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Humphrey" initials="NH" lastIdx="1" clrIdx="0">
    <p:extLst>
      <p:ext uri="{19B8F6BF-5375-455C-9EA6-DF929625EA0E}">
        <p15:presenceInfo xmlns:p15="http://schemas.microsoft.com/office/powerpoint/2012/main" userId="7880eb8cec3303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9C"/>
    <a:srgbClr val="FFE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1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31T22:36:33.00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61AA5-4D20-CF46-9EBF-A56204D57542}" type="datetimeFigureOut">
              <a:rPr lang="en-US" smtClean="0"/>
              <a:t>5/30/21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15B26-534C-E04D-88AC-6A708D93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2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250-CA78-2249-B103-7B51257DD2B4}" type="datetimeFigureOut">
              <a:rPr lang="en-US" smtClean="0"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808F-E581-A94C-ABDF-9F574AAA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qWiTG-o2Y" TargetMode="External"/><Relationship Id="rId2" Type="http://schemas.openxmlformats.org/officeDocument/2006/relationships/hyperlink" Target="https://www.youtube.com/watch?v=hhqumfpxu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tor2u.net/psychology/reference/classical-conditio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11zRl9bWY_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lglanville@lpgs.bromley.sch.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ypsychology.org/behaviorism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827"/>
            <a:ext cx="7772400" cy="1470025"/>
          </a:xfrm>
        </p:spPr>
        <p:txBody>
          <a:bodyPr/>
          <a:lstStyle/>
          <a:p>
            <a:pPr algn="l"/>
            <a:r>
              <a:rPr lang="en-US" dirty="0"/>
              <a:t>A Level Psychology Transition 2021 Task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73650"/>
            <a:ext cx="7600066" cy="4300593"/>
          </a:xfrm>
        </p:spPr>
        <p:txBody>
          <a:bodyPr>
            <a:normAutofit/>
          </a:bodyPr>
          <a:lstStyle/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</a:rPr>
              <a:t>Aim:  </a:t>
            </a:r>
          </a:p>
          <a:p>
            <a:pPr algn="l"/>
            <a:r>
              <a:rPr lang="en-GB" b="1">
                <a:solidFill>
                  <a:schemeClr val="tx1"/>
                </a:solidFill>
              </a:rPr>
              <a:t>To </a:t>
            </a:r>
            <a:r>
              <a:rPr lang="en-GB" b="1" dirty="0">
                <a:solidFill>
                  <a:schemeClr val="tx1"/>
                </a:solidFill>
              </a:rPr>
              <a:t>b</a:t>
            </a:r>
            <a:r>
              <a:rPr lang="en-GB" b="1">
                <a:solidFill>
                  <a:schemeClr val="tx1"/>
                </a:solidFill>
              </a:rPr>
              <a:t>ecome </a:t>
            </a:r>
            <a:r>
              <a:rPr lang="en-GB" b="1" dirty="0">
                <a:solidFill>
                  <a:schemeClr val="tx1"/>
                </a:solidFill>
              </a:rPr>
              <a:t>familiar with the process of classical conditioning 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475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6096-2984-3B46-A414-2BDB64B2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731"/>
          </a:xfrm>
        </p:spPr>
        <p:txBody>
          <a:bodyPr>
            <a:normAutofit fontScale="90000"/>
          </a:bodyPr>
          <a:lstStyle/>
          <a:p>
            <a:r>
              <a:rPr lang="en-US" dirty="0"/>
              <a:t>Core Task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9354-F70F-EE47-8DD1-D1B7BF635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6" y="1184856"/>
            <a:ext cx="8989454" cy="53985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Watch these two videos and learn all about classical conditioning</a:t>
            </a: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https://www.youtube.com/watch?v=qSqWiTG-o2Y</a:t>
            </a: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https://www.youtube.com/watch?v=hhqumfpxuzI</a:t>
            </a:r>
            <a:endParaRPr lang="en-US" dirty="0"/>
          </a:p>
          <a:p>
            <a:r>
              <a:rPr lang="en-US" dirty="0"/>
              <a:t>Take notes on the following key terms:</a:t>
            </a:r>
          </a:p>
          <a:p>
            <a:pPr lvl="1"/>
            <a:r>
              <a:rPr lang="en-US" dirty="0"/>
              <a:t>Stimulus</a:t>
            </a:r>
          </a:p>
          <a:p>
            <a:pPr lvl="1"/>
            <a:r>
              <a:rPr lang="en-US" dirty="0"/>
              <a:t>Response </a:t>
            </a:r>
          </a:p>
          <a:p>
            <a:pPr lvl="1"/>
            <a:r>
              <a:rPr lang="en-US" dirty="0"/>
              <a:t>Unconditioned stimulus (US)</a:t>
            </a:r>
          </a:p>
          <a:p>
            <a:pPr lvl="1"/>
            <a:r>
              <a:rPr lang="en-US" dirty="0"/>
              <a:t>Unconditioned response (UR)</a:t>
            </a:r>
          </a:p>
          <a:p>
            <a:pPr lvl="1"/>
            <a:r>
              <a:rPr lang="en-US" dirty="0"/>
              <a:t>Neutral stimulus (NS)</a:t>
            </a:r>
          </a:p>
          <a:p>
            <a:pPr lvl="1"/>
            <a:r>
              <a:rPr lang="en-US" dirty="0"/>
              <a:t>Acquisition (via repeated pairing of NS and US, leading to an unconscious association being formed between the US and NS, so that the NS becomes a CS)</a:t>
            </a:r>
          </a:p>
          <a:p>
            <a:pPr lvl="1"/>
            <a:r>
              <a:rPr lang="en-US" dirty="0"/>
              <a:t>Conditioned stimulus </a:t>
            </a:r>
          </a:p>
          <a:p>
            <a:pPr lvl="1"/>
            <a:r>
              <a:rPr lang="en-US" dirty="0"/>
              <a:t>Conditioned response </a:t>
            </a:r>
          </a:p>
          <a:p>
            <a:pPr lvl="1"/>
            <a:r>
              <a:rPr lang="en-US" dirty="0"/>
              <a:t>Extinction 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More info from Tutor2U - click here!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F73F-A588-2747-9840-97C56D02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Conditioning on TV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2C1D-AB59-BB47-945A-45CDE27D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2615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Classical Conditioning in The Office (USA)</a:t>
            </a:r>
            <a:r>
              <a:rPr lang="en-US" dirty="0"/>
              <a:t> Click this link! </a:t>
            </a:r>
          </a:p>
        </p:txBody>
      </p:sp>
      <p:pic>
        <p:nvPicPr>
          <p:cNvPr id="5" name="Picture 4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DC78FE65-4485-4444-8EDD-E01F9A05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92" y="1600200"/>
            <a:ext cx="4005330" cy="3813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B912A-2F3D-B140-ABAD-BF626090FA1A}"/>
              </a:ext>
            </a:extLst>
          </p:cNvPr>
          <p:cNvSpPr txBox="1"/>
          <p:nvPr/>
        </p:nvSpPr>
        <p:spPr>
          <a:xfrm>
            <a:off x="457200" y="4121239"/>
            <a:ext cx="3676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you apply the key terms you have just learnt to Jim’s prank on Dwight? </a:t>
            </a:r>
          </a:p>
        </p:txBody>
      </p:sp>
    </p:spTree>
    <p:extLst>
      <p:ext uri="{BB962C8B-B14F-4D97-AF65-F5344CB8AC3E}">
        <p14:creationId xmlns:p14="http://schemas.microsoft.com/office/powerpoint/2010/main" val="399546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4900-8AA1-E147-9BB0-45CA7F39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ACFB-479F-8E42-8904-A459B52F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Every time Jim made the noise with his computer (neutral stimulus), he offered Dwight an </a:t>
            </a:r>
            <a:r>
              <a:rPr lang="en-US" dirty="0" err="1"/>
              <a:t>Altoid</a:t>
            </a:r>
            <a:r>
              <a:rPr lang="en-US" dirty="0"/>
              <a:t> (Unconditioned stimulus) which led Dwight to hold out his hand (unconditioned response). </a:t>
            </a:r>
          </a:p>
          <a:p>
            <a:r>
              <a:rPr lang="en-US" dirty="0"/>
              <a:t>After Jim repeatedly made the noise then offered Dwight an </a:t>
            </a:r>
            <a:r>
              <a:rPr lang="en-US" dirty="0" err="1"/>
              <a:t>Altoid</a:t>
            </a:r>
            <a:r>
              <a:rPr lang="en-US" dirty="0"/>
              <a:t>, Dwight had made an unconscious association in his mind between the computer sound and Jim offering him an </a:t>
            </a:r>
            <a:r>
              <a:rPr lang="en-US" dirty="0" err="1"/>
              <a:t>Altoid</a:t>
            </a:r>
            <a:r>
              <a:rPr lang="en-US" dirty="0"/>
              <a:t> </a:t>
            </a:r>
          </a:p>
          <a:p>
            <a:r>
              <a:rPr lang="en-US" dirty="0"/>
              <a:t> Eventually, Dwight would hear the computer sound (now a conditioned stimulus) and hold out his hand without the offer of an </a:t>
            </a:r>
            <a:r>
              <a:rPr lang="en-US" dirty="0" err="1"/>
              <a:t>Altoid</a:t>
            </a:r>
            <a:r>
              <a:rPr lang="en-US" dirty="0"/>
              <a:t> (conditioned response)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0D636-87D9-9F41-BBDC-4D8766C9BACE}"/>
              </a:ext>
            </a:extLst>
          </p:cNvPr>
          <p:cNvSpPr txBox="1"/>
          <p:nvPr/>
        </p:nvSpPr>
        <p:spPr>
          <a:xfrm>
            <a:off x="656823" y="5691981"/>
            <a:ext cx="812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would happen if Jim kept making the computer noise without offering an </a:t>
            </a:r>
            <a:r>
              <a:rPr lang="en-US" sz="2400" b="1" dirty="0" err="1"/>
              <a:t>Altoid</a:t>
            </a:r>
            <a:r>
              <a:rPr lang="en-US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8256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FF51-F38A-5347-B42E-D3F8077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ED7D-EDE7-154C-BFF6-25CD3F8E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EXTINCTION! </a:t>
            </a:r>
          </a:p>
          <a:p>
            <a:r>
              <a:rPr lang="en-US" dirty="0"/>
              <a:t>Dwight would stop putting out his hand </a:t>
            </a:r>
          </a:p>
        </p:txBody>
      </p:sp>
    </p:spTree>
    <p:extLst>
      <p:ext uri="{BB962C8B-B14F-4D97-AF65-F5344CB8AC3E}">
        <p14:creationId xmlns:p14="http://schemas.microsoft.com/office/powerpoint/2010/main" val="28797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653D-25E3-DF49-94E6-F4F6BE70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Task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5558B-35C9-404B-9058-EE532D5B6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 need to take the Quiz (compulsory activity) </a:t>
            </a:r>
          </a:p>
        </p:txBody>
      </p:sp>
    </p:spTree>
    <p:extLst>
      <p:ext uri="{BB962C8B-B14F-4D97-AF65-F5344CB8AC3E}">
        <p14:creationId xmlns:p14="http://schemas.microsoft.com/office/powerpoint/2010/main" val="1716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9661-878B-4147-8BFF-A4689F53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Task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192-3E93-3542-9B8C-7607F23B8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cartoon or stop motion animation demonstrating the process of classical conditioning (make it original!)</a:t>
            </a:r>
          </a:p>
          <a:p>
            <a:r>
              <a:rPr lang="en-US" dirty="0"/>
              <a:t>Send your work to </a:t>
            </a:r>
            <a:r>
              <a:rPr lang="en-US" dirty="0">
                <a:hlinkClick r:id="rId2"/>
              </a:rPr>
              <a:t>lg@lpgs.bromley.sch.uk</a:t>
            </a:r>
            <a:r>
              <a:rPr lang="en-US" dirty="0"/>
              <a:t> </a:t>
            </a:r>
          </a:p>
        </p:txBody>
      </p:sp>
      <p:pic>
        <p:nvPicPr>
          <p:cNvPr id="1026" name="Picture 2" descr="Classical Conditioning 🔔 Ivan Pavlov's Dog 🔔 Experiments with Stimuli and  Extinction - YouTube">
            <a:extLst>
              <a:ext uri="{FF2B5EF4-FFF2-40B4-BE49-F238E27FC236}">
                <a16:creationId xmlns:a16="http://schemas.microsoft.com/office/drawing/2014/main" id="{5D83B848-16DA-D348-9329-9E7A2B30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06C5-1A08-5E42-B45D-694E7014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Task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7692-0583-7A4A-9EA1-B2EED0E78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where classical conditioning sits within psychology. </a:t>
            </a:r>
          </a:p>
          <a:p>
            <a:r>
              <a:rPr lang="en-US" dirty="0"/>
              <a:t>Classical conditioning is a theory about how we learn </a:t>
            </a:r>
            <a:r>
              <a:rPr lang="en-US" dirty="0" err="1"/>
              <a:t>behaviours</a:t>
            </a:r>
            <a:r>
              <a:rPr lang="en-US" dirty="0"/>
              <a:t>. It is a theory within the </a:t>
            </a:r>
            <a:r>
              <a:rPr lang="en-US" dirty="0" err="1"/>
              <a:t>behavioural</a:t>
            </a:r>
            <a:r>
              <a:rPr lang="en-US" dirty="0"/>
              <a:t> approach. </a:t>
            </a:r>
          </a:p>
          <a:p>
            <a:r>
              <a:rPr lang="en-US" dirty="0"/>
              <a:t>Read about the </a:t>
            </a:r>
            <a:r>
              <a:rPr lang="en-US" dirty="0" err="1"/>
              <a:t>behavioural</a:t>
            </a:r>
            <a:r>
              <a:rPr lang="en-US" dirty="0"/>
              <a:t> approach here: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https://www.simplypsychology.org/behaviorism.html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1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377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 Level Psychology Transition 2021 Task 3</vt:lpstr>
      <vt:lpstr>Core Task 1 </vt:lpstr>
      <vt:lpstr>Classical Conditioning on TV</vt:lpstr>
      <vt:lpstr>Answer </vt:lpstr>
      <vt:lpstr>Answer</vt:lpstr>
      <vt:lpstr>Core Task 2 </vt:lpstr>
      <vt:lpstr>Extension Task 1 </vt:lpstr>
      <vt:lpstr>Extension Task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Psychology Transition 2020</dc:title>
  <dc:creator>Office 2004 Test Drive User</dc:creator>
  <cp:lastModifiedBy>Nick Humphrey</cp:lastModifiedBy>
  <cp:revision>16</cp:revision>
  <dcterms:created xsi:type="dcterms:W3CDTF">2020-04-03T15:40:46Z</dcterms:created>
  <dcterms:modified xsi:type="dcterms:W3CDTF">2021-05-30T12:50:04Z</dcterms:modified>
</cp:coreProperties>
</file>