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57" r:id="rId4"/>
    <p:sldId id="258"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6/9/2020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6/9/2020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6/9/2020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6/9/2020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ng.com/videos/search?q=resume+no+et+moi&amp;&amp;view=detail&amp;mid=FE2FE4208116B44411CAFE2FE4208116B44411CA&amp;&amp;FORM=VDRVR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ortholud.com/conjugaison.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sgalbert@lpgs.bromley.sch.uk" TargetMode="External"/><Relationship Id="rId1" Type="http://schemas.openxmlformats.org/officeDocument/2006/relationships/slideLayout" Target="../slideLayouts/slideLayout2.xml"/><Relationship Id="rId4" Type="http://schemas.openxmlformats.org/officeDocument/2006/relationships/hyperlink" Target="http://pngimg.com/download/1997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49BC7-45FE-4C9B-8F2C-09F517020876}"/>
              </a:ext>
            </a:extLst>
          </p:cNvPr>
          <p:cNvSpPr>
            <a:spLocks noGrp="1"/>
          </p:cNvSpPr>
          <p:nvPr>
            <p:ph type="ctrTitle"/>
          </p:nvPr>
        </p:nvSpPr>
        <p:spPr/>
        <p:txBody>
          <a:bodyPr/>
          <a:lstStyle/>
          <a:p>
            <a:r>
              <a:rPr lang="en-GB" dirty="0">
                <a:solidFill>
                  <a:srgbClr val="002060"/>
                </a:solidFill>
              </a:rPr>
              <a:t>NO et MOI</a:t>
            </a:r>
            <a:endParaRPr lang="fr-FR" dirty="0">
              <a:solidFill>
                <a:srgbClr val="002060"/>
              </a:solidFill>
            </a:endParaRPr>
          </a:p>
        </p:txBody>
      </p:sp>
      <p:sp>
        <p:nvSpPr>
          <p:cNvPr id="3" name="Subtitle 2">
            <a:extLst>
              <a:ext uri="{FF2B5EF4-FFF2-40B4-BE49-F238E27FC236}">
                <a16:creationId xmlns:a16="http://schemas.microsoft.com/office/drawing/2014/main" id="{43B17895-F392-4B83-93D9-AC9C896803C5}"/>
              </a:ext>
            </a:extLst>
          </p:cNvPr>
          <p:cNvSpPr>
            <a:spLocks noGrp="1"/>
          </p:cNvSpPr>
          <p:nvPr>
            <p:ph type="subTitle" idx="1"/>
          </p:nvPr>
        </p:nvSpPr>
        <p:spPr/>
        <p:txBody>
          <a:bodyPr>
            <a:normAutofit/>
          </a:bodyPr>
          <a:lstStyle/>
          <a:p>
            <a:r>
              <a:rPr lang="en-GB" sz="3200" b="1" dirty="0">
                <a:solidFill>
                  <a:srgbClr val="002060"/>
                </a:solidFill>
              </a:rPr>
              <a:t>Book study</a:t>
            </a:r>
            <a:endParaRPr lang="fr-FR" sz="3200" b="1" dirty="0">
              <a:solidFill>
                <a:srgbClr val="002060"/>
              </a:solidFill>
            </a:endParaRPr>
          </a:p>
        </p:txBody>
      </p:sp>
      <p:pic>
        <p:nvPicPr>
          <p:cNvPr id="5" name="Picture 4">
            <a:extLst>
              <a:ext uri="{FF2B5EF4-FFF2-40B4-BE49-F238E27FC236}">
                <a16:creationId xmlns:a16="http://schemas.microsoft.com/office/drawing/2014/main" id="{95758E7C-F579-4709-AAC9-47C0B6AD0E1C}"/>
              </a:ext>
            </a:extLst>
          </p:cNvPr>
          <p:cNvPicPr>
            <a:picLocks noChangeAspect="1"/>
          </p:cNvPicPr>
          <p:nvPr/>
        </p:nvPicPr>
        <p:blipFill>
          <a:blip r:embed="rId2"/>
          <a:stretch>
            <a:fillRect/>
          </a:stretch>
        </p:blipFill>
        <p:spPr>
          <a:xfrm>
            <a:off x="4652126" y="0"/>
            <a:ext cx="2887747" cy="467196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754550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0E26E-E7FE-4A0C-BA1E-B653B396B24F}"/>
              </a:ext>
            </a:extLst>
          </p:cNvPr>
          <p:cNvSpPr>
            <a:spLocks noGrp="1"/>
          </p:cNvSpPr>
          <p:nvPr>
            <p:ph type="title"/>
          </p:nvPr>
        </p:nvSpPr>
        <p:spPr/>
        <p:txBody>
          <a:bodyPr/>
          <a:lstStyle/>
          <a:p>
            <a:endParaRPr lang="fr-FR"/>
          </a:p>
        </p:txBody>
      </p:sp>
      <p:sp>
        <p:nvSpPr>
          <p:cNvPr id="3" name="Content Placeholder 2">
            <a:extLst>
              <a:ext uri="{FF2B5EF4-FFF2-40B4-BE49-F238E27FC236}">
                <a16:creationId xmlns:a16="http://schemas.microsoft.com/office/drawing/2014/main" id="{00A0A038-A7DB-4B65-8717-1FB23C0262CA}"/>
              </a:ext>
            </a:extLst>
          </p:cNvPr>
          <p:cNvSpPr>
            <a:spLocks noGrp="1"/>
          </p:cNvSpPr>
          <p:nvPr>
            <p:ph idx="1"/>
          </p:nvPr>
        </p:nvSpPr>
        <p:spPr/>
        <p:txBody>
          <a:bodyPr/>
          <a:lstStyle/>
          <a:p>
            <a:r>
              <a:rPr lang="en-GB" dirty="0"/>
              <a:t>Thirteen-year-old Lou Bertignac is a gifted but lonely child. At high school she is already in fifth grade, two years ahead of the other students, but she has no friends. At home, she does not feel too good between a father who is a stickler over principles and a deeply depressed asthenic mother. When the French teacher asks the class to write an essay and to make a presentation about a subject of their choice, Lou chooses homelessness. She hopes to be helped by a homeless girl she has noticed at the Gare </a:t>
            </a:r>
            <a:r>
              <a:rPr lang="en-GB" dirty="0" err="1"/>
              <a:t>d'Austerlitz</a:t>
            </a:r>
            <a:r>
              <a:rPr lang="en-GB" dirty="0"/>
              <a:t>, who begs and asks for cigarettes there. Nora, nicknamed No, reluctantly accepts to be interviewed by the serious-minded child. They meet several times at the café and although No is intemperate and unpredictable, a little frightening in fact, Lou soon cannot do without her any more...</a:t>
            </a:r>
            <a:endParaRPr lang="fr-FR" dirty="0"/>
          </a:p>
          <a:p>
            <a:endParaRPr lang="fr-FR" dirty="0"/>
          </a:p>
        </p:txBody>
      </p:sp>
    </p:spTree>
    <p:extLst>
      <p:ext uri="{BB962C8B-B14F-4D97-AF65-F5344CB8AC3E}">
        <p14:creationId xmlns:p14="http://schemas.microsoft.com/office/powerpoint/2010/main" val="3915328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8CA4-5700-4893-8E4E-58C1FD518369}"/>
              </a:ext>
            </a:extLst>
          </p:cNvPr>
          <p:cNvSpPr>
            <a:spLocks noGrp="1"/>
          </p:cNvSpPr>
          <p:nvPr>
            <p:ph type="title"/>
          </p:nvPr>
        </p:nvSpPr>
        <p:spPr/>
        <p:txBody>
          <a:bodyPr/>
          <a:lstStyle/>
          <a:p>
            <a:r>
              <a:rPr lang="en-GB" dirty="0" err="1"/>
              <a:t>Regardez</a:t>
            </a:r>
            <a:r>
              <a:rPr lang="en-GB" dirty="0"/>
              <a:t> l’</a:t>
            </a:r>
            <a:r>
              <a:rPr lang="en-GB" dirty="0">
                <a:solidFill>
                  <a:srgbClr val="FF0000"/>
                </a:solidFill>
              </a:rPr>
              <a:t> </a:t>
            </a:r>
            <a:r>
              <a:rPr lang="en-GB" dirty="0">
                <a:solidFill>
                  <a:schemeClr val="tx1"/>
                </a:solidFill>
              </a:rPr>
              <a:t>é</a:t>
            </a:r>
            <a:r>
              <a:rPr lang="en-GB" dirty="0"/>
              <a:t>tude du premier </a:t>
            </a:r>
            <a:r>
              <a:rPr lang="en-GB" dirty="0" err="1"/>
              <a:t>chapitre</a:t>
            </a:r>
            <a:endParaRPr lang="fr-FR" dirty="0"/>
          </a:p>
        </p:txBody>
      </p:sp>
      <p:sp>
        <p:nvSpPr>
          <p:cNvPr id="3" name="Content Placeholder 2">
            <a:extLst>
              <a:ext uri="{FF2B5EF4-FFF2-40B4-BE49-F238E27FC236}">
                <a16:creationId xmlns:a16="http://schemas.microsoft.com/office/drawing/2014/main" id="{06054430-40DA-45D9-B0C1-EEFBC79C2E17}"/>
              </a:ext>
            </a:extLst>
          </p:cNvPr>
          <p:cNvSpPr>
            <a:spLocks noGrp="1"/>
          </p:cNvSpPr>
          <p:nvPr>
            <p:ph idx="1"/>
          </p:nvPr>
        </p:nvSpPr>
        <p:spPr/>
        <p:txBody>
          <a:bodyPr/>
          <a:lstStyle/>
          <a:p>
            <a:r>
              <a:rPr lang="fr-FR" dirty="0">
                <a:hlinkClick r:id="rId2"/>
              </a:rPr>
              <a:t>https://www.bing.com/videos/search?q=resume+no+et+moi&amp;&amp;view=detail&amp;mid=FE2FE4208116B44411CAFE2FE4208116B44411CA&amp;&amp;FORM=VDRVRV</a:t>
            </a:r>
            <a:endParaRPr lang="fr-FR" dirty="0"/>
          </a:p>
          <a:p>
            <a:endParaRPr lang="fr-FR" dirty="0"/>
          </a:p>
          <a:p>
            <a:endParaRPr lang="fr-FR" dirty="0"/>
          </a:p>
        </p:txBody>
      </p:sp>
    </p:spTree>
    <p:extLst>
      <p:ext uri="{BB962C8B-B14F-4D97-AF65-F5344CB8AC3E}">
        <p14:creationId xmlns:p14="http://schemas.microsoft.com/office/powerpoint/2010/main" val="1651276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24AF2-BB70-434E-87C3-CBE750749C4F}"/>
              </a:ext>
            </a:extLst>
          </p:cNvPr>
          <p:cNvSpPr>
            <a:spLocks noGrp="1"/>
          </p:cNvSpPr>
          <p:nvPr>
            <p:ph type="title"/>
          </p:nvPr>
        </p:nvSpPr>
        <p:spPr>
          <a:xfrm>
            <a:off x="1024128" y="225287"/>
            <a:ext cx="9720072" cy="1859545"/>
          </a:xfrm>
        </p:spPr>
        <p:txBody>
          <a:bodyPr>
            <a:normAutofit/>
          </a:bodyPr>
          <a:lstStyle/>
          <a:p>
            <a:r>
              <a:rPr lang="en-GB" dirty="0" err="1">
                <a:solidFill>
                  <a:srgbClr val="FF0000"/>
                </a:solidFill>
              </a:rPr>
              <a:t>Lisez</a:t>
            </a:r>
            <a:r>
              <a:rPr lang="en-GB" dirty="0">
                <a:solidFill>
                  <a:srgbClr val="FF0000"/>
                </a:solidFill>
              </a:rPr>
              <a:t> le resumé du premier </a:t>
            </a:r>
            <a:r>
              <a:rPr lang="en-GB" dirty="0" err="1">
                <a:solidFill>
                  <a:srgbClr val="FF0000"/>
                </a:solidFill>
              </a:rPr>
              <a:t>chapitre</a:t>
            </a:r>
            <a:br>
              <a:rPr lang="en-GB" dirty="0"/>
            </a:br>
            <a:r>
              <a:rPr lang="en-GB" sz="2200" dirty="0"/>
              <a:t>Read the summary of the first chapter and put the verbs in the correct form</a:t>
            </a:r>
            <a:endParaRPr lang="fr-FR" sz="2200" dirty="0"/>
          </a:p>
        </p:txBody>
      </p:sp>
      <p:sp>
        <p:nvSpPr>
          <p:cNvPr id="3" name="Content Placeholder 2">
            <a:extLst>
              <a:ext uri="{FF2B5EF4-FFF2-40B4-BE49-F238E27FC236}">
                <a16:creationId xmlns:a16="http://schemas.microsoft.com/office/drawing/2014/main" id="{DB1E82BC-643D-4582-BE73-21068DE367DA}"/>
              </a:ext>
            </a:extLst>
          </p:cNvPr>
          <p:cNvSpPr>
            <a:spLocks noGrp="1"/>
          </p:cNvSpPr>
          <p:nvPr>
            <p:ph idx="1"/>
          </p:nvPr>
        </p:nvSpPr>
        <p:spPr/>
        <p:txBody>
          <a:bodyPr>
            <a:normAutofit lnSpcReduction="10000"/>
          </a:bodyPr>
          <a:lstStyle/>
          <a:p>
            <a:r>
              <a:rPr lang="fr-BE" dirty="0"/>
              <a:t>11-14</a:t>
            </a:r>
          </a:p>
          <a:p>
            <a:r>
              <a:rPr lang="fr-FR" dirty="0"/>
              <a:t>Lou </a:t>
            </a:r>
            <a:r>
              <a:rPr lang="fr-FR" dirty="0">
                <a:solidFill>
                  <a:srgbClr val="FF0000"/>
                </a:solidFill>
              </a:rPr>
              <a:t>[être] </a:t>
            </a:r>
            <a:r>
              <a:rPr lang="fr-FR" dirty="0"/>
              <a:t>en classe de français et </a:t>
            </a:r>
            <a:r>
              <a:rPr lang="fr-FR" dirty="0">
                <a:solidFill>
                  <a:srgbClr val="FF0000"/>
                </a:solidFill>
              </a:rPr>
              <a:t>[proposer] </a:t>
            </a:r>
            <a:r>
              <a:rPr lang="fr-FR" dirty="0"/>
              <a:t>de faire son exposé au sujet des femmes sans domicile fixe.   Elle </a:t>
            </a:r>
            <a:r>
              <a:rPr lang="fr-FR" dirty="0">
                <a:solidFill>
                  <a:srgbClr val="FF0000"/>
                </a:solidFill>
              </a:rPr>
              <a:t>[dire] </a:t>
            </a:r>
            <a:r>
              <a:rPr lang="fr-FR" dirty="0"/>
              <a:t>au prof qu’elle </a:t>
            </a:r>
            <a:r>
              <a:rPr lang="fr-FR" dirty="0">
                <a:solidFill>
                  <a:srgbClr val="FF0000"/>
                </a:solidFill>
              </a:rPr>
              <a:t>[aller] </a:t>
            </a:r>
            <a:r>
              <a:rPr lang="fr-FR" dirty="0"/>
              <a:t>interviewer une jeune femme qu’elle a rencontrée.  Elle </a:t>
            </a:r>
            <a:r>
              <a:rPr lang="fr-FR" dirty="0">
                <a:solidFill>
                  <a:srgbClr val="FF0000"/>
                </a:solidFill>
              </a:rPr>
              <a:t>[avoir] </a:t>
            </a:r>
            <a:r>
              <a:rPr lang="fr-FR" dirty="0"/>
              <a:t>horreur de faire des exposés devant la classe.  Son professeur, Monsieur Marin, lui </a:t>
            </a:r>
            <a:r>
              <a:rPr lang="fr-FR" dirty="0">
                <a:solidFill>
                  <a:srgbClr val="FF0000"/>
                </a:solidFill>
              </a:rPr>
              <a:t>[conseiller] </a:t>
            </a:r>
            <a:r>
              <a:rPr lang="fr-FR" dirty="0"/>
              <a:t>de faire attention.  	</a:t>
            </a:r>
          </a:p>
          <a:p>
            <a:r>
              <a:rPr lang="en-GB" dirty="0"/>
              <a:t>Proposer-to suggest</a:t>
            </a:r>
            <a:br>
              <a:rPr lang="en-GB" dirty="0"/>
            </a:br>
            <a:r>
              <a:rPr lang="en-GB" dirty="0"/>
              <a:t>Au </a:t>
            </a:r>
            <a:r>
              <a:rPr lang="en-GB" dirty="0" err="1"/>
              <a:t>sujet</a:t>
            </a:r>
            <a:r>
              <a:rPr lang="en-GB" dirty="0"/>
              <a:t> de-about (a topic)</a:t>
            </a:r>
            <a:br>
              <a:rPr lang="en-GB" dirty="0"/>
            </a:br>
            <a:r>
              <a:rPr lang="en-GB" dirty="0" err="1"/>
              <a:t>Rencontrer</a:t>
            </a:r>
            <a:r>
              <a:rPr lang="en-GB" dirty="0"/>
              <a:t> –to meet</a:t>
            </a:r>
            <a:br>
              <a:rPr lang="en-GB" dirty="0"/>
            </a:br>
            <a:r>
              <a:rPr lang="en-GB" dirty="0" err="1"/>
              <a:t>Avoir</a:t>
            </a:r>
            <a:r>
              <a:rPr lang="en-GB" dirty="0"/>
              <a:t> </a:t>
            </a:r>
            <a:r>
              <a:rPr lang="en-GB" dirty="0" err="1"/>
              <a:t>horreur</a:t>
            </a:r>
            <a:r>
              <a:rPr lang="en-GB" dirty="0"/>
              <a:t>-to be terrified of</a:t>
            </a:r>
            <a:br>
              <a:rPr lang="en-GB" dirty="0"/>
            </a:br>
            <a:r>
              <a:rPr lang="en-GB" dirty="0"/>
              <a:t>Un exposé-a presentation</a:t>
            </a:r>
            <a:br>
              <a:rPr lang="en-GB" dirty="0"/>
            </a:br>
            <a:r>
              <a:rPr lang="en-GB" dirty="0" err="1"/>
              <a:t>Conseiller</a:t>
            </a:r>
            <a:r>
              <a:rPr lang="en-GB" dirty="0"/>
              <a:t> à </a:t>
            </a:r>
            <a:r>
              <a:rPr lang="en-GB" dirty="0" err="1"/>
              <a:t>qqn</a:t>
            </a:r>
            <a:r>
              <a:rPr lang="en-GB" dirty="0"/>
              <a:t> de faire </a:t>
            </a:r>
            <a:r>
              <a:rPr lang="en-GB" dirty="0" err="1"/>
              <a:t>qch</a:t>
            </a:r>
            <a:r>
              <a:rPr lang="en-GB" dirty="0"/>
              <a:t>-to advise someone to do something</a:t>
            </a:r>
            <a:br>
              <a:rPr lang="en-GB" dirty="0"/>
            </a:br>
            <a:r>
              <a:rPr lang="en-GB" dirty="0"/>
              <a:t>Faire attention-to be careful	</a:t>
            </a:r>
          </a:p>
          <a:p>
            <a:endParaRPr lang="fr-FR" dirty="0"/>
          </a:p>
        </p:txBody>
      </p:sp>
    </p:spTree>
    <p:extLst>
      <p:ext uri="{BB962C8B-B14F-4D97-AF65-F5344CB8AC3E}">
        <p14:creationId xmlns:p14="http://schemas.microsoft.com/office/powerpoint/2010/main" val="24184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5085B-8628-4632-9A9E-B8D9F17F53C1}"/>
              </a:ext>
            </a:extLst>
          </p:cNvPr>
          <p:cNvSpPr>
            <a:spLocks noGrp="1"/>
          </p:cNvSpPr>
          <p:nvPr>
            <p:ph type="title"/>
          </p:nvPr>
        </p:nvSpPr>
        <p:spPr/>
        <p:txBody>
          <a:bodyPr/>
          <a:lstStyle/>
          <a:p>
            <a:r>
              <a:rPr lang="en-GB" dirty="0" err="1"/>
              <a:t>Conjugaison</a:t>
            </a:r>
            <a:r>
              <a:rPr lang="en-GB" dirty="0"/>
              <a:t>  </a:t>
            </a:r>
            <a:endParaRPr lang="fr-FR" dirty="0"/>
          </a:p>
        </p:txBody>
      </p:sp>
      <p:sp>
        <p:nvSpPr>
          <p:cNvPr id="3" name="Content Placeholder 2">
            <a:extLst>
              <a:ext uri="{FF2B5EF4-FFF2-40B4-BE49-F238E27FC236}">
                <a16:creationId xmlns:a16="http://schemas.microsoft.com/office/drawing/2014/main" id="{498FF270-E5FE-4D63-9700-FE6F1A48828C}"/>
              </a:ext>
            </a:extLst>
          </p:cNvPr>
          <p:cNvSpPr>
            <a:spLocks noGrp="1"/>
          </p:cNvSpPr>
          <p:nvPr>
            <p:ph idx="1"/>
          </p:nvPr>
        </p:nvSpPr>
        <p:spPr/>
        <p:txBody>
          <a:bodyPr/>
          <a:lstStyle/>
          <a:p>
            <a:r>
              <a:rPr lang="fr-FR" dirty="0"/>
              <a:t>Lou </a:t>
            </a:r>
            <a:r>
              <a:rPr lang="fr-FR" dirty="0">
                <a:solidFill>
                  <a:srgbClr val="00B050"/>
                </a:solidFill>
              </a:rPr>
              <a:t>est  </a:t>
            </a:r>
            <a:r>
              <a:rPr lang="fr-FR" dirty="0"/>
              <a:t>en classe de français et </a:t>
            </a:r>
            <a:r>
              <a:rPr lang="fr-FR" dirty="0">
                <a:solidFill>
                  <a:srgbClr val="00B050"/>
                </a:solidFill>
              </a:rPr>
              <a:t>propose</a:t>
            </a:r>
            <a:r>
              <a:rPr lang="fr-FR" dirty="0">
                <a:solidFill>
                  <a:srgbClr val="FF0000"/>
                </a:solidFill>
              </a:rPr>
              <a:t> </a:t>
            </a:r>
            <a:r>
              <a:rPr lang="fr-FR" dirty="0"/>
              <a:t>de faire son exposé au sujet des femmes sans domicile fixe.   Elle </a:t>
            </a:r>
            <a:r>
              <a:rPr lang="fr-FR" dirty="0">
                <a:solidFill>
                  <a:srgbClr val="00B050"/>
                </a:solidFill>
              </a:rPr>
              <a:t>dit</a:t>
            </a:r>
            <a:r>
              <a:rPr lang="fr-FR" dirty="0">
                <a:solidFill>
                  <a:srgbClr val="FF0000"/>
                </a:solidFill>
              </a:rPr>
              <a:t> </a:t>
            </a:r>
            <a:r>
              <a:rPr lang="fr-FR" dirty="0"/>
              <a:t>au prof qu’elle </a:t>
            </a:r>
            <a:r>
              <a:rPr lang="fr-FR" dirty="0">
                <a:solidFill>
                  <a:srgbClr val="00B050"/>
                </a:solidFill>
              </a:rPr>
              <a:t>va</a:t>
            </a:r>
            <a:r>
              <a:rPr lang="fr-FR" dirty="0">
                <a:solidFill>
                  <a:srgbClr val="FF0000"/>
                </a:solidFill>
              </a:rPr>
              <a:t> </a:t>
            </a:r>
            <a:r>
              <a:rPr lang="fr-FR" dirty="0"/>
              <a:t>interviewer une jeune femme qu’elle a rencontrée.  Elle </a:t>
            </a:r>
            <a:r>
              <a:rPr lang="fr-FR" dirty="0">
                <a:solidFill>
                  <a:srgbClr val="00B050"/>
                </a:solidFill>
              </a:rPr>
              <a:t>a</a:t>
            </a:r>
            <a:r>
              <a:rPr lang="fr-FR" dirty="0">
                <a:solidFill>
                  <a:srgbClr val="FF0000"/>
                </a:solidFill>
              </a:rPr>
              <a:t> </a:t>
            </a:r>
            <a:r>
              <a:rPr lang="fr-FR" dirty="0"/>
              <a:t>horreur de faire des exposés devant la classe.  Son professeur, Monsieur Marin, lui </a:t>
            </a:r>
            <a:r>
              <a:rPr lang="fr-FR" dirty="0">
                <a:solidFill>
                  <a:srgbClr val="00B050"/>
                </a:solidFill>
              </a:rPr>
              <a:t>conseille</a:t>
            </a:r>
            <a:r>
              <a:rPr lang="fr-FR" dirty="0">
                <a:solidFill>
                  <a:srgbClr val="FF0000"/>
                </a:solidFill>
              </a:rPr>
              <a:t> </a:t>
            </a:r>
            <a:r>
              <a:rPr lang="fr-FR" dirty="0"/>
              <a:t>de faire attention.</a:t>
            </a:r>
          </a:p>
          <a:p>
            <a:endParaRPr lang="en-GB" dirty="0"/>
          </a:p>
          <a:p>
            <a:r>
              <a:rPr lang="en-GB" dirty="0"/>
              <a:t> </a:t>
            </a:r>
            <a:r>
              <a:rPr lang="en-GB" b="1" dirty="0">
                <a:highlight>
                  <a:srgbClr val="FFFF00"/>
                </a:highlight>
              </a:rPr>
              <a:t>Challenge</a:t>
            </a:r>
          </a:p>
          <a:p>
            <a:r>
              <a:rPr lang="fr-FR" dirty="0"/>
              <a:t>Practice </a:t>
            </a:r>
            <a:r>
              <a:rPr lang="fr-FR" dirty="0" err="1"/>
              <a:t>your</a:t>
            </a:r>
            <a:r>
              <a:rPr lang="fr-FR" dirty="0"/>
              <a:t> </a:t>
            </a:r>
            <a:r>
              <a:rPr lang="fr-FR" dirty="0" err="1"/>
              <a:t>verb</a:t>
            </a:r>
            <a:r>
              <a:rPr lang="fr-FR" dirty="0"/>
              <a:t> </a:t>
            </a:r>
            <a:r>
              <a:rPr lang="fr-FR" dirty="0" err="1"/>
              <a:t>endings</a:t>
            </a:r>
            <a:r>
              <a:rPr lang="fr-FR" dirty="0"/>
              <a:t> on </a:t>
            </a:r>
            <a:r>
              <a:rPr lang="fr-FR" dirty="0" err="1"/>
              <a:t>ortholud</a:t>
            </a:r>
            <a:r>
              <a:rPr lang="fr-FR" dirty="0"/>
              <a:t>:</a:t>
            </a:r>
          </a:p>
          <a:p>
            <a:r>
              <a:rPr lang="fr-FR" dirty="0">
                <a:hlinkClick r:id="rId2"/>
              </a:rPr>
              <a:t>https://www.ortholud.com/conjugaison.html</a:t>
            </a:r>
            <a:endParaRPr lang="fr-FR" dirty="0"/>
          </a:p>
          <a:p>
            <a:endParaRPr lang="fr-FR" dirty="0"/>
          </a:p>
        </p:txBody>
      </p:sp>
      <p:pic>
        <p:nvPicPr>
          <p:cNvPr id="4" name="Picture 3">
            <a:extLst>
              <a:ext uri="{FF2B5EF4-FFF2-40B4-BE49-F238E27FC236}">
                <a16:creationId xmlns:a16="http://schemas.microsoft.com/office/drawing/2014/main" id="{D82E09B1-C3D1-4D35-9A57-31D72A52AAF7}"/>
              </a:ext>
            </a:extLst>
          </p:cNvPr>
          <p:cNvPicPr>
            <a:picLocks noChangeAspect="1"/>
          </p:cNvPicPr>
          <p:nvPr/>
        </p:nvPicPr>
        <p:blipFill>
          <a:blip r:embed="rId3"/>
          <a:stretch>
            <a:fillRect/>
          </a:stretch>
        </p:blipFill>
        <p:spPr>
          <a:xfrm>
            <a:off x="9975574" y="69574"/>
            <a:ext cx="2216426" cy="2216426"/>
          </a:xfrm>
          <a:prstGeom prst="rect">
            <a:avLst/>
          </a:prstGeom>
        </p:spPr>
      </p:pic>
    </p:spTree>
    <p:extLst>
      <p:ext uri="{BB962C8B-B14F-4D97-AF65-F5344CB8AC3E}">
        <p14:creationId xmlns:p14="http://schemas.microsoft.com/office/powerpoint/2010/main" val="2687110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71B6-0A17-4CA9-AFC7-830401ABDDE0}"/>
              </a:ext>
            </a:extLst>
          </p:cNvPr>
          <p:cNvSpPr>
            <a:spLocks noGrp="1"/>
          </p:cNvSpPr>
          <p:nvPr>
            <p:ph type="title"/>
          </p:nvPr>
        </p:nvSpPr>
        <p:spPr>
          <a:xfrm>
            <a:off x="1024128" y="318052"/>
            <a:ext cx="9720072" cy="1766780"/>
          </a:xfrm>
        </p:spPr>
        <p:txBody>
          <a:bodyPr>
            <a:normAutofit fontScale="90000"/>
          </a:bodyPr>
          <a:lstStyle/>
          <a:p>
            <a:r>
              <a:rPr lang="en-GB" dirty="0">
                <a:highlight>
                  <a:srgbClr val="FFFF00"/>
                </a:highlight>
              </a:rPr>
              <a:t>Que </a:t>
            </a:r>
            <a:r>
              <a:rPr lang="en-GB" dirty="0" err="1">
                <a:highlight>
                  <a:srgbClr val="FFFF00"/>
                </a:highlight>
              </a:rPr>
              <a:t>pensez</a:t>
            </a:r>
            <a:r>
              <a:rPr lang="en-GB" dirty="0">
                <a:highlight>
                  <a:srgbClr val="FFFF00"/>
                </a:highlight>
              </a:rPr>
              <a:t> </a:t>
            </a:r>
            <a:r>
              <a:rPr lang="en-GB" dirty="0" err="1">
                <a:highlight>
                  <a:srgbClr val="FFFF00"/>
                </a:highlight>
              </a:rPr>
              <a:t>vous</a:t>
            </a:r>
            <a:r>
              <a:rPr lang="en-GB" dirty="0">
                <a:highlight>
                  <a:srgbClr val="FFFF00"/>
                </a:highlight>
              </a:rPr>
              <a:t> du premier </a:t>
            </a:r>
            <a:r>
              <a:rPr lang="en-GB" dirty="0" err="1">
                <a:highlight>
                  <a:srgbClr val="FFFF00"/>
                </a:highlight>
              </a:rPr>
              <a:t>chapitre</a:t>
            </a:r>
            <a:r>
              <a:rPr lang="en-GB" dirty="0">
                <a:highlight>
                  <a:srgbClr val="FFFF00"/>
                </a:highlight>
              </a:rPr>
              <a:t>?</a:t>
            </a:r>
            <a:br>
              <a:rPr lang="en-GB" dirty="0">
                <a:highlight>
                  <a:srgbClr val="FFFF00"/>
                </a:highlight>
              </a:rPr>
            </a:br>
            <a:br>
              <a:rPr lang="en-GB" dirty="0">
                <a:highlight>
                  <a:srgbClr val="FFFF00"/>
                </a:highlight>
              </a:rPr>
            </a:br>
            <a:r>
              <a:rPr lang="en-GB" dirty="0" err="1"/>
              <a:t>Envoyez</a:t>
            </a:r>
            <a:r>
              <a:rPr lang="en-GB" dirty="0"/>
              <a:t> </a:t>
            </a:r>
            <a:r>
              <a:rPr lang="en-GB" dirty="0" err="1"/>
              <a:t>vos</a:t>
            </a:r>
            <a:r>
              <a:rPr lang="en-GB" dirty="0"/>
              <a:t> r</a:t>
            </a:r>
            <a:r>
              <a:rPr lang="fr-FR" dirty="0"/>
              <a:t>É</a:t>
            </a:r>
            <a:r>
              <a:rPr lang="en-GB" dirty="0" err="1"/>
              <a:t>ponses</a:t>
            </a:r>
            <a:r>
              <a:rPr lang="en-GB" dirty="0"/>
              <a:t> par email</a:t>
            </a:r>
            <a:endParaRPr lang="fr-FR" dirty="0"/>
          </a:p>
        </p:txBody>
      </p:sp>
      <p:sp>
        <p:nvSpPr>
          <p:cNvPr id="3" name="Content Placeholder 2">
            <a:extLst>
              <a:ext uri="{FF2B5EF4-FFF2-40B4-BE49-F238E27FC236}">
                <a16:creationId xmlns:a16="http://schemas.microsoft.com/office/drawing/2014/main" id="{9AF03FFD-066D-4C54-8240-2C62C5B8B79B}"/>
              </a:ext>
            </a:extLst>
          </p:cNvPr>
          <p:cNvSpPr>
            <a:spLocks noGrp="1"/>
          </p:cNvSpPr>
          <p:nvPr>
            <p:ph idx="1"/>
          </p:nvPr>
        </p:nvSpPr>
        <p:spPr>
          <a:xfrm>
            <a:off x="1235963" y="3014870"/>
            <a:ext cx="9720073" cy="4023360"/>
          </a:xfrm>
        </p:spPr>
        <p:txBody>
          <a:bodyPr/>
          <a:lstStyle/>
          <a:p>
            <a:r>
              <a:rPr lang="en-GB" sz="3200" dirty="0">
                <a:solidFill>
                  <a:srgbClr val="FFC000"/>
                </a:solidFill>
                <a:hlinkClick r:id="rId2">
                  <a:extLst>
                    <a:ext uri="{A12FA001-AC4F-418D-AE19-62706E023703}">
                      <ahyp:hlinkClr xmlns:ahyp="http://schemas.microsoft.com/office/drawing/2018/hyperlinkcolor" val="tx"/>
                    </a:ext>
                  </a:extLst>
                </a:hlinkClick>
              </a:rPr>
              <a:t>sgalbert@lpgs.bromley.sch.uk</a:t>
            </a:r>
            <a:endParaRPr lang="en-GB" sz="3200" dirty="0">
              <a:solidFill>
                <a:srgbClr val="FFC000"/>
              </a:solidFill>
            </a:endParaRPr>
          </a:p>
          <a:p>
            <a:endParaRPr lang="fr-FR" dirty="0"/>
          </a:p>
        </p:txBody>
      </p:sp>
      <p:pic>
        <p:nvPicPr>
          <p:cNvPr id="5" name="Picture 4">
            <a:extLst>
              <a:ext uri="{FF2B5EF4-FFF2-40B4-BE49-F238E27FC236}">
                <a16:creationId xmlns:a16="http://schemas.microsoft.com/office/drawing/2014/main" id="{BBEB7790-B01A-48F1-9F4A-1A3AD39678F6}"/>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417876" y="2825824"/>
            <a:ext cx="4121057" cy="3894689"/>
          </a:xfrm>
          <a:prstGeom prst="rect">
            <a:avLst/>
          </a:prstGeom>
        </p:spPr>
      </p:pic>
    </p:spTree>
    <p:extLst>
      <p:ext uri="{BB962C8B-B14F-4D97-AF65-F5344CB8AC3E}">
        <p14:creationId xmlns:p14="http://schemas.microsoft.com/office/powerpoint/2010/main" val="40069512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100</TotalTime>
  <Words>440</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Tw Cen MT</vt:lpstr>
      <vt:lpstr>Tw Cen MT Condensed</vt:lpstr>
      <vt:lpstr>Wingdings 3</vt:lpstr>
      <vt:lpstr>Integral</vt:lpstr>
      <vt:lpstr>NO et MOI</vt:lpstr>
      <vt:lpstr>PowerPoint Presentation</vt:lpstr>
      <vt:lpstr>Regardez l’ étude du premier chapitre</vt:lpstr>
      <vt:lpstr>Lisez le resumé du premier chapitre Read the summary of the first chapter and put the verbs in the correct form</vt:lpstr>
      <vt:lpstr>Conjugaison  </vt:lpstr>
      <vt:lpstr>Que pensez vous du premier chapitre?  Envoyez vos rÉponses par email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et MOI</dc:title>
  <dc:creator>Sandrine Galbert</dc:creator>
  <cp:lastModifiedBy>Sandrine Galbert</cp:lastModifiedBy>
  <cp:revision>7</cp:revision>
  <dcterms:created xsi:type="dcterms:W3CDTF">2020-06-09T14:20:21Z</dcterms:created>
  <dcterms:modified xsi:type="dcterms:W3CDTF">2020-06-09T16:40:24Z</dcterms:modified>
</cp:coreProperties>
</file>