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8" r:id="rId1"/>
  </p:sldMasterIdLst>
  <p:sldIdLst>
    <p:sldId id="259" r:id="rId2"/>
    <p:sldId id="260"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4" autoAdjust="0"/>
    <p:restoredTop sz="94660"/>
  </p:normalViewPr>
  <p:slideViewPr>
    <p:cSldViewPr snapToGrid="0">
      <p:cViewPr varScale="1">
        <p:scale>
          <a:sx n="114" d="100"/>
          <a:sy n="114" d="100"/>
        </p:scale>
        <p:origin x="24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Ashworth" userId="ba0c326a-0b54-4824-a152-e0daa4c6a44a" providerId="ADAL" clId="{F0E86007-C7F0-4308-B201-0E28FA933321}"/>
    <pc:docChg chg="delSld">
      <pc:chgData name="Charlotte Ashworth" userId="ba0c326a-0b54-4824-a152-e0daa4c6a44a" providerId="ADAL" clId="{F0E86007-C7F0-4308-B201-0E28FA933321}" dt="2020-11-25T11:28:46.717" v="0" actId="2696"/>
      <pc:docMkLst>
        <pc:docMk/>
      </pc:docMkLst>
      <pc:sldChg chg="del">
        <pc:chgData name="Charlotte Ashworth" userId="ba0c326a-0b54-4824-a152-e0daa4c6a44a" providerId="ADAL" clId="{F0E86007-C7F0-4308-B201-0E28FA933321}" dt="2020-11-25T11:28:46.717" v="0" actId="2696"/>
        <pc:sldMkLst>
          <pc:docMk/>
          <pc:sldMk cId="793701590" sldId="257"/>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48A87A34-81AB-432B-8DAE-1953F412C126}" type="datetimeFigureOut">
              <a:rPr lang="en-US" smtClean="0"/>
              <a:pPr/>
              <a:t>11/25/2020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5177593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9148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95110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33051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97771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90355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30889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76494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83131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85070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33750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9735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78429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65450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11/25/2020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39796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076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92856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11/25/2020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0009236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6816" y="146830"/>
            <a:ext cx="6594565" cy="766354"/>
          </a:xfrm>
          <a:solidFill>
            <a:schemeClr val="accent1">
              <a:lumMod val="75000"/>
            </a:schemeClr>
          </a:solidFill>
          <a:ln>
            <a:solidFill>
              <a:schemeClr val="bg1"/>
            </a:solidFill>
          </a:ln>
        </p:spPr>
        <p:txBody>
          <a:bodyPr/>
          <a:lstStyle/>
          <a:p>
            <a:r>
              <a:rPr lang="en-GB" dirty="0"/>
              <a:t>Diversity and equality at LPGS</a:t>
            </a:r>
          </a:p>
        </p:txBody>
      </p:sp>
      <p:sp>
        <p:nvSpPr>
          <p:cNvPr id="4" name="TextBox 3"/>
          <p:cNvSpPr txBox="1"/>
          <p:nvPr/>
        </p:nvSpPr>
        <p:spPr>
          <a:xfrm>
            <a:off x="239400" y="1060084"/>
            <a:ext cx="2473234" cy="3970318"/>
          </a:xfrm>
          <a:prstGeom prst="rect">
            <a:avLst/>
          </a:prstGeom>
          <a:solidFill>
            <a:schemeClr val="bg2">
              <a:lumMod val="60000"/>
              <a:lumOff val="40000"/>
            </a:schemeClr>
          </a:solidFill>
          <a:ln>
            <a:solidFill>
              <a:schemeClr val="bg1"/>
            </a:solidFill>
          </a:ln>
        </p:spPr>
        <p:txBody>
          <a:bodyPr wrap="square" rtlCol="0">
            <a:spAutoFit/>
          </a:bodyPr>
          <a:lstStyle/>
          <a:p>
            <a:r>
              <a:rPr lang="en-GB" dirty="0"/>
              <a:t>At LPGS we pride ourselves on being an inclusive school. One that welcomes students and staff from all backgrounds and protected characteristics. We understand the importance of role models and look to each other to play an active role in championing equity for all. </a:t>
            </a:r>
          </a:p>
        </p:txBody>
      </p:sp>
      <p:sp>
        <p:nvSpPr>
          <p:cNvPr id="5" name="TextBox 4"/>
          <p:cNvSpPr txBox="1"/>
          <p:nvPr/>
        </p:nvSpPr>
        <p:spPr>
          <a:xfrm>
            <a:off x="5895698" y="1082512"/>
            <a:ext cx="2952207" cy="3970318"/>
          </a:xfrm>
          <a:prstGeom prst="rect">
            <a:avLst/>
          </a:prstGeom>
          <a:solidFill>
            <a:schemeClr val="bg2">
              <a:lumMod val="40000"/>
              <a:lumOff val="60000"/>
            </a:schemeClr>
          </a:solidFill>
          <a:ln>
            <a:solidFill>
              <a:schemeClr val="bg1"/>
            </a:solidFill>
          </a:ln>
        </p:spPr>
        <p:txBody>
          <a:bodyPr wrap="square" rtlCol="0">
            <a:spAutoFit/>
          </a:bodyPr>
          <a:lstStyle/>
          <a:p>
            <a:r>
              <a:rPr lang="en-GB" dirty="0"/>
              <a:t>Our teachers work hard to ensure our curriculum broad and balanced.</a:t>
            </a:r>
          </a:p>
          <a:p>
            <a:r>
              <a:rPr lang="en-GB" dirty="0"/>
              <a:t>We even have staff dedicated to fulfilling our schools commitment to diversity. These include</a:t>
            </a:r>
          </a:p>
          <a:p>
            <a:pPr marL="285750" indent="-285750">
              <a:buFont typeface="Arial" panose="020B0604020202020204" pitchFamily="34" charset="0"/>
              <a:buChar char="•"/>
            </a:pPr>
            <a:r>
              <a:rPr lang="en-GB" b="1" dirty="0"/>
              <a:t>Dr Warner- Stonewall Champion</a:t>
            </a:r>
          </a:p>
          <a:p>
            <a:pPr marL="285750" indent="-285750">
              <a:buFont typeface="Arial" panose="020B0604020202020204" pitchFamily="34" charset="0"/>
              <a:buChar char="•"/>
            </a:pPr>
            <a:r>
              <a:rPr lang="en-GB" b="1" dirty="0"/>
              <a:t>Mrs Odusola-Diversity and Equalities Champion</a:t>
            </a:r>
          </a:p>
          <a:p>
            <a:pPr marL="285750" indent="-285750">
              <a:buFont typeface="Arial" panose="020B0604020202020204" pitchFamily="34" charset="0"/>
              <a:buChar char="•"/>
            </a:pPr>
            <a:r>
              <a:rPr lang="en-GB" b="1" dirty="0"/>
              <a:t>Mrs </a:t>
            </a:r>
            <a:r>
              <a:rPr lang="en-GB" b="1" dirty="0" err="1"/>
              <a:t>Artini</a:t>
            </a:r>
            <a:r>
              <a:rPr lang="en-GB" b="1" dirty="0"/>
              <a:t>-Feminism Champion.</a:t>
            </a:r>
          </a:p>
          <a:p>
            <a:endParaRPr lang="en-GB" b="1" dirty="0"/>
          </a:p>
        </p:txBody>
      </p:sp>
      <p:sp>
        <p:nvSpPr>
          <p:cNvPr id="6" name="TextBox 5"/>
          <p:cNvSpPr txBox="1"/>
          <p:nvPr/>
        </p:nvSpPr>
        <p:spPr>
          <a:xfrm>
            <a:off x="3250429" y="1051375"/>
            <a:ext cx="2107474" cy="3970318"/>
          </a:xfrm>
          <a:prstGeom prst="rect">
            <a:avLst/>
          </a:prstGeom>
          <a:solidFill>
            <a:srgbClr val="0070C0"/>
          </a:solidFill>
          <a:ln>
            <a:solidFill>
              <a:schemeClr val="bg1"/>
            </a:solidFill>
          </a:ln>
        </p:spPr>
        <p:txBody>
          <a:bodyPr wrap="square" rtlCol="0">
            <a:spAutoFit/>
          </a:bodyPr>
          <a:lstStyle/>
          <a:p>
            <a:r>
              <a:rPr lang="en-GB" dirty="0"/>
              <a:t>We have many opportunities to discuss issues that matter to us. Some of this years examples include- lunchtime Feminist Society debates and  our live sessions with the founder of LGBTed, BHM events and the sale of red ribbons for World Aids Day. </a:t>
            </a:r>
          </a:p>
        </p:txBody>
      </p:sp>
      <p:pic>
        <p:nvPicPr>
          <p:cNvPr id="7" name="Picture 6"/>
          <p:cNvPicPr>
            <a:picLocks noChangeAspect="1"/>
          </p:cNvPicPr>
          <p:nvPr/>
        </p:nvPicPr>
        <p:blipFill>
          <a:blip r:embed="rId2"/>
          <a:stretch>
            <a:fillRect/>
          </a:stretch>
        </p:blipFill>
        <p:spPr>
          <a:xfrm>
            <a:off x="2127309" y="5200178"/>
            <a:ext cx="2425543" cy="1558693"/>
          </a:xfrm>
          <a:prstGeom prst="rect">
            <a:avLst/>
          </a:prstGeom>
        </p:spPr>
      </p:pic>
      <p:sp>
        <p:nvSpPr>
          <p:cNvPr id="8" name="TextBox 7"/>
          <p:cNvSpPr txBox="1"/>
          <p:nvPr/>
        </p:nvSpPr>
        <p:spPr>
          <a:xfrm>
            <a:off x="9265920" y="1120676"/>
            <a:ext cx="2612571" cy="3970318"/>
          </a:xfrm>
          <a:prstGeom prst="rect">
            <a:avLst/>
          </a:prstGeom>
          <a:solidFill>
            <a:schemeClr val="bg2">
              <a:lumMod val="60000"/>
              <a:lumOff val="40000"/>
            </a:schemeClr>
          </a:solidFill>
        </p:spPr>
        <p:txBody>
          <a:bodyPr wrap="square" rtlCol="0">
            <a:spAutoFit/>
          </a:bodyPr>
          <a:lstStyle/>
          <a:p>
            <a:endParaRPr lang="en-GB" dirty="0"/>
          </a:p>
          <a:p>
            <a:r>
              <a:rPr lang="en-GB" dirty="0"/>
              <a:t>Our library and displays are as diverse as our sixth form. So too are the  clubs and societies available to join. We also have a number of accreditations including Stonewall and Beacon </a:t>
            </a:r>
            <a:r>
              <a:rPr lang="en-GB"/>
              <a:t>School status </a:t>
            </a:r>
            <a:r>
              <a:rPr lang="en-GB" dirty="0"/>
              <a:t>for our work </a:t>
            </a:r>
            <a:r>
              <a:rPr lang="en-GB"/>
              <a:t>with UCL </a:t>
            </a:r>
            <a:r>
              <a:rPr lang="en-GB" dirty="0"/>
              <a:t>Centre for Holocaust Education. </a:t>
            </a:r>
          </a:p>
          <a:p>
            <a:endParaRPr lang="en-GB" dirty="0"/>
          </a:p>
          <a:p>
            <a:endParaRPr lang="en-GB" dirty="0"/>
          </a:p>
        </p:txBody>
      </p:sp>
      <p:pic>
        <p:nvPicPr>
          <p:cNvPr id="9" name="Picture 8"/>
          <p:cNvPicPr>
            <a:picLocks noChangeAspect="1"/>
          </p:cNvPicPr>
          <p:nvPr/>
        </p:nvPicPr>
        <p:blipFill>
          <a:blip r:embed="rId3"/>
          <a:stretch>
            <a:fillRect/>
          </a:stretch>
        </p:blipFill>
        <p:spPr>
          <a:xfrm>
            <a:off x="7981800" y="5298486"/>
            <a:ext cx="2430508" cy="1362075"/>
          </a:xfrm>
          <a:prstGeom prst="rect">
            <a:avLst/>
          </a:prstGeom>
        </p:spPr>
      </p:pic>
      <p:pic>
        <p:nvPicPr>
          <p:cNvPr id="10" name="Picture 9"/>
          <p:cNvPicPr>
            <a:picLocks noChangeAspect="1"/>
          </p:cNvPicPr>
          <p:nvPr/>
        </p:nvPicPr>
        <p:blipFill>
          <a:blip r:embed="rId4"/>
          <a:stretch>
            <a:fillRect/>
          </a:stretch>
        </p:blipFill>
        <p:spPr>
          <a:xfrm>
            <a:off x="5056807" y="5255895"/>
            <a:ext cx="2489903" cy="1447256"/>
          </a:xfrm>
          <a:prstGeom prst="rect">
            <a:avLst/>
          </a:prstGeom>
        </p:spPr>
      </p:pic>
      <p:pic>
        <p:nvPicPr>
          <p:cNvPr id="11" name="Picture 10"/>
          <p:cNvPicPr>
            <a:picLocks noChangeAspect="1"/>
          </p:cNvPicPr>
          <p:nvPr/>
        </p:nvPicPr>
        <p:blipFill>
          <a:blip r:embed="rId5"/>
          <a:stretch>
            <a:fillRect/>
          </a:stretch>
        </p:blipFill>
        <p:spPr>
          <a:xfrm>
            <a:off x="345078" y="5200178"/>
            <a:ext cx="1316083" cy="1460383"/>
          </a:xfrm>
          <a:prstGeom prst="rect">
            <a:avLst/>
          </a:prstGeom>
        </p:spPr>
      </p:pic>
      <p:pic>
        <p:nvPicPr>
          <p:cNvPr id="12" name="Picture 11"/>
          <p:cNvPicPr>
            <a:picLocks noChangeAspect="1"/>
          </p:cNvPicPr>
          <p:nvPr/>
        </p:nvPicPr>
        <p:blipFill>
          <a:blip r:embed="rId6"/>
          <a:stretch>
            <a:fillRect/>
          </a:stretch>
        </p:blipFill>
        <p:spPr>
          <a:xfrm>
            <a:off x="10847399" y="5200178"/>
            <a:ext cx="1170431" cy="1460383"/>
          </a:xfrm>
          <a:prstGeom prst="rect">
            <a:avLst/>
          </a:prstGeom>
        </p:spPr>
      </p:pic>
    </p:spTree>
    <p:extLst>
      <p:ext uri="{BB962C8B-B14F-4D97-AF65-F5344CB8AC3E}">
        <p14:creationId xmlns:p14="http://schemas.microsoft.com/office/powerpoint/2010/main" val="591132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401" y="185059"/>
            <a:ext cx="11156542" cy="790301"/>
          </a:xfrm>
          <a:solidFill>
            <a:schemeClr val="accent1">
              <a:lumMod val="75000"/>
            </a:schemeClr>
          </a:solidFill>
          <a:ln>
            <a:solidFill>
              <a:schemeClr val="bg1"/>
            </a:solidFill>
          </a:ln>
        </p:spPr>
        <p:txBody>
          <a:bodyPr>
            <a:noAutofit/>
          </a:bodyPr>
          <a:lstStyle/>
          <a:p>
            <a:pPr marL="0" indent="0">
              <a:buNone/>
            </a:pPr>
            <a:r>
              <a:rPr lang="en-GB" sz="3600" dirty="0"/>
              <a:t>LPGS STONEWALL CHAMPION SCHOOL &amp; PRIDE SOCIETY</a:t>
            </a:r>
          </a:p>
        </p:txBody>
      </p:sp>
      <p:pic>
        <p:nvPicPr>
          <p:cNvPr id="4" name="Picture 3" descr="See the source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8054" y="4743797"/>
            <a:ext cx="1448163" cy="1596041"/>
          </a:xfrm>
          <a:prstGeom prst="rect">
            <a:avLst/>
          </a:prstGeom>
          <a:noFill/>
          <a:ln>
            <a:noFill/>
          </a:ln>
        </p:spPr>
      </p:pic>
      <p:pic>
        <p:nvPicPr>
          <p:cNvPr id="6" name="Picture 5"/>
          <p:cNvPicPr>
            <a:picLocks noChangeAspect="1"/>
          </p:cNvPicPr>
          <p:nvPr/>
        </p:nvPicPr>
        <p:blipFill>
          <a:blip r:embed="rId3"/>
          <a:stretch>
            <a:fillRect/>
          </a:stretch>
        </p:blipFill>
        <p:spPr>
          <a:xfrm>
            <a:off x="469401" y="4711336"/>
            <a:ext cx="1585097" cy="1628503"/>
          </a:xfrm>
          <a:prstGeom prst="rect">
            <a:avLst/>
          </a:prstGeom>
        </p:spPr>
      </p:pic>
      <p:sp>
        <p:nvSpPr>
          <p:cNvPr id="2" name="TextBox 1"/>
          <p:cNvSpPr txBox="1"/>
          <p:nvPr/>
        </p:nvSpPr>
        <p:spPr>
          <a:xfrm>
            <a:off x="329632" y="1471471"/>
            <a:ext cx="6045041" cy="2800767"/>
          </a:xfrm>
          <a:prstGeom prst="rect">
            <a:avLst/>
          </a:prstGeom>
          <a:solidFill>
            <a:schemeClr val="bg2">
              <a:lumMod val="60000"/>
              <a:lumOff val="40000"/>
            </a:schemeClr>
          </a:solidFill>
          <a:ln>
            <a:solidFill>
              <a:schemeClr val="bg1"/>
            </a:solidFill>
          </a:ln>
        </p:spPr>
        <p:txBody>
          <a:bodyPr wrap="square" rtlCol="0">
            <a:spAutoFit/>
          </a:bodyPr>
          <a:lstStyle/>
          <a:p>
            <a:endParaRPr lang="en-GB" dirty="0"/>
          </a:p>
          <a:p>
            <a:r>
              <a:rPr lang="en-GB" sz="2000" dirty="0"/>
              <a:t>We are very proud that LPGS was awarded Stonewall Champion status after Dr Warner completed training with the equality charity Stonewall in September 2019. The training focused on tackling homophobic, </a:t>
            </a:r>
            <a:r>
              <a:rPr lang="en-GB" sz="2000" dirty="0" err="1"/>
              <a:t>biphobic</a:t>
            </a:r>
            <a:r>
              <a:rPr lang="en-GB" sz="2000" dirty="0"/>
              <a:t> and transphobic bullying and language in secondary school and now benefits all student not just our sixth form.</a:t>
            </a:r>
          </a:p>
          <a:p>
            <a:endParaRPr lang="en-GB" dirty="0"/>
          </a:p>
        </p:txBody>
      </p:sp>
      <p:sp>
        <p:nvSpPr>
          <p:cNvPr id="5" name="Rectangle 4"/>
          <p:cNvSpPr/>
          <p:nvPr/>
        </p:nvSpPr>
        <p:spPr>
          <a:xfrm>
            <a:off x="6943997" y="1143562"/>
            <a:ext cx="4850674" cy="3139321"/>
          </a:xfrm>
          <a:prstGeom prst="rect">
            <a:avLst/>
          </a:prstGeom>
          <a:solidFill>
            <a:schemeClr val="bg2">
              <a:lumMod val="40000"/>
              <a:lumOff val="60000"/>
            </a:schemeClr>
          </a:solidFill>
          <a:ln>
            <a:solidFill>
              <a:schemeClr val="bg1"/>
            </a:solidFill>
          </a:ln>
        </p:spPr>
        <p:txBody>
          <a:bodyPr wrap="square">
            <a:spAutoFit/>
          </a:bodyPr>
          <a:lstStyle/>
          <a:p>
            <a:r>
              <a:rPr lang="en-GB" dirty="0"/>
              <a:t>We have worked throughout the year to raise the profile of LGBTQ+ people in school and beyond by sharing our LGBTQ+ heroes in tutor time, and in Daily Briefings during June, which is Pride Month. Student members shared their experiences of lockdown and how they were celebrating Pride Month virtually. We ran a fundraising campaign in January (Come Out Active Month) to raise awareness for LGBTQ+ equality in sport and sold Rainbow Laces outside school, donating the proceeds to Stonewall.</a:t>
            </a:r>
          </a:p>
        </p:txBody>
      </p:sp>
      <p:sp>
        <p:nvSpPr>
          <p:cNvPr id="9" name="TextBox 8"/>
          <p:cNvSpPr txBox="1"/>
          <p:nvPr/>
        </p:nvSpPr>
        <p:spPr>
          <a:xfrm>
            <a:off x="2295547" y="4526154"/>
            <a:ext cx="8021457" cy="2031325"/>
          </a:xfrm>
          <a:prstGeom prst="rect">
            <a:avLst/>
          </a:prstGeom>
          <a:solidFill>
            <a:srgbClr val="0070C0"/>
          </a:solidFill>
          <a:ln>
            <a:solidFill>
              <a:schemeClr val="bg1"/>
            </a:solidFill>
          </a:ln>
        </p:spPr>
        <p:txBody>
          <a:bodyPr wrap="square" rtlCol="0">
            <a:spAutoFit/>
          </a:bodyPr>
          <a:lstStyle/>
          <a:p>
            <a:r>
              <a:rPr lang="en-GB" dirty="0"/>
              <a:t>Join our growing Pride Society! Originally founded by a group of Y9 students. It is co-ordinated by Dr Warner but is largely student-led. Meetings take place weekly in person and remotely. It welcomes anyone who identifies as LGBTQ+ and all our allies and advocates. Everyone is welcome provided they are respectful and considerate of all identities and orientations, opinions and experiences. We aim to create a safe space for our members to learn about themselves, meet new friends and mentor others. </a:t>
            </a:r>
          </a:p>
        </p:txBody>
      </p:sp>
    </p:spTree>
    <p:extLst>
      <p:ext uri="{BB962C8B-B14F-4D97-AF65-F5344CB8AC3E}">
        <p14:creationId xmlns:p14="http://schemas.microsoft.com/office/powerpoint/2010/main" val="39599288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11</TotalTime>
  <Words>424</Words>
  <Application>Microsoft Office PowerPoint</Application>
  <PresentationFormat>Widescreen</PresentationFormat>
  <Paragraphs>15</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Celestial</vt:lpstr>
      <vt:lpstr>Diversity and equality at LPGS</vt:lpstr>
      <vt:lpstr>PowerPoint Presentation</vt:lpstr>
    </vt:vector>
  </TitlesOfParts>
  <Company>Langley Park School For Girls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EQUALITY &amp; DIVERSITY</dc:title>
  <dc:creator>EAC</dc:creator>
  <cp:lastModifiedBy>Charlotte Ashworth</cp:lastModifiedBy>
  <cp:revision>4</cp:revision>
  <dcterms:created xsi:type="dcterms:W3CDTF">2020-11-24T15:18:55Z</dcterms:created>
  <dcterms:modified xsi:type="dcterms:W3CDTF">2020-11-25T11:28:51Z</dcterms:modified>
</cp:coreProperties>
</file>