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05" d="100"/>
          <a:sy n="105" d="100"/>
        </p:scale>
        <p:origin x="21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F2183-5BD9-40B2-8377-82FA1965D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EDBB8F6-B471-4CCA-A5C3-C5BCDDA1B2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D0D9356-1FD5-4828-B15A-74E2C0840421}"/>
              </a:ext>
            </a:extLst>
          </p:cNvPr>
          <p:cNvSpPr>
            <a:spLocks noGrp="1"/>
          </p:cNvSpPr>
          <p:nvPr>
            <p:ph type="dt" sz="half" idx="10"/>
          </p:nvPr>
        </p:nvSpPr>
        <p:spPr/>
        <p:txBody>
          <a:bodyPr/>
          <a:lstStyle/>
          <a:p>
            <a:fld id="{A0A54C9A-2D41-4E87-9621-C050A674BB2E}" type="datetimeFigureOut">
              <a:rPr lang="en-GB" smtClean="0"/>
              <a:t>29/05/2021</a:t>
            </a:fld>
            <a:endParaRPr lang="en-GB"/>
          </a:p>
        </p:txBody>
      </p:sp>
      <p:sp>
        <p:nvSpPr>
          <p:cNvPr id="5" name="Footer Placeholder 4">
            <a:extLst>
              <a:ext uri="{FF2B5EF4-FFF2-40B4-BE49-F238E27FC236}">
                <a16:creationId xmlns:a16="http://schemas.microsoft.com/office/drawing/2014/main" id="{BC5D3370-3D92-464D-BA86-B4D9EE721F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32D19F-3BB9-451D-B9AF-209C6E49CE0A}"/>
              </a:ext>
            </a:extLst>
          </p:cNvPr>
          <p:cNvSpPr>
            <a:spLocks noGrp="1"/>
          </p:cNvSpPr>
          <p:nvPr>
            <p:ph type="sldNum" sz="quarter" idx="12"/>
          </p:nvPr>
        </p:nvSpPr>
        <p:spPr/>
        <p:txBody>
          <a:bodyPr/>
          <a:lstStyle/>
          <a:p>
            <a:fld id="{D68086E1-3F1F-41CD-ABB9-D815AE5AB97C}" type="slidenum">
              <a:rPr lang="en-GB" smtClean="0"/>
              <a:t>‹#›</a:t>
            </a:fld>
            <a:endParaRPr lang="en-GB"/>
          </a:p>
        </p:txBody>
      </p:sp>
    </p:spTree>
    <p:extLst>
      <p:ext uri="{BB962C8B-B14F-4D97-AF65-F5344CB8AC3E}">
        <p14:creationId xmlns:p14="http://schemas.microsoft.com/office/powerpoint/2010/main" val="2795734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09964-9A3F-4D9C-B1A2-501FE588545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A2D6830-8CFE-4C70-B52A-70C7B821499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D43717-3D71-4488-89BD-93BB251D9EB1}"/>
              </a:ext>
            </a:extLst>
          </p:cNvPr>
          <p:cNvSpPr>
            <a:spLocks noGrp="1"/>
          </p:cNvSpPr>
          <p:nvPr>
            <p:ph type="dt" sz="half" idx="10"/>
          </p:nvPr>
        </p:nvSpPr>
        <p:spPr/>
        <p:txBody>
          <a:bodyPr/>
          <a:lstStyle/>
          <a:p>
            <a:fld id="{A0A54C9A-2D41-4E87-9621-C050A674BB2E}" type="datetimeFigureOut">
              <a:rPr lang="en-GB" smtClean="0"/>
              <a:t>29/05/2021</a:t>
            </a:fld>
            <a:endParaRPr lang="en-GB"/>
          </a:p>
        </p:txBody>
      </p:sp>
      <p:sp>
        <p:nvSpPr>
          <p:cNvPr id="5" name="Footer Placeholder 4">
            <a:extLst>
              <a:ext uri="{FF2B5EF4-FFF2-40B4-BE49-F238E27FC236}">
                <a16:creationId xmlns:a16="http://schemas.microsoft.com/office/drawing/2014/main" id="{E9372AB4-65D8-4E0A-8F4C-0A49A83133C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471E0C3-1887-49EE-B467-0FC251C1738F}"/>
              </a:ext>
            </a:extLst>
          </p:cNvPr>
          <p:cNvSpPr>
            <a:spLocks noGrp="1"/>
          </p:cNvSpPr>
          <p:nvPr>
            <p:ph type="sldNum" sz="quarter" idx="12"/>
          </p:nvPr>
        </p:nvSpPr>
        <p:spPr/>
        <p:txBody>
          <a:bodyPr/>
          <a:lstStyle/>
          <a:p>
            <a:fld id="{D68086E1-3F1F-41CD-ABB9-D815AE5AB97C}" type="slidenum">
              <a:rPr lang="en-GB" smtClean="0"/>
              <a:t>‹#›</a:t>
            </a:fld>
            <a:endParaRPr lang="en-GB"/>
          </a:p>
        </p:txBody>
      </p:sp>
    </p:spTree>
    <p:extLst>
      <p:ext uri="{BB962C8B-B14F-4D97-AF65-F5344CB8AC3E}">
        <p14:creationId xmlns:p14="http://schemas.microsoft.com/office/powerpoint/2010/main" val="1930060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F94FAD-5363-44B3-99C7-664D04CC00B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A8BBBE1-1AF5-4CFA-99AC-987AA7E46B6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61F284D-177F-45CF-A7E0-685FA360CEDB}"/>
              </a:ext>
            </a:extLst>
          </p:cNvPr>
          <p:cNvSpPr>
            <a:spLocks noGrp="1"/>
          </p:cNvSpPr>
          <p:nvPr>
            <p:ph type="dt" sz="half" idx="10"/>
          </p:nvPr>
        </p:nvSpPr>
        <p:spPr/>
        <p:txBody>
          <a:bodyPr/>
          <a:lstStyle/>
          <a:p>
            <a:fld id="{A0A54C9A-2D41-4E87-9621-C050A674BB2E}" type="datetimeFigureOut">
              <a:rPr lang="en-GB" smtClean="0"/>
              <a:t>29/05/2021</a:t>
            </a:fld>
            <a:endParaRPr lang="en-GB"/>
          </a:p>
        </p:txBody>
      </p:sp>
      <p:sp>
        <p:nvSpPr>
          <p:cNvPr id="5" name="Footer Placeholder 4">
            <a:extLst>
              <a:ext uri="{FF2B5EF4-FFF2-40B4-BE49-F238E27FC236}">
                <a16:creationId xmlns:a16="http://schemas.microsoft.com/office/drawing/2014/main" id="{C0B1424E-39D9-4678-B5CF-82E44EDF464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9BB0253-A74D-42F4-8CE8-0468600152D5}"/>
              </a:ext>
            </a:extLst>
          </p:cNvPr>
          <p:cNvSpPr>
            <a:spLocks noGrp="1"/>
          </p:cNvSpPr>
          <p:nvPr>
            <p:ph type="sldNum" sz="quarter" idx="12"/>
          </p:nvPr>
        </p:nvSpPr>
        <p:spPr/>
        <p:txBody>
          <a:bodyPr/>
          <a:lstStyle/>
          <a:p>
            <a:fld id="{D68086E1-3F1F-41CD-ABB9-D815AE5AB97C}" type="slidenum">
              <a:rPr lang="en-GB" smtClean="0"/>
              <a:t>‹#›</a:t>
            </a:fld>
            <a:endParaRPr lang="en-GB"/>
          </a:p>
        </p:txBody>
      </p:sp>
    </p:spTree>
    <p:extLst>
      <p:ext uri="{BB962C8B-B14F-4D97-AF65-F5344CB8AC3E}">
        <p14:creationId xmlns:p14="http://schemas.microsoft.com/office/powerpoint/2010/main" val="2098581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1CE5E-F793-49DE-84AC-EBB788715BE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E27028A-E1E6-4381-99F9-B63C56D83FC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C22912-6101-4A7E-9FA8-B9C58759F922}"/>
              </a:ext>
            </a:extLst>
          </p:cNvPr>
          <p:cNvSpPr>
            <a:spLocks noGrp="1"/>
          </p:cNvSpPr>
          <p:nvPr>
            <p:ph type="dt" sz="half" idx="10"/>
          </p:nvPr>
        </p:nvSpPr>
        <p:spPr/>
        <p:txBody>
          <a:bodyPr/>
          <a:lstStyle/>
          <a:p>
            <a:fld id="{A0A54C9A-2D41-4E87-9621-C050A674BB2E}" type="datetimeFigureOut">
              <a:rPr lang="en-GB" smtClean="0"/>
              <a:t>29/05/2021</a:t>
            </a:fld>
            <a:endParaRPr lang="en-GB"/>
          </a:p>
        </p:txBody>
      </p:sp>
      <p:sp>
        <p:nvSpPr>
          <p:cNvPr id="5" name="Footer Placeholder 4">
            <a:extLst>
              <a:ext uri="{FF2B5EF4-FFF2-40B4-BE49-F238E27FC236}">
                <a16:creationId xmlns:a16="http://schemas.microsoft.com/office/drawing/2014/main" id="{9633F87C-6FDF-4D77-B2B6-143A72B5E75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01F265A-A474-47AC-8CF0-2C91839A6402}"/>
              </a:ext>
            </a:extLst>
          </p:cNvPr>
          <p:cNvSpPr>
            <a:spLocks noGrp="1"/>
          </p:cNvSpPr>
          <p:nvPr>
            <p:ph type="sldNum" sz="quarter" idx="12"/>
          </p:nvPr>
        </p:nvSpPr>
        <p:spPr/>
        <p:txBody>
          <a:bodyPr/>
          <a:lstStyle/>
          <a:p>
            <a:fld id="{D68086E1-3F1F-41CD-ABB9-D815AE5AB97C}" type="slidenum">
              <a:rPr lang="en-GB" smtClean="0"/>
              <a:t>‹#›</a:t>
            </a:fld>
            <a:endParaRPr lang="en-GB"/>
          </a:p>
        </p:txBody>
      </p:sp>
    </p:spTree>
    <p:extLst>
      <p:ext uri="{BB962C8B-B14F-4D97-AF65-F5344CB8AC3E}">
        <p14:creationId xmlns:p14="http://schemas.microsoft.com/office/powerpoint/2010/main" val="3470848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207BE-64B6-4DD8-81CB-BDD475F5D0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91E4997-8158-49E7-A066-ADB6B1EE2E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89A7152-11FE-4923-8CA9-7ACF9903836E}"/>
              </a:ext>
            </a:extLst>
          </p:cNvPr>
          <p:cNvSpPr>
            <a:spLocks noGrp="1"/>
          </p:cNvSpPr>
          <p:nvPr>
            <p:ph type="dt" sz="half" idx="10"/>
          </p:nvPr>
        </p:nvSpPr>
        <p:spPr/>
        <p:txBody>
          <a:bodyPr/>
          <a:lstStyle/>
          <a:p>
            <a:fld id="{A0A54C9A-2D41-4E87-9621-C050A674BB2E}" type="datetimeFigureOut">
              <a:rPr lang="en-GB" smtClean="0"/>
              <a:t>29/05/2021</a:t>
            </a:fld>
            <a:endParaRPr lang="en-GB"/>
          </a:p>
        </p:txBody>
      </p:sp>
      <p:sp>
        <p:nvSpPr>
          <p:cNvPr id="5" name="Footer Placeholder 4">
            <a:extLst>
              <a:ext uri="{FF2B5EF4-FFF2-40B4-BE49-F238E27FC236}">
                <a16:creationId xmlns:a16="http://schemas.microsoft.com/office/drawing/2014/main" id="{37754024-EE17-4DA1-B3BE-415875B8726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94B6CF7-1C3B-4141-8FA3-1046C7A3FE69}"/>
              </a:ext>
            </a:extLst>
          </p:cNvPr>
          <p:cNvSpPr>
            <a:spLocks noGrp="1"/>
          </p:cNvSpPr>
          <p:nvPr>
            <p:ph type="sldNum" sz="quarter" idx="12"/>
          </p:nvPr>
        </p:nvSpPr>
        <p:spPr/>
        <p:txBody>
          <a:bodyPr/>
          <a:lstStyle/>
          <a:p>
            <a:fld id="{D68086E1-3F1F-41CD-ABB9-D815AE5AB97C}" type="slidenum">
              <a:rPr lang="en-GB" smtClean="0"/>
              <a:t>‹#›</a:t>
            </a:fld>
            <a:endParaRPr lang="en-GB"/>
          </a:p>
        </p:txBody>
      </p:sp>
    </p:spTree>
    <p:extLst>
      <p:ext uri="{BB962C8B-B14F-4D97-AF65-F5344CB8AC3E}">
        <p14:creationId xmlns:p14="http://schemas.microsoft.com/office/powerpoint/2010/main" val="1388384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2362B-0BC9-481E-BB7B-362CDAB1A33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6B9AEB4-EF4E-481D-A0DD-564889A4704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E6E6B52-E13E-47DD-9A5B-9AAF1FB7551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B4BEEF0-A963-4720-9601-49FAA8AFD375}"/>
              </a:ext>
            </a:extLst>
          </p:cNvPr>
          <p:cNvSpPr>
            <a:spLocks noGrp="1"/>
          </p:cNvSpPr>
          <p:nvPr>
            <p:ph type="dt" sz="half" idx="10"/>
          </p:nvPr>
        </p:nvSpPr>
        <p:spPr/>
        <p:txBody>
          <a:bodyPr/>
          <a:lstStyle/>
          <a:p>
            <a:fld id="{A0A54C9A-2D41-4E87-9621-C050A674BB2E}" type="datetimeFigureOut">
              <a:rPr lang="en-GB" smtClean="0"/>
              <a:t>29/05/2021</a:t>
            </a:fld>
            <a:endParaRPr lang="en-GB"/>
          </a:p>
        </p:txBody>
      </p:sp>
      <p:sp>
        <p:nvSpPr>
          <p:cNvPr id="6" name="Footer Placeholder 5">
            <a:extLst>
              <a:ext uri="{FF2B5EF4-FFF2-40B4-BE49-F238E27FC236}">
                <a16:creationId xmlns:a16="http://schemas.microsoft.com/office/drawing/2014/main" id="{1C7386EF-9A71-4E58-9E15-04666F80BD2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5130367-C171-4B34-BFA6-7719B36A386A}"/>
              </a:ext>
            </a:extLst>
          </p:cNvPr>
          <p:cNvSpPr>
            <a:spLocks noGrp="1"/>
          </p:cNvSpPr>
          <p:nvPr>
            <p:ph type="sldNum" sz="quarter" idx="12"/>
          </p:nvPr>
        </p:nvSpPr>
        <p:spPr/>
        <p:txBody>
          <a:bodyPr/>
          <a:lstStyle/>
          <a:p>
            <a:fld id="{D68086E1-3F1F-41CD-ABB9-D815AE5AB97C}" type="slidenum">
              <a:rPr lang="en-GB" smtClean="0"/>
              <a:t>‹#›</a:t>
            </a:fld>
            <a:endParaRPr lang="en-GB"/>
          </a:p>
        </p:txBody>
      </p:sp>
    </p:spTree>
    <p:extLst>
      <p:ext uri="{BB962C8B-B14F-4D97-AF65-F5344CB8AC3E}">
        <p14:creationId xmlns:p14="http://schemas.microsoft.com/office/powerpoint/2010/main" val="2981112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FB03F-1702-4CC0-A0B9-5E67BEB07C8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921DE52-A274-4095-BE48-F97EFFBE3B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6926F50-6168-4EF9-A0C8-03DD29DC5A4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96796EC-C4E7-4133-8184-430C0CE1B4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27A8127-A15C-4572-A136-1D582AA9486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6A1BFAA-6D9B-40A7-8AB5-E6518D56C90C}"/>
              </a:ext>
            </a:extLst>
          </p:cNvPr>
          <p:cNvSpPr>
            <a:spLocks noGrp="1"/>
          </p:cNvSpPr>
          <p:nvPr>
            <p:ph type="dt" sz="half" idx="10"/>
          </p:nvPr>
        </p:nvSpPr>
        <p:spPr/>
        <p:txBody>
          <a:bodyPr/>
          <a:lstStyle/>
          <a:p>
            <a:fld id="{A0A54C9A-2D41-4E87-9621-C050A674BB2E}" type="datetimeFigureOut">
              <a:rPr lang="en-GB" smtClean="0"/>
              <a:t>29/05/2021</a:t>
            </a:fld>
            <a:endParaRPr lang="en-GB"/>
          </a:p>
        </p:txBody>
      </p:sp>
      <p:sp>
        <p:nvSpPr>
          <p:cNvPr id="8" name="Footer Placeholder 7">
            <a:extLst>
              <a:ext uri="{FF2B5EF4-FFF2-40B4-BE49-F238E27FC236}">
                <a16:creationId xmlns:a16="http://schemas.microsoft.com/office/drawing/2014/main" id="{4C4E14B4-8B6A-4D85-81C5-E109AFB4CC5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1950D45-D516-46A2-A584-E08E1AF963FC}"/>
              </a:ext>
            </a:extLst>
          </p:cNvPr>
          <p:cNvSpPr>
            <a:spLocks noGrp="1"/>
          </p:cNvSpPr>
          <p:nvPr>
            <p:ph type="sldNum" sz="quarter" idx="12"/>
          </p:nvPr>
        </p:nvSpPr>
        <p:spPr/>
        <p:txBody>
          <a:bodyPr/>
          <a:lstStyle/>
          <a:p>
            <a:fld id="{D68086E1-3F1F-41CD-ABB9-D815AE5AB97C}" type="slidenum">
              <a:rPr lang="en-GB" smtClean="0"/>
              <a:t>‹#›</a:t>
            </a:fld>
            <a:endParaRPr lang="en-GB"/>
          </a:p>
        </p:txBody>
      </p:sp>
    </p:spTree>
    <p:extLst>
      <p:ext uri="{BB962C8B-B14F-4D97-AF65-F5344CB8AC3E}">
        <p14:creationId xmlns:p14="http://schemas.microsoft.com/office/powerpoint/2010/main" val="108618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276F3-DD9D-4A66-8B8A-2B02CF5B78B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1F850DB-1175-4645-9F6C-FC0E92AC7371}"/>
              </a:ext>
            </a:extLst>
          </p:cNvPr>
          <p:cNvSpPr>
            <a:spLocks noGrp="1"/>
          </p:cNvSpPr>
          <p:nvPr>
            <p:ph type="dt" sz="half" idx="10"/>
          </p:nvPr>
        </p:nvSpPr>
        <p:spPr/>
        <p:txBody>
          <a:bodyPr/>
          <a:lstStyle/>
          <a:p>
            <a:fld id="{A0A54C9A-2D41-4E87-9621-C050A674BB2E}" type="datetimeFigureOut">
              <a:rPr lang="en-GB" smtClean="0"/>
              <a:t>29/05/2021</a:t>
            </a:fld>
            <a:endParaRPr lang="en-GB"/>
          </a:p>
        </p:txBody>
      </p:sp>
      <p:sp>
        <p:nvSpPr>
          <p:cNvPr id="4" name="Footer Placeholder 3">
            <a:extLst>
              <a:ext uri="{FF2B5EF4-FFF2-40B4-BE49-F238E27FC236}">
                <a16:creationId xmlns:a16="http://schemas.microsoft.com/office/drawing/2014/main" id="{D2916455-FA6C-42D9-BFA3-BD11E3AB1EC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79D38B6-5AC3-4ECE-8AAD-74D27CBD2C1E}"/>
              </a:ext>
            </a:extLst>
          </p:cNvPr>
          <p:cNvSpPr>
            <a:spLocks noGrp="1"/>
          </p:cNvSpPr>
          <p:nvPr>
            <p:ph type="sldNum" sz="quarter" idx="12"/>
          </p:nvPr>
        </p:nvSpPr>
        <p:spPr/>
        <p:txBody>
          <a:bodyPr/>
          <a:lstStyle/>
          <a:p>
            <a:fld id="{D68086E1-3F1F-41CD-ABB9-D815AE5AB97C}" type="slidenum">
              <a:rPr lang="en-GB" smtClean="0"/>
              <a:t>‹#›</a:t>
            </a:fld>
            <a:endParaRPr lang="en-GB"/>
          </a:p>
        </p:txBody>
      </p:sp>
    </p:spTree>
    <p:extLst>
      <p:ext uri="{BB962C8B-B14F-4D97-AF65-F5344CB8AC3E}">
        <p14:creationId xmlns:p14="http://schemas.microsoft.com/office/powerpoint/2010/main" val="700230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CB32AC-C57A-4A3E-88AC-9D3EC9B37BE1}"/>
              </a:ext>
            </a:extLst>
          </p:cNvPr>
          <p:cNvSpPr>
            <a:spLocks noGrp="1"/>
          </p:cNvSpPr>
          <p:nvPr>
            <p:ph type="dt" sz="half" idx="10"/>
          </p:nvPr>
        </p:nvSpPr>
        <p:spPr/>
        <p:txBody>
          <a:bodyPr/>
          <a:lstStyle/>
          <a:p>
            <a:fld id="{A0A54C9A-2D41-4E87-9621-C050A674BB2E}" type="datetimeFigureOut">
              <a:rPr lang="en-GB" smtClean="0"/>
              <a:t>29/05/2021</a:t>
            </a:fld>
            <a:endParaRPr lang="en-GB"/>
          </a:p>
        </p:txBody>
      </p:sp>
      <p:sp>
        <p:nvSpPr>
          <p:cNvPr id="3" name="Footer Placeholder 2">
            <a:extLst>
              <a:ext uri="{FF2B5EF4-FFF2-40B4-BE49-F238E27FC236}">
                <a16:creationId xmlns:a16="http://schemas.microsoft.com/office/drawing/2014/main" id="{49AD8E79-E509-44F1-B992-7E8968F4D65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A2F7CEF-82BE-4641-88F0-3ED7FA256B27}"/>
              </a:ext>
            </a:extLst>
          </p:cNvPr>
          <p:cNvSpPr>
            <a:spLocks noGrp="1"/>
          </p:cNvSpPr>
          <p:nvPr>
            <p:ph type="sldNum" sz="quarter" idx="12"/>
          </p:nvPr>
        </p:nvSpPr>
        <p:spPr/>
        <p:txBody>
          <a:bodyPr/>
          <a:lstStyle/>
          <a:p>
            <a:fld id="{D68086E1-3F1F-41CD-ABB9-D815AE5AB97C}" type="slidenum">
              <a:rPr lang="en-GB" smtClean="0"/>
              <a:t>‹#›</a:t>
            </a:fld>
            <a:endParaRPr lang="en-GB"/>
          </a:p>
        </p:txBody>
      </p:sp>
    </p:spTree>
    <p:extLst>
      <p:ext uri="{BB962C8B-B14F-4D97-AF65-F5344CB8AC3E}">
        <p14:creationId xmlns:p14="http://schemas.microsoft.com/office/powerpoint/2010/main" val="769117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04EC5-DF67-4486-9154-73B594DCAB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88A216C-81CF-4217-A6FE-A16E4EB676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E514847-7996-442A-B6B1-9BB7978F22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C16141C-6934-4F56-B7A0-A97802BB09DB}"/>
              </a:ext>
            </a:extLst>
          </p:cNvPr>
          <p:cNvSpPr>
            <a:spLocks noGrp="1"/>
          </p:cNvSpPr>
          <p:nvPr>
            <p:ph type="dt" sz="half" idx="10"/>
          </p:nvPr>
        </p:nvSpPr>
        <p:spPr/>
        <p:txBody>
          <a:bodyPr/>
          <a:lstStyle/>
          <a:p>
            <a:fld id="{A0A54C9A-2D41-4E87-9621-C050A674BB2E}" type="datetimeFigureOut">
              <a:rPr lang="en-GB" smtClean="0"/>
              <a:t>29/05/2021</a:t>
            </a:fld>
            <a:endParaRPr lang="en-GB"/>
          </a:p>
        </p:txBody>
      </p:sp>
      <p:sp>
        <p:nvSpPr>
          <p:cNvPr id="6" name="Footer Placeholder 5">
            <a:extLst>
              <a:ext uri="{FF2B5EF4-FFF2-40B4-BE49-F238E27FC236}">
                <a16:creationId xmlns:a16="http://schemas.microsoft.com/office/drawing/2014/main" id="{80A43BED-DEF2-4AB0-899D-123E2BCBBA9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74F53A3-3C52-4C95-B6E3-5D6A8AE27C16}"/>
              </a:ext>
            </a:extLst>
          </p:cNvPr>
          <p:cNvSpPr>
            <a:spLocks noGrp="1"/>
          </p:cNvSpPr>
          <p:nvPr>
            <p:ph type="sldNum" sz="quarter" idx="12"/>
          </p:nvPr>
        </p:nvSpPr>
        <p:spPr/>
        <p:txBody>
          <a:bodyPr/>
          <a:lstStyle/>
          <a:p>
            <a:fld id="{D68086E1-3F1F-41CD-ABB9-D815AE5AB97C}" type="slidenum">
              <a:rPr lang="en-GB" smtClean="0"/>
              <a:t>‹#›</a:t>
            </a:fld>
            <a:endParaRPr lang="en-GB"/>
          </a:p>
        </p:txBody>
      </p:sp>
    </p:spTree>
    <p:extLst>
      <p:ext uri="{BB962C8B-B14F-4D97-AF65-F5344CB8AC3E}">
        <p14:creationId xmlns:p14="http://schemas.microsoft.com/office/powerpoint/2010/main" val="3039012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57F92-C8D1-453A-BE61-98C018C236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E733437-1F9C-43FB-AC5B-2AF9D10EE1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1E9BE13-87F6-4EB5-B48F-280F12BB40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C54F5F1-307F-4386-94CB-3A743CE8D9E1}"/>
              </a:ext>
            </a:extLst>
          </p:cNvPr>
          <p:cNvSpPr>
            <a:spLocks noGrp="1"/>
          </p:cNvSpPr>
          <p:nvPr>
            <p:ph type="dt" sz="half" idx="10"/>
          </p:nvPr>
        </p:nvSpPr>
        <p:spPr/>
        <p:txBody>
          <a:bodyPr/>
          <a:lstStyle/>
          <a:p>
            <a:fld id="{A0A54C9A-2D41-4E87-9621-C050A674BB2E}" type="datetimeFigureOut">
              <a:rPr lang="en-GB" smtClean="0"/>
              <a:t>29/05/2021</a:t>
            </a:fld>
            <a:endParaRPr lang="en-GB"/>
          </a:p>
        </p:txBody>
      </p:sp>
      <p:sp>
        <p:nvSpPr>
          <p:cNvPr id="6" name="Footer Placeholder 5">
            <a:extLst>
              <a:ext uri="{FF2B5EF4-FFF2-40B4-BE49-F238E27FC236}">
                <a16:creationId xmlns:a16="http://schemas.microsoft.com/office/drawing/2014/main" id="{A456165A-3B5A-43B7-B9C3-3E8D50DF52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ADE388B-6F8E-4F42-AAF6-98543766279D}"/>
              </a:ext>
            </a:extLst>
          </p:cNvPr>
          <p:cNvSpPr>
            <a:spLocks noGrp="1"/>
          </p:cNvSpPr>
          <p:nvPr>
            <p:ph type="sldNum" sz="quarter" idx="12"/>
          </p:nvPr>
        </p:nvSpPr>
        <p:spPr/>
        <p:txBody>
          <a:bodyPr/>
          <a:lstStyle/>
          <a:p>
            <a:fld id="{D68086E1-3F1F-41CD-ABB9-D815AE5AB97C}" type="slidenum">
              <a:rPr lang="en-GB" smtClean="0"/>
              <a:t>‹#›</a:t>
            </a:fld>
            <a:endParaRPr lang="en-GB"/>
          </a:p>
        </p:txBody>
      </p:sp>
    </p:spTree>
    <p:extLst>
      <p:ext uri="{BB962C8B-B14F-4D97-AF65-F5344CB8AC3E}">
        <p14:creationId xmlns:p14="http://schemas.microsoft.com/office/powerpoint/2010/main" val="867897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70ECE3-1BC5-4175-96BF-B9FD831921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686D9A2-1192-4D37-B41F-01F019B1D5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F34BB3C-29BA-4733-9288-6D2E814556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A54C9A-2D41-4E87-9621-C050A674BB2E}" type="datetimeFigureOut">
              <a:rPr lang="en-GB" smtClean="0"/>
              <a:t>29/05/2021</a:t>
            </a:fld>
            <a:endParaRPr lang="en-GB"/>
          </a:p>
        </p:txBody>
      </p:sp>
      <p:sp>
        <p:nvSpPr>
          <p:cNvPr id="5" name="Footer Placeholder 4">
            <a:extLst>
              <a:ext uri="{FF2B5EF4-FFF2-40B4-BE49-F238E27FC236}">
                <a16:creationId xmlns:a16="http://schemas.microsoft.com/office/drawing/2014/main" id="{08ADD72C-B76C-4424-BDFE-4326FEE741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026287A-8E7D-487B-B413-533D3D725B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8086E1-3F1F-41CD-ABB9-D815AE5AB97C}" type="slidenum">
              <a:rPr lang="en-GB" smtClean="0"/>
              <a:t>‹#›</a:t>
            </a:fld>
            <a:endParaRPr lang="en-GB"/>
          </a:p>
        </p:txBody>
      </p:sp>
    </p:spTree>
    <p:extLst>
      <p:ext uri="{BB962C8B-B14F-4D97-AF65-F5344CB8AC3E}">
        <p14:creationId xmlns:p14="http://schemas.microsoft.com/office/powerpoint/2010/main" val="18731391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5kM1NoRnVF4" TargetMode="External"/><Relationship Id="rId2" Type="http://schemas.openxmlformats.org/officeDocument/2006/relationships/hyperlink" Target="https://www.verywellmind.com/personality-psychology-4157179"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16personalities.com/free-personality-test"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mailto:lglanville@lpgs.bromley.sch.uk"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9C9DD-7853-42B5-AC1D-1447B7705CA2}"/>
              </a:ext>
            </a:extLst>
          </p:cNvPr>
          <p:cNvSpPr>
            <a:spLocks noGrp="1"/>
          </p:cNvSpPr>
          <p:nvPr>
            <p:ph type="ctrTitle"/>
          </p:nvPr>
        </p:nvSpPr>
        <p:spPr>
          <a:xfrm>
            <a:off x="229772" y="191398"/>
            <a:ext cx="11511123" cy="808346"/>
          </a:xfrm>
        </p:spPr>
        <p:txBody>
          <a:bodyPr>
            <a:normAutofit/>
          </a:bodyPr>
          <a:lstStyle/>
          <a:p>
            <a:pPr algn="l"/>
            <a:r>
              <a:rPr lang="en-GB" sz="4800" b="1" dirty="0"/>
              <a:t>A Level Psychology Transition 2021 Task 8 </a:t>
            </a:r>
          </a:p>
        </p:txBody>
      </p:sp>
      <p:sp>
        <p:nvSpPr>
          <p:cNvPr id="3" name="Subtitle 2">
            <a:extLst>
              <a:ext uri="{FF2B5EF4-FFF2-40B4-BE49-F238E27FC236}">
                <a16:creationId xmlns:a16="http://schemas.microsoft.com/office/drawing/2014/main" id="{B4D53DCB-3EF7-4EF0-93A5-B2720DBFF77F}"/>
              </a:ext>
            </a:extLst>
          </p:cNvPr>
          <p:cNvSpPr>
            <a:spLocks noGrp="1"/>
          </p:cNvSpPr>
          <p:nvPr>
            <p:ph type="subTitle" idx="1"/>
          </p:nvPr>
        </p:nvSpPr>
        <p:spPr>
          <a:xfrm>
            <a:off x="403274" y="1828799"/>
            <a:ext cx="6067863" cy="4670475"/>
          </a:xfrm>
        </p:spPr>
        <p:txBody>
          <a:bodyPr>
            <a:normAutofit fontScale="62500" lnSpcReduction="20000"/>
          </a:bodyPr>
          <a:lstStyle/>
          <a:p>
            <a:pPr algn="l"/>
            <a:r>
              <a:rPr lang="en-GB" sz="4000" dirty="0"/>
              <a:t>Aims:</a:t>
            </a:r>
          </a:p>
          <a:p>
            <a:pPr marL="342900" indent="-342900" algn="l">
              <a:buFont typeface="Arial" panose="020B0604020202020204" pitchFamily="34" charset="0"/>
              <a:buChar char="•"/>
            </a:pPr>
            <a:r>
              <a:rPr lang="en-GB" sz="4000" dirty="0"/>
              <a:t>Become familiar with the psychological researcher into personality</a:t>
            </a:r>
          </a:p>
          <a:p>
            <a:pPr marL="342900" indent="-342900" algn="l">
              <a:buFont typeface="Arial" panose="020B0604020202020204" pitchFamily="34" charset="0"/>
              <a:buChar char="•"/>
            </a:pPr>
            <a:r>
              <a:rPr lang="en-GB" sz="4000" dirty="0"/>
              <a:t>Find out your Myers-Briggs Personality Type and reflect on how the knowledge gained can help you get the most out of life  </a:t>
            </a:r>
          </a:p>
          <a:p>
            <a:pPr marL="342900" indent="-342900" algn="l">
              <a:buFont typeface="Arial" panose="020B0604020202020204" pitchFamily="34" charset="0"/>
              <a:buChar char="•"/>
            </a:pPr>
            <a:endParaRPr lang="en-GB" dirty="0"/>
          </a:p>
          <a:p>
            <a:pPr marL="342900" indent="-342900" algn="l">
              <a:buFont typeface="Arial" panose="020B0604020202020204" pitchFamily="34" charset="0"/>
              <a:buChar char="•"/>
            </a:pPr>
            <a:endParaRPr lang="en-GB" dirty="0"/>
          </a:p>
          <a:p>
            <a:pPr algn="l"/>
            <a:r>
              <a:rPr lang="en-GB" sz="4400" dirty="0"/>
              <a:t>Core tasks must be completed by everyone </a:t>
            </a:r>
          </a:p>
          <a:p>
            <a:pPr algn="l"/>
            <a:endParaRPr lang="en-GB" sz="4400" dirty="0"/>
          </a:p>
          <a:p>
            <a:pPr algn="l"/>
            <a:r>
              <a:rPr lang="en-GB" sz="4400" dirty="0"/>
              <a:t>Extension tasks are optional </a:t>
            </a:r>
          </a:p>
        </p:txBody>
      </p:sp>
      <p:pic>
        <p:nvPicPr>
          <p:cNvPr id="2050" name="Picture 2" descr="Myers-Briggs Chart | Stuff I Like | Pinterest ...">
            <a:extLst>
              <a:ext uri="{FF2B5EF4-FFF2-40B4-BE49-F238E27FC236}">
                <a16:creationId xmlns:a16="http://schemas.microsoft.com/office/drawing/2014/main" id="{97D9F270-A3A7-4918-91DF-06D5D657F2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61981" y="1828799"/>
            <a:ext cx="4896950" cy="4171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0943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45AF6-0767-4275-936F-F4FC1422C2E3}"/>
              </a:ext>
            </a:extLst>
          </p:cNvPr>
          <p:cNvSpPr>
            <a:spLocks noGrp="1"/>
          </p:cNvSpPr>
          <p:nvPr>
            <p:ph type="title"/>
          </p:nvPr>
        </p:nvSpPr>
        <p:spPr/>
        <p:txBody>
          <a:bodyPr/>
          <a:lstStyle/>
          <a:p>
            <a:r>
              <a:rPr lang="en-GB" dirty="0"/>
              <a:t>Background Info </a:t>
            </a:r>
          </a:p>
        </p:txBody>
      </p:sp>
      <p:sp>
        <p:nvSpPr>
          <p:cNvPr id="3" name="Content Placeholder 2">
            <a:extLst>
              <a:ext uri="{FF2B5EF4-FFF2-40B4-BE49-F238E27FC236}">
                <a16:creationId xmlns:a16="http://schemas.microsoft.com/office/drawing/2014/main" id="{68BC879B-1A19-414C-93D2-5991AC773A57}"/>
              </a:ext>
            </a:extLst>
          </p:cNvPr>
          <p:cNvSpPr>
            <a:spLocks noGrp="1"/>
          </p:cNvSpPr>
          <p:nvPr>
            <p:ph idx="1"/>
          </p:nvPr>
        </p:nvSpPr>
        <p:spPr>
          <a:xfrm>
            <a:off x="838200" y="1825625"/>
            <a:ext cx="6927166" cy="4351338"/>
          </a:xfrm>
        </p:spPr>
        <p:txBody>
          <a:bodyPr>
            <a:normAutofit fontScale="85000" lnSpcReduction="20000"/>
          </a:bodyPr>
          <a:lstStyle/>
          <a:p>
            <a:r>
              <a:rPr lang="en-GB" dirty="0"/>
              <a:t>Core task: Read </a:t>
            </a:r>
            <a:r>
              <a:rPr lang="en-GB" dirty="0">
                <a:hlinkClick r:id="rId2"/>
              </a:rPr>
              <a:t>this article </a:t>
            </a:r>
            <a:r>
              <a:rPr lang="en-GB" dirty="0"/>
              <a:t>and answer the following questions:</a:t>
            </a:r>
          </a:p>
          <a:p>
            <a:pPr marL="514350" indent="-514350">
              <a:buAutoNum type="arabicPeriod"/>
            </a:pPr>
            <a:r>
              <a:rPr lang="en-GB" dirty="0"/>
              <a:t>What does the term ‘personality’ mean?</a:t>
            </a:r>
          </a:p>
          <a:p>
            <a:pPr marL="514350" indent="-514350">
              <a:buAutoNum type="arabicPeriod"/>
            </a:pPr>
            <a:r>
              <a:rPr lang="en-GB" dirty="0"/>
              <a:t>What is a cardinal trait? </a:t>
            </a:r>
          </a:p>
          <a:p>
            <a:pPr marL="514350" indent="-514350">
              <a:buAutoNum type="arabicPeriod"/>
            </a:pPr>
            <a:r>
              <a:rPr lang="en-GB" dirty="0"/>
              <a:t>What is the most widely accepted trait theory of personality? </a:t>
            </a:r>
          </a:p>
          <a:p>
            <a:pPr marL="514350" indent="-514350">
              <a:buAutoNum type="arabicPeriod"/>
            </a:pPr>
            <a:r>
              <a:rPr lang="en-GB" dirty="0"/>
              <a:t>Which is one of the best known but most controversial theories of how our personality develops? </a:t>
            </a:r>
          </a:p>
          <a:p>
            <a:pPr marL="514350" indent="-514350">
              <a:buAutoNum type="arabicPeriod"/>
            </a:pPr>
            <a:r>
              <a:rPr lang="en-GB" dirty="0"/>
              <a:t>What did Erikson’s theory of personality focus on? </a:t>
            </a:r>
          </a:p>
          <a:p>
            <a:pPr marL="0" indent="0">
              <a:buNone/>
            </a:pPr>
            <a:r>
              <a:rPr lang="en-GB" dirty="0"/>
              <a:t>Optional extension which I highly recommend you watch! </a:t>
            </a:r>
            <a:r>
              <a:rPr lang="en-GB" dirty="0">
                <a:hlinkClick r:id="rId3"/>
              </a:rPr>
              <a:t>Biological approach to explaining personality - TED talk </a:t>
            </a:r>
            <a:endParaRPr lang="en-GB" dirty="0"/>
          </a:p>
        </p:txBody>
      </p:sp>
      <p:pic>
        <p:nvPicPr>
          <p:cNvPr id="1026" name="Picture 2" descr="Alzheimer&amp;#39;s More Likely to Develop in People with Certain ...">
            <a:extLst>
              <a:ext uri="{FF2B5EF4-FFF2-40B4-BE49-F238E27FC236}">
                <a16:creationId xmlns:a16="http://schemas.microsoft.com/office/drawing/2014/main" id="{8E1B8CF4-5493-4DF9-A44C-7014DE49796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65366" y="0"/>
            <a:ext cx="4426634"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5257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0A96C-9C88-42BF-BBA5-11FB3981CDED}"/>
              </a:ext>
            </a:extLst>
          </p:cNvPr>
          <p:cNvSpPr>
            <a:spLocks noGrp="1"/>
          </p:cNvSpPr>
          <p:nvPr>
            <p:ph type="title"/>
          </p:nvPr>
        </p:nvSpPr>
        <p:spPr/>
        <p:txBody>
          <a:bodyPr/>
          <a:lstStyle/>
          <a:p>
            <a:r>
              <a:rPr lang="en-GB" b="1" dirty="0"/>
              <a:t>Answers: </a:t>
            </a:r>
            <a:br>
              <a:rPr lang="en-GB" b="1" dirty="0"/>
            </a:br>
            <a:r>
              <a:rPr lang="en-GB" sz="2800" b="1" dirty="0"/>
              <a:t>Core task: mark your answers  </a:t>
            </a:r>
            <a:endParaRPr lang="en-GB" b="1" dirty="0"/>
          </a:p>
        </p:txBody>
      </p:sp>
      <p:sp>
        <p:nvSpPr>
          <p:cNvPr id="3" name="Content Placeholder 2">
            <a:extLst>
              <a:ext uri="{FF2B5EF4-FFF2-40B4-BE49-F238E27FC236}">
                <a16:creationId xmlns:a16="http://schemas.microsoft.com/office/drawing/2014/main" id="{38F08372-78B7-4C0D-8061-1320E67BF021}"/>
              </a:ext>
            </a:extLst>
          </p:cNvPr>
          <p:cNvSpPr>
            <a:spLocks noGrp="1"/>
          </p:cNvSpPr>
          <p:nvPr>
            <p:ph idx="1"/>
          </p:nvPr>
        </p:nvSpPr>
        <p:spPr/>
        <p:txBody>
          <a:bodyPr>
            <a:normAutofit fontScale="85000" lnSpcReduction="20000"/>
          </a:bodyPr>
          <a:lstStyle/>
          <a:p>
            <a:pPr marL="0" indent="0">
              <a:buNone/>
            </a:pPr>
            <a:r>
              <a:rPr lang="en-GB" dirty="0"/>
              <a:t>1. What does the term ‘personality’ mean?</a:t>
            </a:r>
          </a:p>
          <a:p>
            <a:pPr marL="0" indent="0">
              <a:buNone/>
            </a:pPr>
            <a:r>
              <a:rPr lang="en-GB" b="1" dirty="0">
                <a:solidFill>
                  <a:schemeClr val="tx2"/>
                </a:solidFill>
              </a:rPr>
              <a:t>Collection of factors that make you who you are</a:t>
            </a:r>
          </a:p>
          <a:p>
            <a:pPr marL="0" indent="0">
              <a:buNone/>
            </a:pPr>
            <a:r>
              <a:rPr lang="en-GB" dirty="0"/>
              <a:t>2. What is a cardinal trait? </a:t>
            </a:r>
          </a:p>
          <a:p>
            <a:pPr marL="0" indent="0">
              <a:buNone/>
            </a:pPr>
            <a:r>
              <a:rPr lang="en-GB" b="1" u="sng" dirty="0">
                <a:solidFill>
                  <a:schemeClr val="tx2"/>
                </a:solidFill>
              </a:rPr>
              <a:t>Traits </a:t>
            </a:r>
            <a:r>
              <a:rPr lang="en-GB" b="1" dirty="0">
                <a:solidFill>
                  <a:schemeClr val="tx2"/>
                </a:solidFill>
              </a:rPr>
              <a:t>that are so dominant that a person becomes primarily known for those characteristics </a:t>
            </a:r>
          </a:p>
          <a:p>
            <a:pPr marL="0" indent="0">
              <a:buNone/>
            </a:pPr>
            <a:r>
              <a:rPr lang="en-GB" dirty="0"/>
              <a:t>3. What is the most widely accepted trait theory of personality? </a:t>
            </a:r>
          </a:p>
          <a:p>
            <a:pPr marL="0" indent="0">
              <a:buNone/>
            </a:pPr>
            <a:r>
              <a:rPr lang="en-GB" b="1" dirty="0">
                <a:solidFill>
                  <a:schemeClr val="tx2"/>
                </a:solidFill>
              </a:rPr>
              <a:t>The big 5 </a:t>
            </a:r>
          </a:p>
          <a:p>
            <a:pPr marL="0" indent="0">
              <a:buNone/>
            </a:pPr>
            <a:r>
              <a:rPr lang="en-GB" dirty="0"/>
              <a:t>4. Which is one of the best known but most controversial theories of how our personality develops? </a:t>
            </a:r>
          </a:p>
          <a:p>
            <a:pPr marL="0" indent="0">
              <a:buNone/>
            </a:pPr>
            <a:r>
              <a:rPr lang="en-GB" b="1" dirty="0">
                <a:solidFill>
                  <a:schemeClr val="tx2"/>
                </a:solidFill>
              </a:rPr>
              <a:t>Freud’s theory of psychosexual development </a:t>
            </a:r>
          </a:p>
          <a:p>
            <a:pPr marL="0" indent="0">
              <a:buNone/>
            </a:pPr>
            <a:r>
              <a:rPr lang="en-GB" dirty="0"/>
              <a:t>5. What did Erikson’s theory of personality focus on? </a:t>
            </a:r>
          </a:p>
          <a:p>
            <a:pPr marL="0" indent="0">
              <a:buNone/>
            </a:pPr>
            <a:r>
              <a:rPr lang="en-GB" b="1" dirty="0">
                <a:solidFill>
                  <a:schemeClr val="tx2"/>
                </a:solidFill>
              </a:rPr>
              <a:t>Social interactions </a:t>
            </a:r>
          </a:p>
          <a:p>
            <a:pPr marL="0" indent="0">
              <a:buNone/>
            </a:pPr>
            <a:endParaRPr lang="en-GB" dirty="0"/>
          </a:p>
        </p:txBody>
      </p:sp>
    </p:spTree>
    <p:extLst>
      <p:ext uri="{BB962C8B-B14F-4D97-AF65-F5344CB8AC3E}">
        <p14:creationId xmlns:p14="http://schemas.microsoft.com/office/powerpoint/2010/main" val="2808725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6ACE9-6A03-4FE8-BDF1-3096D40BA492}"/>
              </a:ext>
            </a:extLst>
          </p:cNvPr>
          <p:cNvSpPr>
            <a:spLocks noGrp="1"/>
          </p:cNvSpPr>
          <p:nvPr>
            <p:ph type="title"/>
          </p:nvPr>
        </p:nvSpPr>
        <p:spPr/>
        <p:txBody>
          <a:bodyPr/>
          <a:lstStyle/>
          <a:p>
            <a:r>
              <a:rPr lang="en-GB" dirty="0"/>
              <a:t>Core Task </a:t>
            </a:r>
          </a:p>
        </p:txBody>
      </p:sp>
      <p:sp>
        <p:nvSpPr>
          <p:cNvPr id="3" name="Content Placeholder 2">
            <a:extLst>
              <a:ext uri="{FF2B5EF4-FFF2-40B4-BE49-F238E27FC236}">
                <a16:creationId xmlns:a16="http://schemas.microsoft.com/office/drawing/2014/main" id="{0AF196A2-C422-4BB7-808A-F9D7DFBE02B5}"/>
              </a:ext>
            </a:extLst>
          </p:cNvPr>
          <p:cNvSpPr>
            <a:spLocks noGrp="1"/>
          </p:cNvSpPr>
          <p:nvPr>
            <p:ph idx="1"/>
          </p:nvPr>
        </p:nvSpPr>
        <p:spPr/>
        <p:txBody>
          <a:bodyPr/>
          <a:lstStyle/>
          <a:p>
            <a:pPr marL="0" indent="0">
              <a:buNone/>
            </a:pPr>
            <a:r>
              <a:rPr lang="en-GB" dirty="0"/>
              <a:t>Take the </a:t>
            </a:r>
            <a:r>
              <a:rPr lang="en-GB" dirty="0">
                <a:hlinkClick r:id="rId2"/>
              </a:rPr>
              <a:t>Myers-Briggs Personality Test </a:t>
            </a:r>
            <a:endParaRPr lang="en-GB" dirty="0"/>
          </a:p>
          <a:p>
            <a:pPr marL="0" indent="0">
              <a:buNone/>
            </a:pPr>
            <a:endParaRPr lang="en-GB" dirty="0"/>
          </a:p>
          <a:p>
            <a:pPr marL="0" indent="0">
              <a:buNone/>
            </a:pPr>
            <a:r>
              <a:rPr lang="en-GB" dirty="0"/>
              <a:t>Knowing your Myers-Briggs Personality Type can help you understand experiences you may have had in your life and help you figure out what you might want to change in the future to make you happier. </a:t>
            </a:r>
          </a:p>
        </p:txBody>
      </p:sp>
    </p:spTree>
    <p:extLst>
      <p:ext uri="{BB962C8B-B14F-4D97-AF65-F5344CB8AC3E}">
        <p14:creationId xmlns:p14="http://schemas.microsoft.com/office/powerpoint/2010/main" val="382606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B5FC7-0386-469D-833F-2BC11339ED9B}"/>
              </a:ext>
            </a:extLst>
          </p:cNvPr>
          <p:cNvSpPr>
            <a:spLocks noGrp="1"/>
          </p:cNvSpPr>
          <p:nvPr>
            <p:ph type="title"/>
          </p:nvPr>
        </p:nvSpPr>
        <p:spPr/>
        <p:txBody>
          <a:bodyPr/>
          <a:lstStyle/>
          <a:p>
            <a:r>
              <a:rPr lang="en-GB" dirty="0"/>
              <a:t>Final core task of the Transition Program! </a:t>
            </a:r>
          </a:p>
        </p:txBody>
      </p:sp>
      <p:sp>
        <p:nvSpPr>
          <p:cNvPr id="3" name="Content Placeholder 2">
            <a:extLst>
              <a:ext uri="{FF2B5EF4-FFF2-40B4-BE49-F238E27FC236}">
                <a16:creationId xmlns:a16="http://schemas.microsoft.com/office/drawing/2014/main" id="{26B1608F-E3FB-4AE1-9D50-A11908359740}"/>
              </a:ext>
            </a:extLst>
          </p:cNvPr>
          <p:cNvSpPr>
            <a:spLocks noGrp="1"/>
          </p:cNvSpPr>
          <p:nvPr>
            <p:ph idx="1"/>
          </p:nvPr>
        </p:nvSpPr>
        <p:spPr/>
        <p:txBody>
          <a:bodyPr/>
          <a:lstStyle/>
          <a:p>
            <a:r>
              <a:rPr lang="en-GB" dirty="0"/>
              <a:t>Please complete the questionnaire</a:t>
            </a:r>
          </a:p>
          <a:p>
            <a:r>
              <a:rPr lang="en-GB" dirty="0"/>
              <a:t>If you do not wish to answer a question, you don’t have to! </a:t>
            </a:r>
          </a:p>
          <a:p>
            <a:r>
              <a:rPr lang="en-GB" dirty="0"/>
              <a:t>Some of the questions will help me get to know you and how you like to learn so I can accommodate your needs to the best of my ability in September </a:t>
            </a:r>
            <a:r>
              <a:rPr lang="en-GB" dirty="0">
                <a:sym typeface="Wingdings" panose="05000000000000000000" pitchFamily="2" charset="2"/>
              </a:rPr>
              <a:t> </a:t>
            </a:r>
            <a:endParaRPr lang="en-GB" dirty="0"/>
          </a:p>
        </p:txBody>
      </p:sp>
    </p:spTree>
    <p:extLst>
      <p:ext uri="{BB962C8B-B14F-4D97-AF65-F5344CB8AC3E}">
        <p14:creationId xmlns:p14="http://schemas.microsoft.com/office/powerpoint/2010/main" val="935183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48FEF4-BDC3-4013-8000-C72AEC6382BE}"/>
              </a:ext>
            </a:extLst>
          </p:cNvPr>
          <p:cNvSpPr>
            <a:spLocks noGrp="1"/>
          </p:cNvSpPr>
          <p:nvPr>
            <p:ph type="title"/>
          </p:nvPr>
        </p:nvSpPr>
        <p:spPr/>
        <p:txBody>
          <a:bodyPr/>
          <a:lstStyle/>
          <a:p>
            <a:r>
              <a:rPr lang="en-GB" dirty="0"/>
              <a:t>Extension </a:t>
            </a:r>
          </a:p>
        </p:txBody>
      </p:sp>
      <p:sp>
        <p:nvSpPr>
          <p:cNvPr id="5" name="Content Placeholder 4">
            <a:extLst>
              <a:ext uri="{FF2B5EF4-FFF2-40B4-BE49-F238E27FC236}">
                <a16:creationId xmlns:a16="http://schemas.microsoft.com/office/drawing/2014/main" id="{83540658-2AA6-4AE7-B53A-AA4FEE594CC2}"/>
              </a:ext>
            </a:extLst>
          </p:cNvPr>
          <p:cNvSpPr>
            <a:spLocks noGrp="1"/>
          </p:cNvSpPr>
          <p:nvPr>
            <p:ph idx="1"/>
          </p:nvPr>
        </p:nvSpPr>
        <p:spPr/>
        <p:txBody>
          <a:bodyPr>
            <a:normAutofit/>
          </a:bodyPr>
          <a:lstStyle/>
          <a:p>
            <a:pPr marL="0" indent="0">
              <a:buNone/>
            </a:pPr>
            <a:r>
              <a:rPr lang="en-GB" dirty="0"/>
              <a:t>Create a video/animation or poster educating people about one of the Myers-Briggs personality types (if you do this email it to me at </a:t>
            </a:r>
            <a:r>
              <a:rPr lang="en-GB" dirty="0">
                <a:hlinkClick r:id="rId2"/>
              </a:rPr>
              <a:t>lg@lpgs.bromley.sch.uk</a:t>
            </a:r>
            <a:r>
              <a:rPr lang="en-GB" dirty="0"/>
              <a:t> – I will display this within the department in September </a:t>
            </a:r>
            <a:r>
              <a:rPr lang="en-GB" dirty="0">
                <a:sym typeface="Wingdings" pitchFamily="2" charset="2"/>
              </a:rPr>
              <a:t>)</a:t>
            </a:r>
            <a:endParaRPr lang="en-GB" dirty="0"/>
          </a:p>
          <a:p>
            <a:pPr marL="0" indent="0">
              <a:buNone/>
            </a:pPr>
            <a:endParaRPr lang="en-GB" dirty="0"/>
          </a:p>
        </p:txBody>
      </p:sp>
    </p:spTree>
    <p:extLst>
      <p:ext uri="{BB962C8B-B14F-4D97-AF65-F5344CB8AC3E}">
        <p14:creationId xmlns:p14="http://schemas.microsoft.com/office/powerpoint/2010/main" val="38343047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TotalTime>
  <Words>387</Words>
  <Application>Microsoft Macintosh PowerPoint</Application>
  <PresentationFormat>Widescreen</PresentationFormat>
  <Paragraphs>38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A Level Psychology Transition 2021 Task 8 </vt:lpstr>
      <vt:lpstr>Background Info </vt:lpstr>
      <vt:lpstr>Answers:  Core task: mark your answers  </vt:lpstr>
      <vt:lpstr>Core Task </vt:lpstr>
      <vt:lpstr>Final core task of the Transition Program! </vt:lpstr>
      <vt:lpstr>Extension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Level Psychology Transition 2020 Week commencing the 13th of July</dc:title>
  <dc:creator>Louise Glanville</dc:creator>
  <cp:lastModifiedBy>Nick Humphrey</cp:lastModifiedBy>
  <cp:revision>13</cp:revision>
  <dcterms:created xsi:type="dcterms:W3CDTF">2020-07-02T08:43:22Z</dcterms:created>
  <dcterms:modified xsi:type="dcterms:W3CDTF">2021-05-29T17:34:37Z</dcterms:modified>
</cp:coreProperties>
</file>