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2" r:id="rId6"/>
    <p:sldId id="257" r:id="rId7"/>
    <p:sldId id="258" r:id="rId8"/>
    <p:sldId id="259" r:id="rId9"/>
    <p:sldId id="260" r:id="rId10"/>
    <p:sldId id="264" r:id="rId11"/>
    <p:sldId id="263" r:id="rId12"/>
    <p:sldId id="265" r:id="rId13"/>
    <p:sldId id="266" r:id="rId14"/>
    <p:sldId id="268" r:id="rId15"/>
    <p:sldId id="269" r:id="rId16"/>
    <p:sldId id="270" r:id="rId17"/>
    <p:sldId id="271" r:id="rId18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33AEE0-FDC9-7427-6993-C06E65CAACC4}" v="1" dt="2021-10-08T13:21:27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h Douglas" userId="S::nd@lpgs.bromley.sch.uk::03b694a6-1fd1-4a8d-b385-9f1408e51634" providerId="AD" clId="Web-{1C33AEE0-FDC9-7427-6993-C06E65CAACC4}"/>
    <pc:docChg chg="sldOrd">
      <pc:chgData name="Nataliah Douglas" userId="S::nd@lpgs.bromley.sch.uk::03b694a6-1fd1-4a8d-b385-9f1408e51634" providerId="AD" clId="Web-{1C33AEE0-FDC9-7427-6993-C06E65CAACC4}" dt="2021-10-08T13:21:27.890" v="0"/>
      <pc:docMkLst>
        <pc:docMk/>
      </pc:docMkLst>
      <pc:sldChg chg="ord">
        <pc:chgData name="Nataliah Douglas" userId="S::nd@lpgs.bromley.sch.uk::03b694a6-1fd1-4a8d-b385-9f1408e51634" providerId="AD" clId="Web-{1C33AEE0-FDC9-7427-6993-C06E65CAACC4}" dt="2021-10-08T13:21:27.890" v="0"/>
        <pc:sldMkLst>
          <pc:docMk/>
          <pc:sldMk cId="3059475863" sldId="272"/>
        </pc:sldMkLst>
      </pc:sldChg>
    </pc:docChg>
  </pc:docChgLst>
  <pc:docChgLst>
    <pc:chgData name="Nataliah Douglas" userId="03b694a6-1fd1-4a8d-b385-9f1408e51634" providerId="ADAL" clId="{0EFB03ED-9D87-4D5F-B574-22A2DC56B894}"/>
    <pc:docChg chg="modSld">
      <pc:chgData name="Nataliah Douglas" userId="03b694a6-1fd1-4a8d-b385-9f1408e51634" providerId="ADAL" clId="{0EFB03ED-9D87-4D5F-B574-22A2DC56B894}" dt="2021-09-29T13:23:13.502" v="141"/>
      <pc:docMkLst>
        <pc:docMk/>
      </pc:docMkLst>
      <pc:sldChg chg="modTransition">
        <pc:chgData name="Nataliah Douglas" userId="03b694a6-1fd1-4a8d-b385-9f1408e51634" providerId="ADAL" clId="{0EFB03ED-9D87-4D5F-B574-22A2DC56B894}" dt="2021-09-29T13:21:18.209" v="10"/>
        <pc:sldMkLst>
          <pc:docMk/>
          <pc:sldMk cId="339152331" sldId="256"/>
        </pc:sldMkLst>
      </pc:sldChg>
      <pc:sldChg chg="modTransition">
        <pc:chgData name="Nataliah Douglas" userId="03b694a6-1fd1-4a8d-b385-9f1408e51634" providerId="ADAL" clId="{0EFB03ED-9D87-4D5F-B574-22A2DC56B894}" dt="2021-09-29T13:22:17.178" v="21"/>
        <pc:sldMkLst>
          <pc:docMk/>
          <pc:sldMk cId="1699898283" sldId="257"/>
        </pc:sldMkLst>
      </pc:sldChg>
      <pc:sldChg chg="modTransition">
        <pc:chgData name="Nataliah Douglas" userId="03b694a6-1fd1-4a8d-b385-9f1408e51634" providerId="ADAL" clId="{0EFB03ED-9D87-4D5F-B574-22A2DC56B894}" dt="2021-09-29T13:22:26.043" v="41"/>
        <pc:sldMkLst>
          <pc:docMk/>
          <pc:sldMk cId="3884218686" sldId="258"/>
        </pc:sldMkLst>
      </pc:sldChg>
      <pc:sldChg chg="modTransition">
        <pc:chgData name="Nataliah Douglas" userId="03b694a6-1fd1-4a8d-b385-9f1408e51634" providerId="ADAL" clId="{0EFB03ED-9D87-4D5F-B574-22A2DC56B894}" dt="2021-09-29T13:22:30.820" v="51"/>
        <pc:sldMkLst>
          <pc:docMk/>
          <pc:sldMk cId="3117696442" sldId="259"/>
        </pc:sldMkLst>
      </pc:sldChg>
      <pc:sldChg chg="modTransition">
        <pc:chgData name="Nataliah Douglas" userId="03b694a6-1fd1-4a8d-b385-9f1408e51634" providerId="ADAL" clId="{0EFB03ED-9D87-4D5F-B574-22A2DC56B894}" dt="2021-09-29T13:22:34.988" v="61"/>
        <pc:sldMkLst>
          <pc:docMk/>
          <pc:sldMk cId="2929926314" sldId="260"/>
        </pc:sldMkLst>
      </pc:sldChg>
      <pc:sldChg chg="modTransition">
        <pc:chgData name="Nataliah Douglas" userId="03b694a6-1fd1-4a8d-b385-9f1408e51634" providerId="ADAL" clId="{0EFB03ED-9D87-4D5F-B574-22A2DC56B894}" dt="2021-09-29T13:22:44.917" v="81"/>
        <pc:sldMkLst>
          <pc:docMk/>
          <pc:sldMk cId="2975301299" sldId="263"/>
        </pc:sldMkLst>
      </pc:sldChg>
      <pc:sldChg chg="modTransition">
        <pc:chgData name="Nataliah Douglas" userId="03b694a6-1fd1-4a8d-b385-9f1408e51634" providerId="ADAL" clId="{0EFB03ED-9D87-4D5F-B574-22A2DC56B894}" dt="2021-09-29T13:22:40.315" v="71"/>
        <pc:sldMkLst>
          <pc:docMk/>
          <pc:sldMk cId="3151443480" sldId="264"/>
        </pc:sldMkLst>
      </pc:sldChg>
      <pc:sldChg chg="modTransition">
        <pc:chgData name="Nataliah Douglas" userId="03b694a6-1fd1-4a8d-b385-9f1408e51634" providerId="ADAL" clId="{0EFB03ED-9D87-4D5F-B574-22A2DC56B894}" dt="2021-09-29T13:22:49.469" v="91"/>
        <pc:sldMkLst>
          <pc:docMk/>
          <pc:sldMk cId="2302067445" sldId="265"/>
        </pc:sldMkLst>
      </pc:sldChg>
      <pc:sldChg chg="modTransition">
        <pc:chgData name="Nataliah Douglas" userId="03b694a6-1fd1-4a8d-b385-9f1408e51634" providerId="ADAL" clId="{0EFB03ED-9D87-4D5F-B574-22A2DC56B894}" dt="2021-09-29T13:22:53.877" v="101"/>
        <pc:sldMkLst>
          <pc:docMk/>
          <pc:sldMk cId="2787679034" sldId="266"/>
        </pc:sldMkLst>
      </pc:sldChg>
      <pc:sldChg chg="modTransition">
        <pc:chgData name="Nataliah Douglas" userId="03b694a6-1fd1-4a8d-b385-9f1408e51634" providerId="ADAL" clId="{0EFB03ED-9D87-4D5F-B574-22A2DC56B894}" dt="2021-09-29T13:22:58.677" v="111"/>
        <pc:sldMkLst>
          <pc:docMk/>
          <pc:sldMk cId="4113333937" sldId="268"/>
        </pc:sldMkLst>
      </pc:sldChg>
      <pc:sldChg chg="modTransition">
        <pc:chgData name="Nataliah Douglas" userId="03b694a6-1fd1-4a8d-b385-9f1408e51634" providerId="ADAL" clId="{0EFB03ED-9D87-4D5F-B574-22A2DC56B894}" dt="2021-09-29T13:23:03.251" v="121"/>
        <pc:sldMkLst>
          <pc:docMk/>
          <pc:sldMk cId="1239520837" sldId="269"/>
        </pc:sldMkLst>
      </pc:sldChg>
      <pc:sldChg chg="modTransition">
        <pc:chgData name="Nataliah Douglas" userId="03b694a6-1fd1-4a8d-b385-9f1408e51634" providerId="ADAL" clId="{0EFB03ED-9D87-4D5F-B574-22A2DC56B894}" dt="2021-09-29T13:23:09.102" v="131"/>
        <pc:sldMkLst>
          <pc:docMk/>
          <pc:sldMk cId="2243166564" sldId="270"/>
        </pc:sldMkLst>
      </pc:sldChg>
      <pc:sldChg chg="modTransition">
        <pc:chgData name="Nataliah Douglas" userId="03b694a6-1fd1-4a8d-b385-9f1408e51634" providerId="ADAL" clId="{0EFB03ED-9D87-4D5F-B574-22A2DC56B894}" dt="2021-09-29T13:23:13.502" v="141"/>
        <pc:sldMkLst>
          <pc:docMk/>
          <pc:sldMk cId="892934745" sldId="271"/>
        </pc:sldMkLst>
      </pc:sldChg>
      <pc:sldChg chg="modTransition">
        <pc:chgData name="Nataliah Douglas" userId="03b694a6-1fd1-4a8d-b385-9f1408e51634" providerId="ADAL" clId="{0EFB03ED-9D87-4D5F-B574-22A2DC56B894}" dt="2021-09-29T13:22:22.322" v="31"/>
        <pc:sldMkLst>
          <pc:docMk/>
          <pc:sldMk cId="3059475863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C7ED-30DE-47E8-993F-4DA343819CC4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C6E5-D9C8-4405-AFE5-59855DFCF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21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C7ED-30DE-47E8-993F-4DA343819CC4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C6E5-D9C8-4405-AFE5-59855DFCF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26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C7ED-30DE-47E8-993F-4DA343819CC4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C6E5-D9C8-4405-AFE5-59855DFCF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51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C7ED-30DE-47E8-993F-4DA343819CC4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C6E5-D9C8-4405-AFE5-59855DFCF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29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C7ED-30DE-47E8-993F-4DA343819CC4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C6E5-D9C8-4405-AFE5-59855DFCF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48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C7ED-30DE-47E8-993F-4DA343819CC4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C6E5-D9C8-4405-AFE5-59855DFCF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49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C7ED-30DE-47E8-993F-4DA343819CC4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C6E5-D9C8-4405-AFE5-59855DFCF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15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C7ED-30DE-47E8-993F-4DA343819CC4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C6E5-D9C8-4405-AFE5-59855DFCF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04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C7ED-30DE-47E8-993F-4DA343819CC4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C6E5-D9C8-4405-AFE5-59855DFCF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60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C7ED-30DE-47E8-993F-4DA343819CC4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C6E5-D9C8-4405-AFE5-59855DFCF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45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C7ED-30DE-47E8-993F-4DA343819CC4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C6E5-D9C8-4405-AFE5-59855DFCF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29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AC7ED-30DE-47E8-993F-4DA343819CC4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EC6E5-D9C8-4405-AFE5-59855DFCF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54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www.aljazeera.com/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www.bbc.co.uk/new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ns.gov.uk/" TargetMode="External"/><Relationship Id="rId5" Type="http://schemas.openxmlformats.org/officeDocument/2006/relationships/hyperlink" Target="https://www.jrf.org.uk/" TargetMode="External"/><Relationship Id="rId4" Type="http://schemas.openxmlformats.org/officeDocument/2006/relationships/hyperlink" Target="https://www.theguardian.com/uk" TargetMode="Externa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overt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3"/>
          <a:stretch/>
        </p:blipFill>
        <p:spPr bwMode="auto">
          <a:xfrm>
            <a:off x="8168669" y="0"/>
            <a:ext cx="4023331" cy="25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86855" cy="2593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235"/>
          <a:stretch/>
        </p:blipFill>
        <p:spPr>
          <a:xfrm>
            <a:off x="-15766" y="3509963"/>
            <a:ext cx="6327338" cy="3392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855" y="0"/>
            <a:ext cx="3762484" cy="2503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5338" y="3523264"/>
            <a:ext cx="6006662" cy="33787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43655"/>
            <a:ext cx="12192000" cy="1450428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LPGS Sociology</a:t>
            </a:r>
            <a:br>
              <a:rPr lang="en-GB" dirty="0"/>
            </a:br>
            <a:r>
              <a:rPr lang="en-GB" sz="4000" b="1" dirty="0"/>
              <a:t>Guidance pack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915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47853">
            <a:off x="8718332" y="124850"/>
            <a:ext cx="2076450" cy="2076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69" y="115514"/>
            <a:ext cx="11742821" cy="1174916"/>
          </a:xfrm>
        </p:spPr>
        <p:txBody>
          <a:bodyPr/>
          <a:lstStyle/>
          <a:p>
            <a:r>
              <a:rPr lang="en-GB" b="1" dirty="0"/>
              <a:t>Reading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9" y="1529255"/>
            <a:ext cx="8738245" cy="1939159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200" b="1" dirty="0"/>
              <a:t>Textbooks</a:t>
            </a:r>
          </a:p>
          <a:p>
            <a:r>
              <a:rPr lang="en-GB" sz="2400" dirty="0"/>
              <a:t>David Brown (2019): AQA GCSE (9-1) Sociology Updated Edition </a:t>
            </a:r>
            <a:r>
              <a:rPr lang="en-GB" sz="2400" dirty="0">
                <a:solidFill>
                  <a:srgbClr val="FF0000"/>
                </a:solidFill>
              </a:rPr>
              <a:t>(Year 10 and 11)</a:t>
            </a:r>
          </a:p>
          <a:p>
            <a:r>
              <a:rPr lang="en-GB" sz="2400" dirty="0"/>
              <a:t>Keith Trobe et al (2015): AQA A Level Sociology Book One </a:t>
            </a:r>
            <a:r>
              <a:rPr lang="en-GB" sz="2400" dirty="0">
                <a:solidFill>
                  <a:srgbClr val="FF0000"/>
                </a:solidFill>
              </a:rPr>
              <a:t>(Year 12)</a:t>
            </a:r>
          </a:p>
          <a:p>
            <a:r>
              <a:rPr lang="en-GB" sz="2400" dirty="0"/>
              <a:t>Keith Trobe et al (2015): AQA A Level Sociology Book Two </a:t>
            </a:r>
            <a:r>
              <a:rPr lang="en-GB" sz="2400" dirty="0">
                <a:solidFill>
                  <a:srgbClr val="FF0000"/>
                </a:solidFill>
              </a:rPr>
              <a:t>(Year 13)</a:t>
            </a:r>
            <a:endParaRPr lang="en-GB" sz="2400" dirty="0"/>
          </a:p>
          <a:p>
            <a:pPr marL="0" indent="0">
              <a:buNone/>
            </a:pPr>
            <a:endParaRPr lang="en-GB" sz="2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2706">
            <a:off x="9990013" y="1641162"/>
            <a:ext cx="1863921" cy="234455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16569" y="4074889"/>
            <a:ext cx="8738245" cy="22205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200" b="1" dirty="0"/>
              <a:t>Summer reading</a:t>
            </a:r>
          </a:p>
          <a:p>
            <a:r>
              <a:rPr lang="en-GB" sz="2400" dirty="0" err="1"/>
              <a:t>Fevre</a:t>
            </a:r>
            <a:r>
              <a:rPr lang="en-GB" sz="2400" dirty="0"/>
              <a:t> and Bancroft (2010): Dead White Men and other…</a:t>
            </a:r>
          </a:p>
          <a:p>
            <a:r>
              <a:rPr lang="en-GB" sz="2400" dirty="0"/>
              <a:t>Kristoff and </a:t>
            </a:r>
            <a:r>
              <a:rPr lang="en-GB" sz="2400" dirty="0" err="1"/>
              <a:t>WuDunn</a:t>
            </a:r>
            <a:r>
              <a:rPr lang="en-GB" sz="2400" dirty="0"/>
              <a:t> (2008): Half the Sky </a:t>
            </a:r>
          </a:p>
          <a:p>
            <a:r>
              <a:rPr lang="en-GB" sz="2400" dirty="0"/>
              <a:t>Romero, M (2017): Introducing Intersectionality- Short Introductions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253" y="4336449"/>
            <a:ext cx="1559488" cy="2394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8523" y="3391212"/>
            <a:ext cx="1479990" cy="23370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3661" y="4689991"/>
            <a:ext cx="1410727" cy="217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7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69" y="194341"/>
            <a:ext cx="11742821" cy="1174916"/>
          </a:xfrm>
        </p:spPr>
        <p:txBody>
          <a:bodyPr/>
          <a:lstStyle/>
          <a:p>
            <a:r>
              <a:rPr lang="en-GB" b="1" dirty="0"/>
              <a:t>Reading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9" y="1319617"/>
            <a:ext cx="9211210" cy="524991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/>
              <a:t>Further reading </a:t>
            </a:r>
            <a:r>
              <a:rPr lang="en-GB" sz="2200" dirty="0"/>
              <a:t>(also available in the Learning Centre)</a:t>
            </a:r>
            <a:endParaRPr lang="en-GB" sz="2200" b="1" dirty="0"/>
          </a:p>
          <a:p>
            <a:r>
              <a:rPr lang="en-GB" sz="2400" dirty="0"/>
              <a:t>C. Wright Mills (2000): The Sociological Imagination 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Jean </a:t>
            </a:r>
            <a:r>
              <a:rPr lang="en-GB" sz="2400" dirty="0" err="1"/>
              <a:t>Baudrillard</a:t>
            </a:r>
            <a:r>
              <a:rPr lang="en-GB" sz="2400" dirty="0"/>
              <a:t> (2015): From </a:t>
            </a:r>
            <a:r>
              <a:rPr lang="en-GB" sz="2400" dirty="0" err="1"/>
              <a:t>Hyperreality</a:t>
            </a:r>
            <a:r>
              <a:rPr lang="en-GB" sz="2400" dirty="0"/>
              <a:t> to Disappearance: Uncollected Interviews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David McCandless (2010): Information Is Beautiful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34172">
            <a:off x="9015560" y="94094"/>
            <a:ext cx="1925778" cy="28915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6315">
            <a:off x="9741898" y="2922391"/>
            <a:ext cx="1680682" cy="2518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04814">
            <a:off x="8044886" y="4348284"/>
            <a:ext cx="1776514" cy="231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69" y="115514"/>
            <a:ext cx="11742821" cy="1174916"/>
          </a:xfrm>
        </p:spPr>
        <p:txBody>
          <a:bodyPr/>
          <a:lstStyle/>
          <a:p>
            <a:r>
              <a:rPr lang="en-GB" b="1" dirty="0"/>
              <a:t>Reading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9" y="1290430"/>
            <a:ext cx="10204438" cy="517109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/>
              <a:t>Further reading </a:t>
            </a:r>
            <a:r>
              <a:rPr lang="en-GB" sz="2200" dirty="0"/>
              <a:t>(also available in the Learning Centre)</a:t>
            </a:r>
            <a:endParaRPr lang="en-GB" sz="2200" b="1" dirty="0"/>
          </a:p>
          <a:p>
            <a:r>
              <a:rPr lang="en-GB" sz="2400" dirty="0"/>
              <a:t>Paul Gilroy (1987): There </a:t>
            </a:r>
            <a:r>
              <a:rPr lang="en-GB" sz="2400" dirty="0" err="1"/>
              <a:t>Ain't</a:t>
            </a:r>
            <a:r>
              <a:rPr lang="en-GB" sz="2400" dirty="0"/>
              <a:t> No Black in the Union Jack- the Cultural Politics of Race and Nation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Danny Dorling (2014): Inequality and the 1%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Owen Jones (2012): CHAVS- The Demonization of the Working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02346">
            <a:off x="10365332" y="1123694"/>
            <a:ext cx="1649735" cy="2525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5425">
            <a:off x="8553090" y="2284148"/>
            <a:ext cx="1721900" cy="2588628"/>
          </a:xfrm>
          <a:prstGeom prst="rect">
            <a:avLst/>
          </a:prstGeom>
        </p:spPr>
      </p:pic>
      <p:pic>
        <p:nvPicPr>
          <p:cNvPr id="1026" name="Picture 2" descr="Image result for Owen Jones: CHAV- The Demonization of the Working cla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937">
            <a:off x="10209208" y="3956614"/>
            <a:ext cx="1961983" cy="302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52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69" y="115514"/>
            <a:ext cx="11742821" cy="1174916"/>
          </a:xfrm>
        </p:spPr>
        <p:txBody>
          <a:bodyPr/>
          <a:lstStyle/>
          <a:p>
            <a:r>
              <a:rPr lang="en-GB" b="1" dirty="0"/>
              <a:t>Reading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32" y="1098194"/>
            <a:ext cx="11069052" cy="54233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/>
              <a:t>Further reading </a:t>
            </a:r>
            <a:r>
              <a:rPr lang="en-GB" sz="2200" dirty="0"/>
              <a:t>(also available in the Learning Centre)</a:t>
            </a:r>
            <a:endParaRPr lang="en-GB" sz="2200" b="1" dirty="0"/>
          </a:p>
          <a:p>
            <a:r>
              <a:rPr lang="en-GB" sz="2400" dirty="0"/>
              <a:t>Anthony </a:t>
            </a:r>
            <a:r>
              <a:rPr lang="en-GB" sz="2400" dirty="0" err="1"/>
              <a:t>Anaxagorou</a:t>
            </a:r>
            <a:r>
              <a:rPr lang="en-GB" sz="2400" dirty="0"/>
              <a:t> (2016): Heterogeneous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bell hooks (1987): </a:t>
            </a:r>
            <a:r>
              <a:rPr lang="en-GB" sz="2400" dirty="0" err="1"/>
              <a:t>Ain't</a:t>
            </a:r>
            <a:r>
              <a:rPr lang="en-GB" sz="2400" dirty="0"/>
              <a:t> I a Woman: Black Women and Feminism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 err="1"/>
              <a:t>Tavis</a:t>
            </a:r>
            <a:r>
              <a:rPr lang="en-GB" sz="2400" dirty="0"/>
              <a:t> Smiley (2012): The Rich and the Rest of Us: A Poverty Manifesto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Tony Sewell (1996): Black Masculinities and Schooling: How Black Boys Survive Modern Schooling​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06" r="20256"/>
          <a:stretch/>
        </p:blipFill>
        <p:spPr>
          <a:xfrm rot="489768">
            <a:off x="8163395" y="222457"/>
            <a:ext cx="1696290" cy="2661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488" y="893242"/>
            <a:ext cx="1725954" cy="2654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0322">
            <a:off x="10425891" y="2570677"/>
            <a:ext cx="1782281" cy="2670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3333" y="4389194"/>
            <a:ext cx="1513318" cy="240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6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4" y="265051"/>
            <a:ext cx="11742821" cy="1174916"/>
          </a:xfrm>
        </p:spPr>
        <p:txBody>
          <a:bodyPr/>
          <a:lstStyle/>
          <a:p>
            <a:r>
              <a:rPr lang="en-GB" b="1" dirty="0"/>
              <a:t>Recommended websites and films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74" y="1506851"/>
            <a:ext cx="9432757" cy="51345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2400" dirty="0"/>
              <a:t>BBC News </a:t>
            </a:r>
            <a:r>
              <a:rPr lang="en-GB" sz="2400" dirty="0">
                <a:hlinkClick r:id="rId2"/>
              </a:rPr>
              <a:t>http://www.bbc.co.uk/news</a:t>
            </a:r>
            <a:endParaRPr lang="en-GB" sz="2400" dirty="0"/>
          </a:p>
          <a:p>
            <a:r>
              <a:rPr lang="en-GB" sz="2400" dirty="0"/>
              <a:t>Al Jazeera </a:t>
            </a:r>
            <a:r>
              <a:rPr lang="en-GB" sz="2400" dirty="0">
                <a:hlinkClick r:id="rId3"/>
              </a:rPr>
              <a:t>http://www.aljazeera.com/</a:t>
            </a:r>
            <a:endParaRPr lang="en-GB" sz="2400" dirty="0"/>
          </a:p>
          <a:p>
            <a:r>
              <a:rPr lang="en-GB" sz="2400" dirty="0"/>
              <a:t>The Guardian </a:t>
            </a:r>
            <a:r>
              <a:rPr lang="en-GB" sz="2400" dirty="0">
                <a:hlinkClick r:id="rId4"/>
              </a:rPr>
              <a:t>https://www.theguardian.com/uk</a:t>
            </a:r>
            <a:endParaRPr lang="en-GB" sz="2400" dirty="0"/>
          </a:p>
          <a:p>
            <a:r>
              <a:rPr lang="en-GB" sz="2400" dirty="0"/>
              <a:t>Joseph Rowntree Foundation  </a:t>
            </a:r>
            <a:r>
              <a:rPr lang="en-GB" sz="2400" dirty="0">
                <a:hlinkClick r:id="rId5"/>
              </a:rPr>
              <a:t>https://www.jrf.org.uk/</a:t>
            </a:r>
            <a:endParaRPr lang="en-GB" sz="2400" dirty="0"/>
          </a:p>
          <a:p>
            <a:r>
              <a:rPr lang="en-GB" sz="2400" dirty="0"/>
              <a:t>Office of National Statistics </a:t>
            </a:r>
            <a:r>
              <a:rPr lang="en-GB" sz="2400" dirty="0">
                <a:hlinkClick r:id="rId6"/>
              </a:rPr>
              <a:t>https://www.ons.gov.uk/</a:t>
            </a:r>
            <a:endParaRPr lang="en-GB" sz="2400" dirty="0"/>
          </a:p>
          <a:p>
            <a:r>
              <a:rPr lang="en-GB" sz="2400" dirty="0"/>
              <a:t>‘They Live’ (1988)</a:t>
            </a:r>
          </a:p>
          <a:p>
            <a:r>
              <a:rPr lang="en-GB" sz="2400" dirty="0"/>
              <a:t>‘Excluded- Kicked Out of School’ (2015)</a:t>
            </a:r>
          </a:p>
          <a:p>
            <a:r>
              <a:rPr lang="en-GB" sz="2400" dirty="0"/>
              <a:t>‘Cathy Come Home’ (1966)</a:t>
            </a:r>
          </a:p>
          <a:p>
            <a:r>
              <a:rPr lang="en-GB" sz="2400" dirty="0"/>
              <a:t>‘Slum Britain- 50 years on’ (2016)</a:t>
            </a:r>
          </a:p>
          <a:p>
            <a:r>
              <a:rPr lang="en-GB" sz="2400" dirty="0"/>
              <a:t>‘Nineteen Eighty Four’ (1984)</a:t>
            </a:r>
          </a:p>
          <a:p>
            <a:r>
              <a:rPr lang="en-GB" sz="2400" dirty="0"/>
              <a:t>‘When They See Us’ (2019)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4294" y="5125452"/>
            <a:ext cx="2695074" cy="1515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7622" y="2815536"/>
            <a:ext cx="3721768" cy="2093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4518" y="998915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0" y="128328"/>
            <a:ext cx="11405939" cy="878443"/>
          </a:xfrm>
          <a:solidFill>
            <a:schemeClr val="bg1"/>
          </a:solidFill>
        </p:spPr>
        <p:txBody>
          <a:bodyPr/>
          <a:lstStyle/>
          <a:p>
            <a:r>
              <a:rPr lang="en-GB" b="1" dirty="0"/>
              <a:t>Sociology at Langley Park Girls School- GCSE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1" y="1035543"/>
            <a:ext cx="11785416" cy="56147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/>
              <a:t>Exam board: </a:t>
            </a:r>
            <a:r>
              <a:rPr lang="en-GB" b="1" dirty="0"/>
              <a:t>AQA</a:t>
            </a:r>
          </a:p>
          <a:p>
            <a:r>
              <a:rPr lang="en-GB" dirty="0"/>
              <a:t>A two year course of 100% examination (which will take place at the end of Year 11)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Students should dedicate </a:t>
            </a:r>
            <a:r>
              <a:rPr lang="en-GB" b="1" dirty="0"/>
              <a:t>1 hour </a:t>
            </a:r>
            <a:r>
              <a:rPr lang="en-GB" dirty="0"/>
              <a:t>a fortnight writing essays and creating revision resources</a:t>
            </a:r>
          </a:p>
          <a:p>
            <a:r>
              <a:rPr lang="en-GB" dirty="0"/>
              <a:t>Essay workshops are available during the week, along with Sociology club and revision club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68141" y="2502554"/>
            <a:ext cx="3662578" cy="17734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Paper 1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The Sociology of Families and Education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291461" y="2502554"/>
            <a:ext cx="3662578" cy="177348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Paper 2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The sociology of crime and deviance and social stratification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305947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0" y="128328"/>
            <a:ext cx="11405939" cy="878443"/>
          </a:xfrm>
          <a:solidFill>
            <a:schemeClr val="bg1"/>
          </a:solidFill>
        </p:spPr>
        <p:txBody>
          <a:bodyPr/>
          <a:lstStyle/>
          <a:p>
            <a:r>
              <a:rPr lang="en-GB" b="1" dirty="0"/>
              <a:t>Sociology at Langley Park Girls School- A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1" y="1035543"/>
            <a:ext cx="11785416" cy="56147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/>
              <a:t>Exam board: </a:t>
            </a:r>
            <a:r>
              <a:rPr lang="en-GB" b="1" dirty="0"/>
              <a:t>AQA</a:t>
            </a:r>
          </a:p>
          <a:p>
            <a:r>
              <a:rPr lang="en-GB" dirty="0"/>
              <a:t>A two year course of 100% examination (which will take place at the end of Year 13)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Students should dedicate </a:t>
            </a:r>
            <a:r>
              <a:rPr lang="en-GB" b="1" dirty="0"/>
              <a:t>2 hours </a:t>
            </a:r>
            <a:r>
              <a:rPr lang="en-GB" dirty="0"/>
              <a:t>a week writing essays and creating revision resources</a:t>
            </a:r>
          </a:p>
          <a:p>
            <a:r>
              <a:rPr lang="en-GB" dirty="0"/>
              <a:t>Essay workshops are available during the week, along with Sociology club and revision club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7966" y="2502556"/>
            <a:ext cx="3662578" cy="17734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Paper 1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Education with Methods in Context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33.3%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269965" y="2502564"/>
            <a:ext cx="3662578" cy="177348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Paper 2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Topics in Sociology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33.3%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131964" y="2502562"/>
            <a:ext cx="3662578" cy="177348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Paper 3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Crime and Deviance with Theory and Methods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33.3%</a:t>
            </a:r>
          </a:p>
        </p:txBody>
      </p:sp>
    </p:spTree>
    <p:extLst>
      <p:ext uri="{BB962C8B-B14F-4D97-AF65-F5344CB8AC3E}">
        <p14:creationId xmlns:p14="http://schemas.microsoft.com/office/powerpoint/2010/main" val="169989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47" y="86312"/>
            <a:ext cx="11241505" cy="950328"/>
          </a:xfrm>
        </p:spPr>
        <p:txBody>
          <a:bodyPr/>
          <a:lstStyle/>
          <a:p>
            <a:r>
              <a:rPr lang="en-GB" b="1" dirty="0"/>
              <a:t>Grading in Sociology A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762" y="1036640"/>
            <a:ext cx="11123194" cy="1315453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r>
              <a:rPr lang="en-GB" dirty="0"/>
              <a:t>With a change in specification, it is important that students maintain their grades throughout the two years</a:t>
            </a:r>
          </a:p>
          <a:p>
            <a:r>
              <a:rPr lang="en-GB" dirty="0"/>
              <a:t>For each student to attain their target grade, improvements suggested from feedback, must be addressed- students should attempt to work on individual targets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-1" y="2743199"/>
            <a:ext cx="4026567" cy="3962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D or below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Half of essay is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Lack of essay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No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Lack of examples (contemporary and classic)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Lack of revision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26568" y="2743200"/>
            <a:ext cx="4031583" cy="3962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C/ B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Essay question addressed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Some evaluation 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Some examples 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Introducing sociological theorists and perspectives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Some essay structure shown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Students attending clubs, workshops and working on feedback when required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8152" y="2743200"/>
            <a:ext cx="4133847" cy="3962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A/A*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Essay question completely answered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Evaluation present throughout essay- contrasting perspectives and theories independently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Use of contemporary (recent) and classic examples throughout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Revision resources created and updated frequently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Attending clubs, workshops and working on feedback when required</a:t>
            </a:r>
          </a:p>
        </p:txBody>
      </p:sp>
    </p:spTree>
    <p:extLst>
      <p:ext uri="{BB962C8B-B14F-4D97-AF65-F5344CB8AC3E}">
        <p14:creationId xmlns:p14="http://schemas.microsoft.com/office/powerpoint/2010/main" val="388421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53" y="93917"/>
            <a:ext cx="10515600" cy="1187617"/>
          </a:xfrm>
        </p:spPr>
        <p:txBody>
          <a:bodyPr/>
          <a:lstStyle/>
          <a:p>
            <a:r>
              <a:rPr lang="en-GB" b="1" dirty="0"/>
              <a:t>Assessment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53" y="1119836"/>
            <a:ext cx="7808495" cy="16555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b="1" dirty="0"/>
              <a:t>AO1</a:t>
            </a:r>
            <a:r>
              <a:rPr lang="en-GB" dirty="0"/>
              <a:t>: Demonstrate knowledge and understanding of:</a:t>
            </a:r>
          </a:p>
          <a:p>
            <a:pPr lvl="1" fontAlgn="base"/>
            <a:r>
              <a:rPr lang="en-GB" dirty="0"/>
              <a:t>sociological theories, concepts and evidence</a:t>
            </a:r>
          </a:p>
          <a:p>
            <a:pPr lvl="1" fontAlgn="base"/>
            <a:r>
              <a:rPr lang="en-GB" dirty="0"/>
              <a:t>sociological research methods</a:t>
            </a:r>
          </a:p>
          <a:p>
            <a:pPr lvl="1" fontAlgn="base"/>
            <a:r>
              <a:rPr lang="en-GB" dirty="0"/>
              <a:t>draw conclusions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4853" y="2990997"/>
            <a:ext cx="7808495" cy="1655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GB" b="1" dirty="0"/>
              <a:t>AO2</a:t>
            </a:r>
            <a:r>
              <a:rPr lang="en-GB" dirty="0"/>
              <a:t>: Apply sociological theories, concepts, evidence and research methods to a range of issues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4853" y="4862158"/>
            <a:ext cx="7808495" cy="16555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GB" b="1" dirty="0"/>
              <a:t>AO3: </a:t>
            </a:r>
            <a:r>
              <a:rPr lang="en-GB" dirty="0"/>
              <a:t>Analyse and evaluate sociological theories, concepts, evidence and research methods in order to:</a:t>
            </a:r>
          </a:p>
          <a:p>
            <a:pPr lvl="1" fontAlgn="base"/>
            <a:r>
              <a:rPr lang="en-GB" dirty="0"/>
              <a:t>present arguments</a:t>
            </a:r>
          </a:p>
          <a:p>
            <a:pPr lvl="1" fontAlgn="base"/>
            <a:r>
              <a:rPr lang="en-GB" dirty="0"/>
              <a:t>make judgements</a:t>
            </a:r>
          </a:p>
          <a:p>
            <a:pPr lvl="1" fontAlgn="base"/>
            <a:r>
              <a:rPr lang="en-GB" dirty="0"/>
              <a:t>draw conclusions.</a:t>
            </a:r>
          </a:p>
          <a:p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628022" y="2010132"/>
            <a:ext cx="1010652" cy="64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628022" y="3950099"/>
            <a:ext cx="1010652" cy="64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628022" y="5899509"/>
            <a:ext cx="1010652" cy="64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38674" y="903375"/>
            <a:ext cx="3216441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Achieved by: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Using notes taken from lessons to crosslink ideas</a:t>
            </a:r>
          </a:p>
          <a:p>
            <a:pPr marL="285750" indent="-285750">
              <a:buFontTx/>
              <a:buChar char="-"/>
            </a:pPr>
            <a:r>
              <a:rPr lang="en-GB" dirty="0"/>
              <a:t>Revision (creating and using revision resources)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38674" y="2817889"/>
            <a:ext cx="3216441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Achieved by: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Maintaining an evidence bank of statistics; current and past events in society and studies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38674" y="4732403"/>
            <a:ext cx="3216441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Achieved by: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Using notes taken from lessons to assess pros and cons</a:t>
            </a:r>
          </a:p>
          <a:p>
            <a:pPr marL="285750" indent="-285750">
              <a:buFontTx/>
              <a:buChar char="-"/>
            </a:pPr>
            <a:r>
              <a:rPr lang="en-GB" dirty="0"/>
              <a:t>Critically thinking throughout lessons and within essays</a:t>
            </a:r>
          </a:p>
        </p:txBody>
      </p:sp>
    </p:spTree>
    <p:extLst>
      <p:ext uri="{BB962C8B-B14F-4D97-AF65-F5344CB8AC3E}">
        <p14:creationId xmlns:p14="http://schemas.microsoft.com/office/powerpoint/2010/main" val="311769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8052">
            <a:off x="-504432" y="2094166"/>
            <a:ext cx="5869952" cy="4419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19" y="115514"/>
            <a:ext cx="11742821" cy="1174916"/>
          </a:xfrm>
        </p:spPr>
        <p:txBody>
          <a:bodyPr/>
          <a:lstStyle/>
          <a:p>
            <a:r>
              <a:rPr lang="en-GB" b="1" dirty="0"/>
              <a:t>Sociology A Level essay 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8553" y="171144"/>
            <a:ext cx="3032787" cy="2207237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This structure is </a:t>
            </a:r>
            <a:r>
              <a:rPr lang="en-GB" b="1" dirty="0"/>
              <a:t>essential </a:t>
            </a:r>
            <a:r>
              <a:rPr lang="en-GB" dirty="0"/>
              <a:t>to gaining a </a:t>
            </a:r>
            <a:r>
              <a:rPr lang="en-GB" b="1" dirty="0"/>
              <a:t>B </a:t>
            </a:r>
            <a:r>
              <a:rPr lang="en-GB" dirty="0"/>
              <a:t>or above in essays and the exams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4629" y="1101225"/>
            <a:ext cx="17566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6013" y="2158876"/>
            <a:ext cx="17566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039" y="3366214"/>
            <a:ext cx="17566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8898" y="4574951"/>
            <a:ext cx="17566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2477" y="5848201"/>
            <a:ext cx="17566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1194" y="1357035"/>
            <a:ext cx="5680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/>
              <a:t>oint</a:t>
            </a:r>
            <a:r>
              <a:rPr lang="en-GB" sz="2200" b="1" dirty="0"/>
              <a:t>: </a:t>
            </a:r>
            <a:r>
              <a:rPr lang="en-GB" sz="2200" dirty="0"/>
              <a:t>What is my point? Am I going to present a </a:t>
            </a:r>
            <a:r>
              <a:rPr lang="en-GB" sz="2200" i="1" dirty="0"/>
              <a:t>strength</a:t>
            </a:r>
            <a:r>
              <a:rPr lang="en-GB" sz="2200" dirty="0"/>
              <a:t> or </a:t>
            </a:r>
            <a:r>
              <a:rPr lang="en-GB" sz="2200" i="1" dirty="0"/>
              <a:t>limitation</a:t>
            </a:r>
            <a:r>
              <a:rPr lang="en-GB" sz="2200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6141" y="2378381"/>
            <a:ext cx="56809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/>
              <a:t>xplanation</a:t>
            </a:r>
            <a:r>
              <a:rPr lang="en-GB" sz="2200" b="1" dirty="0"/>
              <a:t>: </a:t>
            </a:r>
            <a:r>
              <a:rPr lang="en-GB" sz="2200" dirty="0"/>
              <a:t>What do I mean? Why did I say this is a </a:t>
            </a:r>
            <a:r>
              <a:rPr lang="en-GB" sz="2200" i="1" dirty="0"/>
              <a:t>strength or limitation?</a:t>
            </a:r>
            <a:r>
              <a:rPr lang="en-GB" sz="2200" dirty="0"/>
              <a:t> What is the relevance?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9283" y="3585719"/>
            <a:ext cx="56809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/>
              <a:t>xample</a:t>
            </a:r>
            <a:r>
              <a:rPr lang="en-GB" sz="2200" b="1" dirty="0"/>
              <a:t>/ evidence: </a:t>
            </a:r>
            <a:r>
              <a:rPr lang="en-GB" sz="2200" dirty="0"/>
              <a:t>How can I prove that what I am saying i</a:t>
            </a:r>
            <a:r>
              <a:rPr lang="en-GB" sz="2200" i="1" dirty="0"/>
              <a:t>sn’t made up/ my opinion</a:t>
            </a:r>
            <a:r>
              <a:rPr lang="en-GB" sz="2200" dirty="0"/>
              <a:t>? What could I use to show that this is real in society?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84566" y="4835255"/>
            <a:ext cx="6765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valuation: </a:t>
            </a:r>
            <a:r>
              <a:rPr lang="en-GB" sz="2200" dirty="0"/>
              <a:t>Do all sociologists agree with the initial point? Is this a </a:t>
            </a:r>
            <a:r>
              <a:rPr lang="en-GB" sz="2200" i="1" dirty="0"/>
              <a:t>factual </a:t>
            </a:r>
            <a:r>
              <a:rPr lang="en-GB" sz="2200" dirty="0"/>
              <a:t>strength or limitation? Is it </a:t>
            </a:r>
            <a:r>
              <a:rPr lang="en-GB" sz="2200" b="1" dirty="0"/>
              <a:t>applicable </a:t>
            </a:r>
            <a:r>
              <a:rPr lang="en-GB" sz="2200" dirty="0"/>
              <a:t>to all people in society?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7506" y="6112747"/>
            <a:ext cx="56809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ink: </a:t>
            </a:r>
            <a:r>
              <a:rPr lang="en-GB" sz="2200" dirty="0"/>
              <a:t>How does this link back to the question?</a:t>
            </a:r>
          </a:p>
        </p:txBody>
      </p:sp>
    </p:spTree>
    <p:extLst>
      <p:ext uri="{BB962C8B-B14F-4D97-AF65-F5344CB8AC3E}">
        <p14:creationId xmlns:p14="http://schemas.microsoft.com/office/powerpoint/2010/main" val="292992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19" y="115514"/>
            <a:ext cx="11742821" cy="1174916"/>
          </a:xfrm>
        </p:spPr>
        <p:txBody>
          <a:bodyPr/>
          <a:lstStyle/>
          <a:p>
            <a:r>
              <a:rPr lang="en-GB" b="1" dirty="0"/>
              <a:t>Sociology A Level essay structure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576" y="1256293"/>
            <a:ext cx="9371223" cy="5271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66558" y="1230879"/>
            <a:ext cx="2574757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10 marks</a:t>
            </a:r>
          </a:p>
          <a:p>
            <a:endParaRPr lang="en-GB" dirty="0"/>
          </a:p>
          <a:p>
            <a:r>
              <a:rPr lang="en-GB" dirty="0"/>
              <a:t>2 x PEEEL paragraphs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26775" y="1230880"/>
            <a:ext cx="2574757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20 marks</a:t>
            </a:r>
          </a:p>
          <a:p>
            <a:r>
              <a:rPr lang="en-GB" dirty="0"/>
              <a:t>Introduction</a:t>
            </a:r>
          </a:p>
          <a:p>
            <a:r>
              <a:rPr lang="en-GB" dirty="0"/>
              <a:t>4 x PEEEL paragraphs</a:t>
            </a:r>
          </a:p>
          <a:p>
            <a:r>
              <a:rPr lang="en-GB" dirty="0"/>
              <a:t>Conclusion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494" y="1230879"/>
            <a:ext cx="3165681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30 marks</a:t>
            </a:r>
          </a:p>
          <a:p>
            <a:r>
              <a:rPr lang="en-GB" dirty="0"/>
              <a:t>Introduction</a:t>
            </a:r>
          </a:p>
          <a:p>
            <a:r>
              <a:rPr lang="en-GB" dirty="0"/>
              <a:t>6 x PEEEL paragraphs</a:t>
            </a:r>
          </a:p>
          <a:p>
            <a:r>
              <a:rPr lang="en-GB" dirty="0"/>
              <a:t>Conclusion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01576" y="2154209"/>
            <a:ext cx="1058597" cy="11169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978407" y="2154209"/>
            <a:ext cx="192414" cy="10899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0410349" y="2288821"/>
            <a:ext cx="562450" cy="15099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4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69" y="115514"/>
            <a:ext cx="11742821" cy="1174916"/>
          </a:xfrm>
        </p:spPr>
        <p:txBody>
          <a:bodyPr/>
          <a:lstStyle/>
          <a:p>
            <a:r>
              <a:rPr lang="en-GB" b="1" dirty="0"/>
              <a:t>Sentence starters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9" y="1464974"/>
            <a:ext cx="8113296" cy="48877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FF0000"/>
                </a:solidFill>
              </a:rPr>
              <a:t>P</a:t>
            </a:r>
            <a:r>
              <a:rPr lang="en-GB" sz="4400" b="1" dirty="0"/>
              <a:t>oint: </a:t>
            </a:r>
            <a:r>
              <a:rPr lang="en-GB" sz="4400" dirty="0"/>
              <a:t>A strength/ limitation of…</a:t>
            </a:r>
          </a:p>
          <a:p>
            <a:pPr marL="0" indent="0">
              <a:buNone/>
            </a:pPr>
            <a:r>
              <a:rPr lang="en-GB" sz="4400" b="1" dirty="0">
                <a:solidFill>
                  <a:srgbClr val="FF0000"/>
                </a:solidFill>
              </a:rPr>
              <a:t>E</a:t>
            </a:r>
            <a:r>
              <a:rPr lang="en-GB" sz="4400" b="1" dirty="0"/>
              <a:t>xplanation</a:t>
            </a:r>
            <a:r>
              <a:rPr lang="en-GB" sz="4400" dirty="0"/>
              <a:t>: This is because…</a:t>
            </a:r>
          </a:p>
          <a:p>
            <a:pPr marL="0" indent="0">
              <a:buNone/>
            </a:pPr>
            <a:r>
              <a:rPr lang="en-GB" sz="4400" b="1" dirty="0">
                <a:solidFill>
                  <a:srgbClr val="FF0000"/>
                </a:solidFill>
              </a:rPr>
              <a:t>E</a:t>
            </a:r>
            <a:r>
              <a:rPr lang="en-GB" sz="4400" b="1" dirty="0"/>
              <a:t>xample/ evidence: </a:t>
            </a:r>
            <a:r>
              <a:rPr lang="en-GB" sz="4400" dirty="0"/>
              <a:t>For example…</a:t>
            </a:r>
          </a:p>
          <a:p>
            <a:pPr marL="0" indent="0">
              <a:buNone/>
            </a:pPr>
            <a:r>
              <a:rPr lang="en-GB" sz="4400" b="1" dirty="0">
                <a:solidFill>
                  <a:srgbClr val="FF0000"/>
                </a:solidFill>
              </a:rPr>
              <a:t>E</a:t>
            </a:r>
            <a:r>
              <a:rPr lang="en-GB" sz="4400" b="1" dirty="0"/>
              <a:t>valuation: </a:t>
            </a:r>
            <a:r>
              <a:rPr lang="en-GB" sz="4400" dirty="0"/>
              <a:t>However, Marxists would disagree. Marxists believe that…</a:t>
            </a:r>
          </a:p>
          <a:p>
            <a:pPr marL="0" indent="0">
              <a:buNone/>
            </a:pPr>
            <a:r>
              <a:rPr lang="en-GB" sz="4400" b="1" dirty="0">
                <a:solidFill>
                  <a:srgbClr val="FF0000"/>
                </a:solidFill>
              </a:rPr>
              <a:t>L</a:t>
            </a:r>
            <a:r>
              <a:rPr lang="en-GB" sz="4400" b="1" dirty="0"/>
              <a:t>ink: </a:t>
            </a:r>
            <a:r>
              <a:rPr lang="en-GB" sz="4400" dirty="0"/>
              <a:t>Therefore, _____ is a strength/ limitation of…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8329865" y="702972"/>
            <a:ext cx="3629525" cy="567890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</a:rPr>
              <a:t>Other useful sentence starters in a Sociology essay:</a:t>
            </a:r>
          </a:p>
          <a:p>
            <a:pPr algn="ctr"/>
            <a:endParaRPr lang="en-GB" sz="2200" dirty="0">
              <a:solidFill>
                <a:schemeClr val="tx1"/>
              </a:solidFill>
            </a:endParaRPr>
          </a:p>
          <a:p>
            <a:pPr algn="ctr"/>
            <a:endParaRPr lang="en-GB" sz="2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Furthermore, it is argued…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As stated in Item…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According to…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Ultimately, this suggests…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Thus proving that…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To support this point…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In contrast…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In comparison…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Moreover, other sociologists…</a:t>
            </a:r>
          </a:p>
        </p:txBody>
      </p:sp>
    </p:spTree>
    <p:extLst>
      <p:ext uri="{BB962C8B-B14F-4D97-AF65-F5344CB8AC3E}">
        <p14:creationId xmlns:p14="http://schemas.microsoft.com/office/powerpoint/2010/main" val="297530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69" y="115514"/>
            <a:ext cx="11742821" cy="1174916"/>
          </a:xfrm>
        </p:spPr>
        <p:txBody>
          <a:bodyPr/>
          <a:lstStyle/>
          <a:p>
            <a:r>
              <a:rPr lang="en-GB" b="1" dirty="0"/>
              <a:t>Keywords in Sociology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163" y="1325281"/>
            <a:ext cx="3629523" cy="243935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400" dirty="0"/>
              <a:t>Perspectives</a:t>
            </a:r>
          </a:p>
          <a:p>
            <a:pPr marL="0" indent="0">
              <a:buNone/>
            </a:pPr>
            <a:r>
              <a:rPr lang="en-GB" sz="4400" dirty="0"/>
              <a:t>Theory</a:t>
            </a:r>
          </a:p>
          <a:p>
            <a:pPr marL="0" indent="0">
              <a:buNone/>
            </a:pPr>
            <a:r>
              <a:rPr lang="en-GB" sz="4400" dirty="0"/>
              <a:t>Sociologist</a:t>
            </a:r>
          </a:p>
          <a:p>
            <a:pPr marL="0" indent="0">
              <a:buNone/>
            </a:pPr>
            <a:r>
              <a:rPr lang="en-GB" sz="4400" dirty="0"/>
              <a:t>Sociological explanations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29865" y="702972"/>
            <a:ext cx="3629525" cy="567890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</a:rPr>
              <a:t>It is </a:t>
            </a:r>
            <a:r>
              <a:rPr lang="en-GB" sz="2200" b="1" dirty="0">
                <a:solidFill>
                  <a:schemeClr val="tx1"/>
                </a:solidFill>
              </a:rPr>
              <a:t>essential</a:t>
            </a:r>
            <a:r>
              <a:rPr lang="en-GB" sz="2200" dirty="0">
                <a:solidFill>
                  <a:schemeClr val="tx1"/>
                </a:solidFill>
              </a:rPr>
              <a:t> that sociology students use sociological vocabulary throughout their essays.</a:t>
            </a:r>
          </a:p>
          <a:p>
            <a:pPr algn="ctr"/>
            <a:endParaRPr lang="en-GB" sz="2200" dirty="0">
              <a:solidFill>
                <a:schemeClr val="tx1"/>
              </a:solidFill>
            </a:endParaRPr>
          </a:p>
          <a:p>
            <a:pPr algn="ctr"/>
            <a:r>
              <a:rPr lang="en-GB" sz="2200" dirty="0">
                <a:solidFill>
                  <a:schemeClr val="tx1"/>
                </a:solidFill>
              </a:rPr>
              <a:t>There will be a sociological word to illustrate your argument!</a:t>
            </a:r>
          </a:p>
          <a:p>
            <a:pPr algn="ctr"/>
            <a:endParaRPr lang="en-GB" sz="2200" dirty="0">
              <a:solidFill>
                <a:schemeClr val="tx1"/>
              </a:solidFill>
            </a:endParaRPr>
          </a:p>
          <a:p>
            <a:pPr algn="ctr"/>
            <a:r>
              <a:rPr lang="en-GB" sz="2200" dirty="0">
                <a:solidFill>
                  <a:schemeClr val="tx1"/>
                </a:solidFill>
              </a:rPr>
              <a:t>Here are some that you may come across frequently in the next two years.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32177" y="3872818"/>
            <a:ext cx="3711603" cy="2732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400" dirty="0"/>
              <a:t>Patriarchy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400" dirty="0"/>
              <a:t>Oppression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400" dirty="0"/>
              <a:t>Exploitation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400" dirty="0"/>
              <a:t>False class consciousness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32177" y="1284501"/>
            <a:ext cx="3711603" cy="24801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400" dirty="0"/>
              <a:t>Social solidarity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400" dirty="0"/>
              <a:t>Cohesion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400" dirty="0"/>
              <a:t>Value consensus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6223" y="3896326"/>
            <a:ext cx="3605463" cy="27094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400" dirty="0"/>
              <a:t>Socialisation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400" dirty="0"/>
              <a:t>Fragmented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400" dirty="0"/>
              <a:t>Diverse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400" dirty="0"/>
              <a:t>Valid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400" dirty="0"/>
              <a:t>Knowledge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400" dirty="0"/>
              <a:t>Value Free</a:t>
            </a:r>
          </a:p>
        </p:txBody>
      </p:sp>
    </p:spTree>
    <p:extLst>
      <p:ext uri="{BB962C8B-B14F-4D97-AF65-F5344CB8AC3E}">
        <p14:creationId xmlns:p14="http://schemas.microsoft.com/office/powerpoint/2010/main" val="230206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6292E99D312F4DB05D6D45668AE25B" ma:contentTypeVersion="13" ma:contentTypeDescription="Create a new document." ma:contentTypeScope="" ma:versionID="8aad46fe0f55afdf192338e2a8d6d9c5">
  <xsd:schema xmlns:xsd="http://www.w3.org/2001/XMLSchema" xmlns:xs="http://www.w3.org/2001/XMLSchema" xmlns:p="http://schemas.microsoft.com/office/2006/metadata/properties" xmlns:ns3="80f71473-9a69-4d01-b69a-9cff063ee3af" xmlns:ns4="6c172c26-2ff1-4d77-960a-5a8360d1f0e7" targetNamespace="http://schemas.microsoft.com/office/2006/metadata/properties" ma:root="true" ma:fieldsID="406761f94ec07d71fd1cd7aed09b2157" ns3:_="" ns4:_="">
    <xsd:import namespace="80f71473-9a69-4d01-b69a-9cff063ee3af"/>
    <xsd:import namespace="6c172c26-2ff1-4d77-960a-5a8360d1f0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71473-9a69-4d01-b69a-9cff063ee3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72c26-2ff1-4d77-960a-5a8360d1f0e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679D5D-3A3C-4102-B349-E347A777364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80f71473-9a69-4d01-b69a-9cff063ee3af"/>
    <ds:schemaRef ds:uri="http://schemas.openxmlformats.org/package/2006/metadata/core-properties"/>
    <ds:schemaRef ds:uri="6c172c26-2ff1-4d77-960a-5a8360d1f0e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0FC078A-9830-4692-9FA2-B6D4260D68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71473-9a69-4d01-b69a-9cff063ee3af"/>
    <ds:schemaRef ds:uri="6c172c26-2ff1-4d77-960a-5a8360d1f0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30185F-F5CD-435A-A9AE-99BCC3DECC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1134</Words>
  <Application>Microsoft Office PowerPoint</Application>
  <PresentationFormat>Widescreen</PresentationFormat>
  <Paragraphs>208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LPGS Sociology Guidance pack</vt:lpstr>
      <vt:lpstr>Sociology at Langley Park Girls School- GCSE</vt:lpstr>
      <vt:lpstr>Sociology at Langley Park Girls School- A Level</vt:lpstr>
      <vt:lpstr>Grading in Sociology A Level</vt:lpstr>
      <vt:lpstr>Assessment Objectives</vt:lpstr>
      <vt:lpstr>Sociology A Level essay structure </vt:lpstr>
      <vt:lpstr>Sociology A Level essay structure </vt:lpstr>
      <vt:lpstr>Sentence starters</vt:lpstr>
      <vt:lpstr>Keywords in Sociology</vt:lpstr>
      <vt:lpstr>Reading list</vt:lpstr>
      <vt:lpstr>Reading list</vt:lpstr>
      <vt:lpstr>Reading list</vt:lpstr>
      <vt:lpstr>Reading list</vt:lpstr>
      <vt:lpstr>Recommended websites and films</vt:lpstr>
    </vt:vector>
  </TitlesOfParts>
  <Company>St. Phils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Sociology A Level</dc:title>
  <dc:creator>Nataliah Douglas</dc:creator>
  <cp:lastModifiedBy>Nataliah Douglas</cp:lastModifiedBy>
  <cp:revision>30</cp:revision>
  <cp:lastPrinted>2021-09-29T10:07:01Z</cp:lastPrinted>
  <dcterms:created xsi:type="dcterms:W3CDTF">2017-06-21T07:26:17Z</dcterms:created>
  <dcterms:modified xsi:type="dcterms:W3CDTF">2021-10-08T13:21:27Z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0x010100526292E99D312F4DB05D6D45668AE25B</vt:lpwstr>
  </property>
</Properties>
</file>