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269" r:id="rId5"/>
    <p:sldId id="270" r:id="rId6"/>
    <p:sldId id="276" r:id="rId7"/>
    <p:sldId id="272" r:id="rId8"/>
    <p:sldId id="283" r:id="rId9"/>
    <p:sldId id="275" r:id="rId10"/>
    <p:sldId id="273" r:id="rId11"/>
    <p:sldId id="284" r:id="rId12"/>
    <p:sldId id="285" r:id="rId13"/>
    <p:sldId id="280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142"/>
  </p:normalViewPr>
  <p:slideViewPr>
    <p:cSldViewPr snapToGrid="0" snapToObjects="1">
      <p:cViewPr varScale="1">
        <p:scale>
          <a:sx n="62" d="100"/>
          <a:sy n="62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2962-BDE2-AB40-86D1-FC2F1729F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A9D2A-41EF-0143-A3FC-1B4371AD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DE54-3884-FA46-9113-FA21A03C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C6FB-B55C-0345-953D-F4EF9BC6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605D-2558-7448-B132-528A76B4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5440-AC6E-4E47-920C-8E4E98DE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95916-F405-4548-975D-FD4B1DD3D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FD04-DB1E-C247-B573-D1136CDD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747AB-9029-6545-A1CC-E8E8E0C2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CA1C7-A333-3941-9774-3A1BB1D9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0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FB83F-E85A-FC44-8DF0-BF87EE30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1A35-8BD7-7547-AA89-BFB1698AC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44EC-0929-8A43-BCFC-E0FE2FE0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94FC-BC56-1D40-BCBE-A46458B4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0EAC-08CF-8341-ABDB-5A16229D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B01C-1B0B-C749-A656-E356264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677E-503A-8D4D-9373-FFB4D652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239D2-89CB-2143-8C81-46223A90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CF6E-AEE4-B140-892F-3ACA84D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CAF8-A73D-E94C-B636-2F6C9100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0CC7-CA64-564D-A377-A5928F44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B528-162B-6843-81EC-74380969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8692-A9D1-6D47-B064-718A42CA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F86F-0568-D042-97A6-973FC4F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1712-AAA5-C043-95A4-997A3340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09BE-7E43-F04A-BA31-4C682A19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E1ED4-652B-AF43-AFE5-5265E4464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2A03E-2084-0642-A2D7-FD3FBBABD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AAAFF-4D2A-C047-BA41-9590D6BD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9E0C9-575F-FC45-BEDA-2633B90E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88F5A-7762-624D-A2D0-77DD9C54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FD87-B10E-F043-993F-83B914DE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AF95-7240-1C45-8DFB-CF11ED28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11DF3-C2A5-534E-A014-ECE070DA4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DD408-C2FD-5D47-871F-5456BE78E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8FFCD-C911-CC4C-B1AC-F708C02EC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C192-08E2-A045-98D6-024D5DB7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9F348-DB88-CA45-954E-2E21E1E6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0C488-9D71-C04D-B3F7-0376F689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D90B-DF39-5F4B-9044-D4D78386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DC1F-DF3D-3346-B015-418A88C4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C12AA-8BD9-4B45-BC90-418240BE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59D26-25E8-9545-B9B5-360C61DE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C3311-62FE-1B47-ACF5-601570A9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1EF0A-7294-6E44-8E3C-B81C8B33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EC9B-8052-264B-8CF9-4EE17684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D89E-3C87-BB4C-A712-223F8620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3D64-8F57-9248-986F-454176FE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3B0D5-2866-6642-9162-2A141E8C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1D4B9-A24E-7643-AFF7-A679ED40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EE841-8BC8-A14A-95BB-29C2E53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B21B9-24E6-504C-8539-70D3309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4B3-190D-184B-A9A5-FCE8750A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0E027-3227-704A-B5B6-BC0344B17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F1D25-FAB4-3049-AE0F-70FE41AC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DF488-1501-3347-A505-2F25B8B1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2A2A-98AD-6B40-A599-F928B06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4AD4-3CC1-264F-BA38-104877C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649B5-DB0C-EE4A-AD6D-E4F581CA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3613-C56C-9448-8571-3C7162DC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A424-E374-C94A-8483-34F053F12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31A5-45B2-8F4B-AC44-6FEB2DD1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6BF2-B0F7-0342-82FA-843790B6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5D8F-FAD4-FF44-B587-14426AF2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16" y="1166828"/>
            <a:ext cx="5242560" cy="3219507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Helvetica Light" panose="020B0403020202020204" pitchFamily="34" charset="0"/>
              </a:rPr>
              <a:t>Spacing &amp; timing of revision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70453-C05B-EB4B-A529-1826732F5DC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1F714C3E-E309-BA42-901E-0A0038D7E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330" y="1166828"/>
            <a:ext cx="6003501" cy="39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2AD306-2A18-5F4A-9CC1-A2D24256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2176050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Organisation</a:t>
            </a:r>
            <a:r>
              <a:rPr lang="en-US" dirty="0">
                <a:solidFill>
                  <a:srgbClr val="0070C0"/>
                </a:solidFill>
                <a:latin typeface="Helvetica Light" panose="020B0403020202020204" pitchFamily="34" charset="0"/>
              </a:rPr>
              <a:t>: </a:t>
            </a:r>
            <a:r>
              <a:rPr lang="en-US" dirty="0">
                <a:latin typeface="Helvetica Light" panose="020B0403020202020204" pitchFamily="34" charset="0"/>
              </a:rPr>
              <a:t>determine where you need to focus your time e.g. which subjects, topics, what you know, what you struggle with etc. </a:t>
            </a:r>
          </a:p>
          <a:p>
            <a:pPr marL="514350" indent="-514350">
              <a:buAutoNum type="arabicPeriod"/>
            </a:pPr>
            <a:endParaRPr lang="en-US" dirty="0">
              <a:latin typeface="Helvetica Light" panose="020B0403020202020204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Planning: </a:t>
            </a:r>
            <a:r>
              <a:rPr lang="en-US" dirty="0">
                <a:latin typeface="Helvetica Light" panose="020B0403020202020204" pitchFamily="34" charset="0"/>
              </a:rPr>
              <a:t>map out what you are going to revise and when. Use a timetable or revision planner to do this. Choose a mixture of subjects topics to focus on each day to make sure you are spacing them out. </a:t>
            </a:r>
          </a:p>
          <a:p>
            <a:pPr marL="514350" indent="-514350">
              <a:buAutoNum type="arabicPeriod"/>
            </a:pP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Create the perfect revision plan using the  spacing technique </a:t>
            </a:r>
          </a:p>
        </p:txBody>
      </p:sp>
    </p:spTree>
    <p:extLst>
      <p:ext uri="{BB962C8B-B14F-4D97-AF65-F5344CB8AC3E}">
        <p14:creationId xmlns:p14="http://schemas.microsoft.com/office/powerpoint/2010/main" val="172754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DA3B8E-C168-E648-BA0E-4F2730C299EB}"/>
              </a:ext>
            </a:extLst>
          </p:cNvPr>
          <p:cNvSpPr/>
          <p:nvPr/>
        </p:nvSpPr>
        <p:spPr>
          <a:xfrm>
            <a:off x="484186" y="1617382"/>
            <a:ext cx="104230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3. Review: </a:t>
            </a:r>
            <a:r>
              <a:rPr lang="en-US" sz="3200" dirty="0">
                <a:latin typeface="Helvetica Light" panose="020B0403020202020204" pitchFamily="34" charset="0"/>
              </a:rPr>
              <a:t>build in different revision techniques to help you do some quick 5 – 10 minute reviews of your topics throughout your revision plan. E.g. reading through notes, highlighting information, making post-it notes. </a:t>
            </a:r>
          </a:p>
          <a:p>
            <a:pPr marL="514350" indent="-514350">
              <a:buAutoNum type="arabicPeriod"/>
            </a:pPr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4. Transformation task</a:t>
            </a:r>
            <a:r>
              <a:rPr lang="en-US" sz="3200" dirty="0">
                <a:solidFill>
                  <a:srgbClr val="0070C0"/>
                </a:solidFill>
                <a:latin typeface="Helvetica Light" panose="020B0403020202020204" pitchFamily="34" charset="0"/>
              </a:rPr>
              <a:t>: </a:t>
            </a:r>
            <a:r>
              <a:rPr lang="en-US" sz="3200" dirty="0">
                <a:latin typeface="Helvetica Light" panose="020B0403020202020204" pitchFamily="34" charset="0"/>
              </a:rPr>
              <a:t>These are 30 min activities to help you take in information. For example, writing summary sheets, flash cards or mind maps for topics.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5DEF76-6CBA-4840-BC37-86C26EFB19E6}"/>
              </a:ext>
            </a:extLst>
          </p:cNvPr>
          <p:cNvSpPr txBox="1">
            <a:spLocks/>
          </p:cNvSpPr>
          <p:nvPr/>
        </p:nvSpPr>
        <p:spPr>
          <a:xfrm>
            <a:off x="391633" y="173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Create the perfect revision plan using the  spacing technique </a:t>
            </a:r>
          </a:p>
        </p:txBody>
      </p:sp>
    </p:spTree>
    <p:extLst>
      <p:ext uri="{BB962C8B-B14F-4D97-AF65-F5344CB8AC3E}">
        <p14:creationId xmlns:p14="http://schemas.microsoft.com/office/powerpoint/2010/main" val="416403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E52E6-EE53-874A-A219-C81B4C2B034B}"/>
              </a:ext>
            </a:extLst>
          </p:cNvPr>
          <p:cNvSpPr/>
          <p:nvPr/>
        </p:nvSpPr>
        <p:spPr>
          <a:xfrm>
            <a:off x="484186" y="1617382"/>
            <a:ext cx="60026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8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5. Practice testing: </a:t>
            </a:r>
            <a:r>
              <a:rPr lang="en-GB" sz="2800" dirty="0">
                <a:latin typeface="Helvetica Light" panose="020B0403020202020204" pitchFamily="34" charset="0"/>
              </a:rPr>
              <a:t>test yourself on the area that you have reviewed such as quizzes or testing yourself with a friend. </a:t>
            </a:r>
            <a:r>
              <a:rPr lang="en-US" sz="4400" dirty="0">
                <a:latin typeface="Helvetica Light" panose="020B0403020202020204" pitchFamily="34" charset="0"/>
              </a:rPr>
              <a:t> </a:t>
            </a:r>
          </a:p>
          <a:p>
            <a:endParaRPr lang="en-US" sz="2800" dirty="0">
              <a:latin typeface="Helvetica Light" panose="020B04030202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6. Exam questions: </a:t>
            </a:r>
            <a:r>
              <a:rPr lang="en-GB" sz="2800" dirty="0">
                <a:latin typeface="Helvetica Light" panose="020B0403020202020204" pitchFamily="34" charset="0"/>
              </a:rPr>
              <a:t>complete an exam question or questions on the area you have reviewed and mark this yourself using a mark scheme.</a:t>
            </a:r>
            <a:r>
              <a:rPr lang="en-GB" sz="3200" dirty="0">
                <a:latin typeface="Helvetica Light" panose="020B0403020202020204" pitchFamily="34" charset="0"/>
              </a:rPr>
              <a:t> 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A57F14-23C4-9B4A-81F1-174005B26718}"/>
              </a:ext>
            </a:extLst>
          </p:cNvPr>
          <p:cNvSpPr txBox="1">
            <a:spLocks/>
          </p:cNvSpPr>
          <p:nvPr/>
        </p:nvSpPr>
        <p:spPr>
          <a:xfrm>
            <a:off x="391633" y="173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Create the perfect revision plan using the  spacing technique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317" y="1642950"/>
            <a:ext cx="4772002" cy="38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DB8522-5258-E343-AFF2-A84EA1F63ABE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3E50C85C-CE24-004D-B513-2ACB0F772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1191" y="0"/>
            <a:ext cx="13433191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2AD306-2A18-5F4A-9CC1-A2D24256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75670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Know what your </a:t>
            </a:r>
            <a:r>
              <a:rPr lang="en-US" sz="3200" b="1" dirty="0">
                <a:latin typeface="Helvetica Light" panose="020B0403020202020204" pitchFamily="34" charset="0"/>
              </a:rPr>
              <a:t>revision goals </a:t>
            </a:r>
            <a:r>
              <a:rPr lang="en-US" sz="3200" dirty="0">
                <a:latin typeface="Helvetica Light" panose="020B0403020202020204" pitchFamily="34" charset="0"/>
              </a:rPr>
              <a:t>are and </a:t>
            </a:r>
            <a:r>
              <a:rPr lang="en-US" sz="3200" b="1" dirty="0">
                <a:latin typeface="Helvetica Light" panose="020B0403020202020204" pitchFamily="34" charset="0"/>
              </a:rPr>
              <a:t>set aside blocks of time. 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Don’t work too much – </a:t>
            </a:r>
            <a:r>
              <a:rPr lang="en-US" sz="3200" b="1" dirty="0">
                <a:latin typeface="Helvetica Light" panose="020B0403020202020204" pitchFamily="34" charset="0"/>
              </a:rPr>
              <a:t>work smarter, not harder.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Establish </a:t>
            </a:r>
            <a:r>
              <a:rPr lang="en-US" sz="3200" b="1" dirty="0">
                <a:latin typeface="Helvetica Light" panose="020B0403020202020204" pitchFamily="34" charset="0"/>
              </a:rPr>
              <a:t>good habits </a:t>
            </a:r>
            <a:r>
              <a:rPr lang="en-US" sz="3200" dirty="0">
                <a:latin typeface="Helvetica Light" panose="020B0403020202020204" pitchFamily="34" charset="0"/>
              </a:rPr>
              <a:t>and a structure </a:t>
            </a:r>
            <a:r>
              <a:rPr lang="en-US" sz="3200" b="1" dirty="0">
                <a:latin typeface="Helvetica Light" panose="020B0403020202020204" pitchFamily="34" charset="0"/>
              </a:rPr>
              <a:t>revision routine.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Helvetica Light" panose="020B0403020202020204" pitchFamily="34" charset="0"/>
              </a:rPr>
              <a:t>Don’t procrastinate- </a:t>
            </a:r>
            <a:r>
              <a:rPr lang="en-US" sz="3200" dirty="0">
                <a:latin typeface="Helvetica Light" panose="020B0403020202020204" pitchFamily="34" charset="0"/>
              </a:rPr>
              <a:t>don’t waste precious time worrying or thinking about what to do –</a:t>
            </a:r>
            <a:r>
              <a:rPr lang="en-US" sz="3200" b="1" dirty="0">
                <a:latin typeface="Helvetica Light" panose="020B0403020202020204" pitchFamily="34" charset="0"/>
              </a:rPr>
              <a:t>just do it! 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Helvetica Light" panose="020B0403020202020204" pitchFamily="34" charset="0"/>
              </a:rPr>
              <a:t>Review</a:t>
            </a:r>
            <a:r>
              <a:rPr lang="en-US" sz="3200" dirty="0">
                <a:latin typeface="Helvetica Light" panose="020B0403020202020204" pitchFamily="34" charset="0"/>
              </a:rPr>
              <a:t> your work – </a:t>
            </a:r>
            <a:r>
              <a:rPr lang="en-US" sz="3200" b="1" dirty="0">
                <a:latin typeface="Helvetica Light" panose="020B0403020202020204" pitchFamily="34" charset="0"/>
              </a:rPr>
              <a:t>prompt your brain </a:t>
            </a:r>
            <a:r>
              <a:rPr lang="en-US" sz="3200" dirty="0">
                <a:latin typeface="Helvetica Light" panose="020B0403020202020204" pitchFamily="34" charset="0"/>
              </a:rPr>
              <a:t>with short </a:t>
            </a:r>
            <a:r>
              <a:rPr lang="en-US" sz="3200">
                <a:latin typeface="Helvetica Light" panose="020B0403020202020204" pitchFamily="34" charset="0"/>
              </a:rPr>
              <a:t>review exercises. 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Top tips to manage your revision time </a:t>
            </a:r>
          </a:p>
        </p:txBody>
      </p:sp>
    </p:spTree>
    <p:extLst>
      <p:ext uri="{BB962C8B-B14F-4D97-AF65-F5344CB8AC3E}">
        <p14:creationId xmlns:p14="http://schemas.microsoft.com/office/powerpoint/2010/main" val="231336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2AD306-2A18-5F4A-9CC1-A2D24256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017550"/>
            <a:ext cx="48287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00B0F0"/>
                </a:solidFill>
                <a:latin typeface="Helvetica Light" panose="020B0403020202020204" pitchFamily="34" charset="0"/>
              </a:rPr>
              <a:t>To commit something to memory, it takes time and repetition</a:t>
            </a:r>
            <a:endParaRPr lang="en-US" sz="6000" b="1" dirty="0">
              <a:solidFill>
                <a:srgbClr val="00B0F0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4" y="1175045"/>
            <a:ext cx="5963079" cy="39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909" y="-11085"/>
            <a:ext cx="3935091" cy="60505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D8DB084B-D661-E947-998F-AA2B0F94753C}"/>
              </a:ext>
            </a:extLst>
          </p:cNvPr>
          <p:cNvSpPr/>
          <p:nvPr/>
        </p:nvSpPr>
        <p:spPr>
          <a:xfrm>
            <a:off x="589224" y="174944"/>
            <a:ext cx="4929449" cy="4224933"/>
          </a:xfrm>
          <a:prstGeom prst="wedgeEllipseCallout">
            <a:avLst>
              <a:gd name="adj1" fmla="val -68712"/>
              <a:gd name="adj2" fmla="val -317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Light" panose="020B0403020202020204" pitchFamily="34" charset="0"/>
              </a:rPr>
              <a:t>Do you ever wonder why you can’t remember things?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EB940-09FB-9C46-979F-79F66372DF81}"/>
              </a:ext>
            </a:extLst>
          </p:cNvPr>
          <p:cNvSpPr/>
          <p:nvPr/>
        </p:nvSpPr>
        <p:spPr>
          <a:xfrm>
            <a:off x="5304099" y="2372783"/>
            <a:ext cx="6195826" cy="341632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555555"/>
                </a:solidFill>
                <a:latin typeface="Helvetica Light" panose="020B0403020202020204" pitchFamily="34" charset="0"/>
              </a:rPr>
              <a:t>Our brain is designed to let go of millions of bits of insignificant data—images, words, and encounters while it effectively holds onto others. </a:t>
            </a:r>
            <a:endParaRPr lang="en-US" sz="36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463070" y="162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Your brain needs a prompt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0DB45-0A5A-4D46-9DF5-69E76A3A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488124"/>
            <a:ext cx="5262563" cy="4351338"/>
          </a:xfrm>
          <a:solidFill>
            <a:srgbClr val="FF7E7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The brain requires a physical </a:t>
            </a:r>
            <a:r>
              <a:rPr lang="en-GB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“prompt” </a:t>
            </a:r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in order to keep something in </a:t>
            </a:r>
            <a:r>
              <a:rPr lang="en-GB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long-term memory</a:t>
            </a:r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Otherwise, it is designed to </a:t>
            </a:r>
            <a:r>
              <a:rPr lang="en-GB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let it go</a:t>
            </a:r>
            <a:r>
              <a:rPr lang="en-GB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024" y="-46194"/>
            <a:ext cx="4472976" cy="60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492405" y="1704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What is spacing?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0DB45-0A5A-4D46-9DF5-69E76A3A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05" y="1399181"/>
            <a:ext cx="5381270" cy="4351338"/>
          </a:xfrm>
        </p:spPr>
        <p:txBody>
          <a:bodyPr>
            <a:noAutofit/>
          </a:bodyPr>
          <a:lstStyle/>
          <a:p>
            <a:r>
              <a:rPr lang="en-GB" sz="2600" dirty="0">
                <a:latin typeface="Helvetica Light" panose="020B0403020202020204" pitchFamily="34" charset="0"/>
              </a:rPr>
              <a:t>Spacing is a revision technique which is all about </a:t>
            </a:r>
            <a:r>
              <a:rPr lang="en-GB" sz="2600" b="1" dirty="0">
                <a:latin typeface="Helvetica Light" panose="020B0403020202020204" pitchFamily="34" charset="0"/>
              </a:rPr>
              <a:t>spacing out your revision </a:t>
            </a:r>
            <a:r>
              <a:rPr lang="en-GB" sz="2600" dirty="0">
                <a:latin typeface="Helvetica Light" panose="020B0403020202020204" pitchFamily="34" charset="0"/>
              </a:rPr>
              <a:t>so you don’t get swamped and overwhelmed.  </a:t>
            </a:r>
          </a:p>
          <a:p>
            <a:r>
              <a:rPr lang="en-GB" sz="2600" dirty="0">
                <a:latin typeface="Helvetica Light" panose="020B0403020202020204" pitchFamily="34" charset="0"/>
              </a:rPr>
              <a:t>It means introducing </a:t>
            </a:r>
            <a:r>
              <a:rPr lang="en-GB" sz="2600" b="1" dirty="0">
                <a:latin typeface="Helvetica Light" panose="020B0403020202020204" pitchFamily="34" charset="0"/>
              </a:rPr>
              <a:t>time intervals </a:t>
            </a:r>
            <a:r>
              <a:rPr lang="en-GB" sz="2600" dirty="0">
                <a:latin typeface="Helvetica Light" panose="020B0403020202020204" pitchFamily="34" charset="0"/>
              </a:rPr>
              <a:t>into your revision sessions as well as spacing out the days which you revise for topics </a:t>
            </a:r>
          </a:p>
          <a:p>
            <a:r>
              <a:rPr lang="en-GB" sz="2600" dirty="0">
                <a:latin typeface="Helvetica Light" panose="020B0403020202020204" pitchFamily="34" charset="0"/>
              </a:rPr>
              <a:t>To commit something to memory, it takes time and repetition. </a:t>
            </a:r>
            <a:endParaRPr lang="en-US" sz="2600" dirty="0">
              <a:latin typeface="Helvetica Light" panose="020B04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451" y="0"/>
            <a:ext cx="6054549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423906" y="12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Did you know….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2B9563B-0B19-F344-BB36-F82BFDCA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79" y="1403499"/>
            <a:ext cx="5732721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Doing something little and often – </a:t>
            </a:r>
            <a:r>
              <a:rPr lang="en-GB" sz="3200" b="1" dirty="0">
                <a:latin typeface="Helvetica Light" panose="020B0403020202020204" pitchFamily="34" charset="0"/>
              </a:rPr>
              <a:t>spacing</a:t>
            </a:r>
            <a:r>
              <a:rPr lang="en-GB" sz="3200" dirty="0">
                <a:latin typeface="Helvetica Light" panose="020B0403020202020204" pitchFamily="34" charset="0"/>
              </a:rPr>
              <a:t> – beats doing it at once, or cramming. </a:t>
            </a:r>
          </a:p>
          <a:p>
            <a:r>
              <a:rPr lang="en-GB" sz="3200" dirty="0">
                <a:latin typeface="Helvetica Light" panose="020B0403020202020204" pitchFamily="34" charset="0"/>
              </a:rPr>
              <a:t>Revising for eight hours in one day is not as effective as doing one hour of revision for eight days. 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75C98D-9E06-A843-9E72-06CBC6765A8B}"/>
              </a:ext>
            </a:extLst>
          </p:cNvPr>
          <p:cNvSpPr/>
          <p:nvPr/>
        </p:nvSpPr>
        <p:spPr>
          <a:xfrm>
            <a:off x="4678326" y="6263761"/>
            <a:ext cx="7230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www.theguardian.com</a:t>
            </a:r>
            <a:r>
              <a:rPr lang="en-US" sz="1200" dirty="0"/>
              <a:t>/teacher-network/2017/</a:t>
            </a:r>
            <a:r>
              <a:rPr lang="en-US" sz="1200" dirty="0" err="1"/>
              <a:t>apr</a:t>
            </a:r>
            <a:r>
              <a:rPr lang="en-US" sz="1200" dirty="0"/>
              <a:t>/12/five-proven-hacks-to-help-students-tackle-revision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9670AD-D043-7C41-947E-ADA14088DAE1}"/>
              </a:ext>
            </a:extLst>
          </p:cNvPr>
          <p:cNvSpPr/>
          <p:nvPr/>
        </p:nvSpPr>
        <p:spPr>
          <a:xfrm>
            <a:off x="6519536" y="1188347"/>
            <a:ext cx="5388929" cy="3955312"/>
          </a:xfrm>
          <a:prstGeom prst="wedgeRoundRectCallout">
            <a:avLst>
              <a:gd name="adj1" fmla="val 63051"/>
              <a:gd name="adj2" fmla="val 66582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latin typeface="Helvetica Light" panose="020B0403020202020204" pitchFamily="34" charset="0"/>
              </a:rPr>
              <a:t>WHY? </a:t>
            </a:r>
          </a:p>
          <a:p>
            <a:r>
              <a:rPr lang="en-GB" sz="3200" dirty="0">
                <a:latin typeface="Helvetica Light" panose="020B0403020202020204" pitchFamily="34" charset="0"/>
              </a:rPr>
              <a:t>This is because the time in between allows you to forget and re-learn the information, which cements it in your</a:t>
            </a:r>
            <a:r>
              <a:rPr lang="en-GB" sz="3200" b="1" dirty="0">
                <a:latin typeface="Helvetica Light" panose="020B0403020202020204" pitchFamily="34" charset="0"/>
              </a:rPr>
              <a:t> long-term memory</a:t>
            </a:r>
            <a:r>
              <a:rPr lang="en-GB" b="1" dirty="0">
                <a:latin typeface="Helvetica Light" panose="020B0403020202020204" pitchFamily="34" charset="0"/>
              </a:rPr>
              <a:t>. </a:t>
            </a:r>
            <a:endParaRPr lang="en-US" b="1" dirty="0">
              <a:latin typeface="Helvetica Light" panose="020B0403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2AD306-2A18-5F4A-9CC1-A2D24256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3" y="1582046"/>
            <a:ext cx="55533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Helvetica Light" panose="020B0403020202020204" pitchFamily="34" charset="0"/>
              </a:rPr>
              <a:t>The ‘</a:t>
            </a:r>
            <a:r>
              <a:rPr lang="en-GB" b="1" dirty="0">
                <a:latin typeface="Helvetica Light" panose="020B0403020202020204" pitchFamily="34" charset="0"/>
              </a:rPr>
              <a:t>Spacing Effect’ </a:t>
            </a:r>
            <a:r>
              <a:rPr lang="en-GB" dirty="0">
                <a:latin typeface="Helvetica Light" panose="020B0403020202020204" pitchFamily="34" charset="0"/>
              </a:rPr>
              <a:t>is one of the longest and most enduring findings in cognitive psychology.</a:t>
            </a:r>
          </a:p>
          <a:p>
            <a:pPr marL="0" indent="0">
              <a:buNone/>
            </a:pPr>
            <a:r>
              <a:rPr lang="en-GB" dirty="0">
                <a:latin typeface="Helvetica Light" panose="020B0403020202020204" pitchFamily="34" charset="0"/>
              </a:rPr>
              <a:t>It was first detailed in 1885 by German psychologist Hermann Ebbinghaus who found that humans tend to forget large amounts of information if they only learn something once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391633" y="2564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The ‘Spacing Effect’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91" y="1582046"/>
            <a:ext cx="5360309" cy="35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2AD306-2A18-5F4A-9CC1-A2D24256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613646"/>
            <a:ext cx="5295209" cy="3963761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Research suggests there is an ‘optimal gap’ between revision sessions so you can retain the information. </a:t>
            </a:r>
          </a:p>
          <a:p>
            <a:endParaRPr lang="en-GB" sz="2000" dirty="0">
              <a:latin typeface="Helvetica Light" panose="020B0403020202020204" pitchFamily="34" charset="0"/>
            </a:endParaRPr>
          </a:p>
          <a:p>
            <a:r>
              <a:rPr lang="en-GB" sz="3200" dirty="0">
                <a:latin typeface="Helvetica Light" panose="020B0403020202020204" pitchFamily="34" charset="0"/>
              </a:rPr>
              <a:t>If the test is in a month, you should review the information around once a week. If the test is in a week, create time once a day.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Optimum Spacing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804" y="1613645"/>
            <a:ext cx="5142281" cy="37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0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B7CAAF-3A06-3C4E-886E-71AB5AFEE17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5CDE8E74-3F39-C04D-9547-3917E15302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DDBE35-8046-F54E-82BF-5C7DE7BA2B1E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Helvetica Light" panose="020B0403020202020204" pitchFamily="34" charset="0"/>
              </a:rPr>
              <a:t>Optimum Spacing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E3460D-5E07-9942-BD93-4B05118FB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77577"/>
              </p:ext>
            </p:extLst>
          </p:nvPr>
        </p:nvGraphicFramePr>
        <p:xfrm>
          <a:off x="1741542" y="1844262"/>
          <a:ext cx="8682618" cy="369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309">
                  <a:extLst>
                    <a:ext uri="{9D8B030D-6E8A-4147-A177-3AD203B41FA5}">
                      <a16:colId xmlns:a16="http://schemas.microsoft.com/office/drawing/2014/main" val="658503408"/>
                    </a:ext>
                  </a:extLst>
                </a:gridCol>
                <a:gridCol w="4341309">
                  <a:extLst>
                    <a:ext uri="{9D8B030D-6E8A-4147-A177-3AD203B41FA5}">
                      <a16:colId xmlns:a16="http://schemas.microsoft.com/office/drawing/2014/main" val="685208633"/>
                    </a:ext>
                  </a:extLst>
                </a:gridCol>
              </a:tblGrid>
              <a:tr h="55438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Helvetica Light" panose="020B0403020202020204" pitchFamily="34" charset="0"/>
                        </a:rPr>
                        <a:t>Time to the test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Helvetica Light" panose="020B0403020202020204" pitchFamily="34" charset="0"/>
                        </a:rPr>
                        <a:t>Revision Gap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30595"/>
                  </a:ext>
                </a:extLst>
              </a:tr>
              <a:tr h="62830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Light" panose="020B0403020202020204" pitchFamily="34" charset="0"/>
                        </a:rPr>
                        <a:t>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1-2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40855"/>
                  </a:ext>
                </a:extLst>
              </a:tr>
              <a:tr h="62830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Light" panose="020B0403020202020204" pitchFamily="34" charset="0"/>
                        </a:rPr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1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17711"/>
                  </a:ext>
                </a:extLst>
              </a:tr>
              <a:tr h="62830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Light" panose="020B0403020202020204" pitchFamily="34" charset="0"/>
                        </a:rPr>
                        <a:t>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42079"/>
                  </a:ext>
                </a:extLst>
              </a:tr>
              <a:tr h="62830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Light" panose="020B0403020202020204" pitchFamily="34" charset="0"/>
                        </a:rPr>
                        <a:t>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3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712"/>
                  </a:ext>
                </a:extLst>
              </a:tr>
              <a:tr h="62830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Helvetica Light" panose="020B0403020202020204" pitchFamily="34" charset="0"/>
                        </a:rPr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1 month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1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3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2AD306-2A18-5F4A-9CC1-A2D24256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869024"/>
            <a:ext cx="6540795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 Light" panose="020B0403020202020204" pitchFamily="34" charset="0"/>
              </a:rPr>
              <a:t>It allows you time for material to be forgotten and relearnt</a:t>
            </a:r>
          </a:p>
          <a:p>
            <a:r>
              <a:rPr lang="en-US" sz="3200" dirty="0">
                <a:latin typeface="Helvetica Light" panose="020B0403020202020204" pitchFamily="34" charset="0"/>
              </a:rPr>
              <a:t>It cements information into your long-term memory</a:t>
            </a:r>
          </a:p>
          <a:p>
            <a:r>
              <a:rPr lang="en-US" sz="3200" dirty="0">
                <a:latin typeface="Helvetica Light" panose="020B0403020202020204" pitchFamily="34" charset="0"/>
              </a:rPr>
              <a:t>We can learn more information over time than in one longer session </a:t>
            </a:r>
          </a:p>
          <a:p>
            <a:r>
              <a:rPr lang="en-US" sz="3200" dirty="0">
                <a:latin typeface="Helvetica Light" panose="020B0403020202020204" pitchFamily="34" charset="0"/>
              </a:rPr>
              <a:t>It is about revising more efficiently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DD28E8-AC39-BF4E-8D89-DCAD2A46124C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The power of spacing- why should you do it? 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51835E0-0733-1245-9788-636059B74345}"/>
              </a:ext>
            </a:extLst>
          </p:cNvPr>
          <p:cNvSpPr/>
          <p:nvPr/>
        </p:nvSpPr>
        <p:spPr>
          <a:xfrm>
            <a:off x="7293685" y="1869024"/>
            <a:ext cx="4518211" cy="2724491"/>
          </a:xfrm>
          <a:prstGeom prst="wedgeRoundRectCallout">
            <a:avLst>
              <a:gd name="adj1" fmla="val 62262"/>
              <a:gd name="adj2" fmla="val 84612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Light" panose="020B0403020202020204" pitchFamily="34" charset="0"/>
              </a:rPr>
              <a:t>In some studies, using spacing instead of cramming has resulted in a 10% to 30% difference in final test results</a:t>
            </a:r>
            <a:r>
              <a:rPr lang="en-GB" dirty="0">
                <a:latin typeface="Helvetica Light" panose="020B0403020202020204" pitchFamily="34" charset="0"/>
              </a:rPr>
              <a:t>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1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675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Office Theme</vt:lpstr>
      <vt:lpstr>Spacing &amp; timing of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Interleaving</dc:title>
  <dc:creator>caroline sidell</dc:creator>
  <cp:lastModifiedBy>KK</cp:lastModifiedBy>
  <cp:revision>34</cp:revision>
  <dcterms:created xsi:type="dcterms:W3CDTF">2019-02-05T20:55:09Z</dcterms:created>
  <dcterms:modified xsi:type="dcterms:W3CDTF">2019-03-18T16:39:04Z</dcterms:modified>
</cp:coreProperties>
</file>