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2" r:id="rId3"/>
    <p:sldId id="257" r:id="rId4"/>
    <p:sldId id="258" r:id="rId5"/>
    <p:sldId id="259" r:id="rId6"/>
    <p:sldId id="260" r:id="rId7"/>
    <p:sldId id="261"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F0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67"/>
    <p:restoredTop sz="94674"/>
  </p:normalViewPr>
  <p:slideViewPr>
    <p:cSldViewPr snapToGrid="0" snapToObjects="1">
      <p:cViewPr varScale="1">
        <p:scale>
          <a:sx n="77" d="100"/>
          <a:sy n="77" d="100"/>
        </p:scale>
        <p:origin x="192" y="7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AD8AD-55AB-564A-8735-BD2D07D49D1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A5AA26FD-7D9B-4E42-9801-E1731D8422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59121A7-4C97-2641-BF23-346A33BAC9DD}"/>
              </a:ext>
            </a:extLst>
          </p:cNvPr>
          <p:cNvSpPr>
            <a:spLocks noGrp="1"/>
          </p:cNvSpPr>
          <p:nvPr>
            <p:ph type="dt" sz="half" idx="10"/>
          </p:nvPr>
        </p:nvSpPr>
        <p:spPr/>
        <p:txBody>
          <a:bodyPr/>
          <a:lstStyle/>
          <a:p>
            <a:fld id="{C3FAD6DD-51CA-7E40-A25D-678B5DC09F38}" type="datetimeFigureOut">
              <a:rPr lang="en-US" smtClean="0"/>
              <a:t>5/31/21</a:t>
            </a:fld>
            <a:endParaRPr lang="en-US"/>
          </a:p>
        </p:txBody>
      </p:sp>
      <p:sp>
        <p:nvSpPr>
          <p:cNvPr id="5" name="Footer Placeholder 4">
            <a:extLst>
              <a:ext uri="{FF2B5EF4-FFF2-40B4-BE49-F238E27FC236}">
                <a16:creationId xmlns:a16="http://schemas.microsoft.com/office/drawing/2014/main" id="{50798F0C-685A-3442-8344-65765DF2AB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CD6C3B-92A8-BD4A-9959-76FF47BD3B2E}"/>
              </a:ext>
            </a:extLst>
          </p:cNvPr>
          <p:cNvSpPr>
            <a:spLocks noGrp="1"/>
          </p:cNvSpPr>
          <p:nvPr>
            <p:ph type="sldNum" sz="quarter" idx="12"/>
          </p:nvPr>
        </p:nvSpPr>
        <p:spPr/>
        <p:txBody>
          <a:bodyPr/>
          <a:lstStyle/>
          <a:p>
            <a:fld id="{4D5FCCB7-8670-5E4F-A8AD-33A9BEC6E741}" type="slidenum">
              <a:rPr lang="en-US" smtClean="0"/>
              <a:t>‹#›</a:t>
            </a:fld>
            <a:endParaRPr lang="en-US"/>
          </a:p>
        </p:txBody>
      </p:sp>
    </p:spTree>
    <p:extLst>
      <p:ext uri="{BB962C8B-B14F-4D97-AF65-F5344CB8AC3E}">
        <p14:creationId xmlns:p14="http://schemas.microsoft.com/office/powerpoint/2010/main" val="2733522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7D57C-41F6-1847-8168-8BB42CB4358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7E73A33-F86E-0C44-9760-60683086154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667B76D-BA51-BA4D-959C-136B72839677}"/>
              </a:ext>
            </a:extLst>
          </p:cNvPr>
          <p:cNvSpPr>
            <a:spLocks noGrp="1"/>
          </p:cNvSpPr>
          <p:nvPr>
            <p:ph type="dt" sz="half" idx="10"/>
          </p:nvPr>
        </p:nvSpPr>
        <p:spPr/>
        <p:txBody>
          <a:bodyPr/>
          <a:lstStyle/>
          <a:p>
            <a:fld id="{C3FAD6DD-51CA-7E40-A25D-678B5DC09F38}" type="datetimeFigureOut">
              <a:rPr lang="en-US" smtClean="0"/>
              <a:t>5/31/21</a:t>
            </a:fld>
            <a:endParaRPr lang="en-US"/>
          </a:p>
        </p:txBody>
      </p:sp>
      <p:sp>
        <p:nvSpPr>
          <p:cNvPr id="5" name="Footer Placeholder 4">
            <a:extLst>
              <a:ext uri="{FF2B5EF4-FFF2-40B4-BE49-F238E27FC236}">
                <a16:creationId xmlns:a16="http://schemas.microsoft.com/office/drawing/2014/main" id="{1F980F74-EC13-9541-A60B-D7D1C286CD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62FDB1-9122-2545-BC4F-414D1C6AAB3C}"/>
              </a:ext>
            </a:extLst>
          </p:cNvPr>
          <p:cNvSpPr>
            <a:spLocks noGrp="1"/>
          </p:cNvSpPr>
          <p:nvPr>
            <p:ph type="sldNum" sz="quarter" idx="12"/>
          </p:nvPr>
        </p:nvSpPr>
        <p:spPr/>
        <p:txBody>
          <a:bodyPr/>
          <a:lstStyle/>
          <a:p>
            <a:fld id="{4D5FCCB7-8670-5E4F-A8AD-33A9BEC6E741}" type="slidenum">
              <a:rPr lang="en-US" smtClean="0"/>
              <a:t>‹#›</a:t>
            </a:fld>
            <a:endParaRPr lang="en-US"/>
          </a:p>
        </p:txBody>
      </p:sp>
    </p:spTree>
    <p:extLst>
      <p:ext uri="{BB962C8B-B14F-4D97-AF65-F5344CB8AC3E}">
        <p14:creationId xmlns:p14="http://schemas.microsoft.com/office/powerpoint/2010/main" val="740504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5E04E0-A6B8-DF4A-A383-22F8BC70C73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8695659-F02D-5E41-9EAC-1BEC12682EE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3E64A69-BC6D-7B49-85A8-86AA56B7B9FB}"/>
              </a:ext>
            </a:extLst>
          </p:cNvPr>
          <p:cNvSpPr>
            <a:spLocks noGrp="1"/>
          </p:cNvSpPr>
          <p:nvPr>
            <p:ph type="dt" sz="half" idx="10"/>
          </p:nvPr>
        </p:nvSpPr>
        <p:spPr/>
        <p:txBody>
          <a:bodyPr/>
          <a:lstStyle/>
          <a:p>
            <a:fld id="{C3FAD6DD-51CA-7E40-A25D-678B5DC09F38}" type="datetimeFigureOut">
              <a:rPr lang="en-US" smtClean="0"/>
              <a:t>5/31/21</a:t>
            </a:fld>
            <a:endParaRPr lang="en-US"/>
          </a:p>
        </p:txBody>
      </p:sp>
      <p:sp>
        <p:nvSpPr>
          <p:cNvPr id="5" name="Footer Placeholder 4">
            <a:extLst>
              <a:ext uri="{FF2B5EF4-FFF2-40B4-BE49-F238E27FC236}">
                <a16:creationId xmlns:a16="http://schemas.microsoft.com/office/drawing/2014/main" id="{F2D9B498-9FB3-7B4F-B565-CF274F55E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269D49-2342-DC4A-8C92-5459983BD71A}"/>
              </a:ext>
            </a:extLst>
          </p:cNvPr>
          <p:cNvSpPr>
            <a:spLocks noGrp="1"/>
          </p:cNvSpPr>
          <p:nvPr>
            <p:ph type="sldNum" sz="quarter" idx="12"/>
          </p:nvPr>
        </p:nvSpPr>
        <p:spPr/>
        <p:txBody>
          <a:bodyPr/>
          <a:lstStyle/>
          <a:p>
            <a:fld id="{4D5FCCB7-8670-5E4F-A8AD-33A9BEC6E741}" type="slidenum">
              <a:rPr lang="en-US" smtClean="0"/>
              <a:t>‹#›</a:t>
            </a:fld>
            <a:endParaRPr lang="en-US"/>
          </a:p>
        </p:txBody>
      </p:sp>
    </p:spTree>
    <p:extLst>
      <p:ext uri="{BB962C8B-B14F-4D97-AF65-F5344CB8AC3E}">
        <p14:creationId xmlns:p14="http://schemas.microsoft.com/office/powerpoint/2010/main" val="3166821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27D1A-AE62-0243-84AA-B8E0229A5E8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AFE1460-6323-4C4B-BA2A-ACECA14432A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8352673-3FD5-1F42-AB99-6E4879FEBD10}"/>
              </a:ext>
            </a:extLst>
          </p:cNvPr>
          <p:cNvSpPr>
            <a:spLocks noGrp="1"/>
          </p:cNvSpPr>
          <p:nvPr>
            <p:ph type="dt" sz="half" idx="10"/>
          </p:nvPr>
        </p:nvSpPr>
        <p:spPr/>
        <p:txBody>
          <a:bodyPr/>
          <a:lstStyle/>
          <a:p>
            <a:fld id="{C3FAD6DD-51CA-7E40-A25D-678B5DC09F38}" type="datetimeFigureOut">
              <a:rPr lang="en-US" smtClean="0"/>
              <a:t>5/31/21</a:t>
            </a:fld>
            <a:endParaRPr lang="en-US"/>
          </a:p>
        </p:txBody>
      </p:sp>
      <p:sp>
        <p:nvSpPr>
          <p:cNvPr id="5" name="Footer Placeholder 4">
            <a:extLst>
              <a:ext uri="{FF2B5EF4-FFF2-40B4-BE49-F238E27FC236}">
                <a16:creationId xmlns:a16="http://schemas.microsoft.com/office/drawing/2014/main" id="{82292F34-A26A-884B-BD44-891D6823C4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66F43A-43E8-0C41-83FA-25C6511474CA}"/>
              </a:ext>
            </a:extLst>
          </p:cNvPr>
          <p:cNvSpPr>
            <a:spLocks noGrp="1"/>
          </p:cNvSpPr>
          <p:nvPr>
            <p:ph type="sldNum" sz="quarter" idx="12"/>
          </p:nvPr>
        </p:nvSpPr>
        <p:spPr/>
        <p:txBody>
          <a:bodyPr/>
          <a:lstStyle/>
          <a:p>
            <a:fld id="{4D5FCCB7-8670-5E4F-A8AD-33A9BEC6E741}" type="slidenum">
              <a:rPr lang="en-US" smtClean="0"/>
              <a:t>‹#›</a:t>
            </a:fld>
            <a:endParaRPr lang="en-US"/>
          </a:p>
        </p:txBody>
      </p:sp>
    </p:spTree>
    <p:extLst>
      <p:ext uri="{BB962C8B-B14F-4D97-AF65-F5344CB8AC3E}">
        <p14:creationId xmlns:p14="http://schemas.microsoft.com/office/powerpoint/2010/main" val="859252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07134-C757-B84A-9973-C68EE8C1442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1547B04-3AC3-9D48-AFFF-5276C870F0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E8F8559-1479-784E-BE63-E151BABA8F3C}"/>
              </a:ext>
            </a:extLst>
          </p:cNvPr>
          <p:cNvSpPr>
            <a:spLocks noGrp="1"/>
          </p:cNvSpPr>
          <p:nvPr>
            <p:ph type="dt" sz="half" idx="10"/>
          </p:nvPr>
        </p:nvSpPr>
        <p:spPr/>
        <p:txBody>
          <a:bodyPr/>
          <a:lstStyle/>
          <a:p>
            <a:fld id="{C3FAD6DD-51CA-7E40-A25D-678B5DC09F38}" type="datetimeFigureOut">
              <a:rPr lang="en-US" smtClean="0"/>
              <a:t>5/31/21</a:t>
            </a:fld>
            <a:endParaRPr lang="en-US"/>
          </a:p>
        </p:txBody>
      </p:sp>
      <p:sp>
        <p:nvSpPr>
          <p:cNvPr id="5" name="Footer Placeholder 4">
            <a:extLst>
              <a:ext uri="{FF2B5EF4-FFF2-40B4-BE49-F238E27FC236}">
                <a16:creationId xmlns:a16="http://schemas.microsoft.com/office/drawing/2014/main" id="{BA9B91E3-0149-5141-B442-F52C57F14E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0E3325-C2DC-9241-A3C3-06F750E24663}"/>
              </a:ext>
            </a:extLst>
          </p:cNvPr>
          <p:cNvSpPr>
            <a:spLocks noGrp="1"/>
          </p:cNvSpPr>
          <p:nvPr>
            <p:ph type="sldNum" sz="quarter" idx="12"/>
          </p:nvPr>
        </p:nvSpPr>
        <p:spPr/>
        <p:txBody>
          <a:bodyPr/>
          <a:lstStyle/>
          <a:p>
            <a:fld id="{4D5FCCB7-8670-5E4F-A8AD-33A9BEC6E741}" type="slidenum">
              <a:rPr lang="en-US" smtClean="0"/>
              <a:t>‹#›</a:t>
            </a:fld>
            <a:endParaRPr lang="en-US"/>
          </a:p>
        </p:txBody>
      </p:sp>
    </p:spTree>
    <p:extLst>
      <p:ext uri="{BB962C8B-B14F-4D97-AF65-F5344CB8AC3E}">
        <p14:creationId xmlns:p14="http://schemas.microsoft.com/office/powerpoint/2010/main" val="470668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79CAC-B780-9740-BB30-6C3550CA0F1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559D9FE-9141-1B47-9E3D-15CB7CB4D5A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F8F72DE-DCC4-0141-92BB-1182F604C5A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25BD5A8-47F5-A64D-B638-D5134B49124B}"/>
              </a:ext>
            </a:extLst>
          </p:cNvPr>
          <p:cNvSpPr>
            <a:spLocks noGrp="1"/>
          </p:cNvSpPr>
          <p:nvPr>
            <p:ph type="dt" sz="half" idx="10"/>
          </p:nvPr>
        </p:nvSpPr>
        <p:spPr/>
        <p:txBody>
          <a:bodyPr/>
          <a:lstStyle/>
          <a:p>
            <a:fld id="{C3FAD6DD-51CA-7E40-A25D-678B5DC09F38}" type="datetimeFigureOut">
              <a:rPr lang="en-US" smtClean="0"/>
              <a:t>5/31/21</a:t>
            </a:fld>
            <a:endParaRPr lang="en-US"/>
          </a:p>
        </p:txBody>
      </p:sp>
      <p:sp>
        <p:nvSpPr>
          <p:cNvPr id="6" name="Footer Placeholder 5">
            <a:extLst>
              <a:ext uri="{FF2B5EF4-FFF2-40B4-BE49-F238E27FC236}">
                <a16:creationId xmlns:a16="http://schemas.microsoft.com/office/drawing/2014/main" id="{D93BCA15-3574-BD43-9BB0-222FDDE9DE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CE2E87-2F6D-7F4D-B193-24E3A82609E2}"/>
              </a:ext>
            </a:extLst>
          </p:cNvPr>
          <p:cNvSpPr>
            <a:spLocks noGrp="1"/>
          </p:cNvSpPr>
          <p:nvPr>
            <p:ph type="sldNum" sz="quarter" idx="12"/>
          </p:nvPr>
        </p:nvSpPr>
        <p:spPr/>
        <p:txBody>
          <a:bodyPr/>
          <a:lstStyle/>
          <a:p>
            <a:fld id="{4D5FCCB7-8670-5E4F-A8AD-33A9BEC6E741}" type="slidenum">
              <a:rPr lang="en-US" smtClean="0"/>
              <a:t>‹#›</a:t>
            </a:fld>
            <a:endParaRPr lang="en-US"/>
          </a:p>
        </p:txBody>
      </p:sp>
    </p:spTree>
    <p:extLst>
      <p:ext uri="{BB962C8B-B14F-4D97-AF65-F5344CB8AC3E}">
        <p14:creationId xmlns:p14="http://schemas.microsoft.com/office/powerpoint/2010/main" val="3915781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ABB03-D658-C242-B3F2-75A7489DEEE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419A4DF-063C-9246-9AD0-1B5C8D020A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455678C-158A-F344-8C1D-7F941341C12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F20727F-1A37-5A4A-8D0E-4012E19AB9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77EA948-7509-2045-90E5-2D5910EB48F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FC46F38-0A3D-5B49-AF01-4DFBD5DCEFB8}"/>
              </a:ext>
            </a:extLst>
          </p:cNvPr>
          <p:cNvSpPr>
            <a:spLocks noGrp="1"/>
          </p:cNvSpPr>
          <p:nvPr>
            <p:ph type="dt" sz="half" idx="10"/>
          </p:nvPr>
        </p:nvSpPr>
        <p:spPr/>
        <p:txBody>
          <a:bodyPr/>
          <a:lstStyle/>
          <a:p>
            <a:fld id="{C3FAD6DD-51CA-7E40-A25D-678B5DC09F38}" type="datetimeFigureOut">
              <a:rPr lang="en-US" smtClean="0"/>
              <a:t>5/31/21</a:t>
            </a:fld>
            <a:endParaRPr lang="en-US"/>
          </a:p>
        </p:txBody>
      </p:sp>
      <p:sp>
        <p:nvSpPr>
          <p:cNvPr id="8" name="Footer Placeholder 7">
            <a:extLst>
              <a:ext uri="{FF2B5EF4-FFF2-40B4-BE49-F238E27FC236}">
                <a16:creationId xmlns:a16="http://schemas.microsoft.com/office/drawing/2014/main" id="{2B30492E-842A-A740-BCDA-1C87720C56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31CF9B1-0B8D-1342-8944-9BFEDF054567}"/>
              </a:ext>
            </a:extLst>
          </p:cNvPr>
          <p:cNvSpPr>
            <a:spLocks noGrp="1"/>
          </p:cNvSpPr>
          <p:nvPr>
            <p:ph type="sldNum" sz="quarter" idx="12"/>
          </p:nvPr>
        </p:nvSpPr>
        <p:spPr/>
        <p:txBody>
          <a:bodyPr/>
          <a:lstStyle/>
          <a:p>
            <a:fld id="{4D5FCCB7-8670-5E4F-A8AD-33A9BEC6E741}" type="slidenum">
              <a:rPr lang="en-US" smtClean="0"/>
              <a:t>‹#›</a:t>
            </a:fld>
            <a:endParaRPr lang="en-US"/>
          </a:p>
        </p:txBody>
      </p:sp>
    </p:spTree>
    <p:extLst>
      <p:ext uri="{BB962C8B-B14F-4D97-AF65-F5344CB8AC3E}">
        <p14:creationId xmlns:p14="http://schemas.microsoft.com/office/powerpoint/2010/main" val="4235313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18CF9-5F5D-FD4A-B376-4A9C46EE174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990B69A-81D0-894F-802C-568CFE29E702}"/>
              </a:ext>
            </a:extLst>
          </p:cNvPr>
          <p:cNvSpPr>
            <a:spLocks noGrp="1"/>
          </p:cNvSpPr>
          <p:nvPr>
            <p:ph type="dt" sz="half" idx="10"/>
          </p:nvPr>
        </p:nvSpPr>
        <p:spPr/>
        <p:txBody>
          <a:bodyPr/>
          <a:lstStyle/>
          <a:p>
            <a:fld id="{C3FAD6DD-51CA-7E40-A25D-678B5DC09F38}" type="datetimeFigureOut">
              <a:rPr lang="en-US" smtClean="0"/>
              <a:t>5/31/21</a:t>
            </a:fld>
            <a:endParaRPr lang="en-US"/>
          </a:p>
        </p:txBody>
      </p:sp>
      <p:sp>
        <p:nvSpPr>
          <p:cNvPr id="4" name="Footer Placeholder 3">
            <a:extLst>
              <a:ext uri="{FF2B5EF4-FFF2-40B4-BE49-F238E27FC236}">
                <a16:creationId xmlns:a16="http://schemas.microsoft.com/office/drawing/2014/main" id="{559E81A2-7C17-F84B-8E58-A56C5846BB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87C96F-1E54-354E-AC99-905AABF8B6B6}"/>
              </a:ext>
            </a:extLst>
          </p:cNvPr>
          <p:cNvSpPr>
            <a:spLocks noGrp="1"/>
          </p:cNvSpPr>
          <p:nvPr>
            <p:ph type="sldNum" sz="quarter" idx="12"/>
          </p:nvPr>
        </p:nvSpPr>
        <p:spPr/>
        <p:txBody>
          <a:bodyPr/>
          <a:lstStyle/>
          <a:p>
            <a:fld id="{4D5FCCB7-8670-5E4F-A8AD-33A9BEC6E741}" type="slidenum">
              <a:rPr lang="en-US" smtClean="0"/>
              <a:t>‹#›</a:t>
            </a:fld>
            <a:endParaRPr lang="en-US"/>
          </a:p>
        </p:txBody>
      </p:sp>
    </p:spTree>
    <p:extLst>
      <p:ext uri="{BB962C8B-B14F-4D97-AF65-F5344CB8AC3E}">
        <p14:creationId xmlns:p14="http://schemas.microsoft.com/office/powerpoint/2010/main" val="236583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62B253-95A2-564D-ABAE-03345C578C3E}"/>
              </a:ext>
            </a:extLst>
          </p:cNvPr>
          <p:cNvSpPr>
            <a:spLocks noGrp="1"/>
          </p:cNvSpPr>
          <p:nvPr>
            <p:ph type="dt" sz="half" idx="10"/>
          </p:nvPr>
        </p:nvSpPr>
        <p:spPr/>
        <p:txBody>
          <a:bodyPr/>
          <a:lstStyle/>
          <a:p>
            <a:fld id="{C3FAD6DD-51CA-7E40-A25D-678B5DC09F38}" type="datetimeFigureOut">
              <a:rPr lang="en-US" smtClean="0"/>
              <a:t>5/31/21</a:t>
            </a:fld>
            <a:endParaRPr lang="en-US"/>
          </a:p>
        </p:txBody>
      </p:sp>
      <p:sp>
        <p:nvSpPr>
          <p:cNvPr id="3" name="Footer Placeholder 2">
            <a:extLst>
              <a:ext uri="{FF2B5EF4-FFF2-40B4-BE49-F238E27FC236}">
                <a16:creationId xmlns:a16="http://schemas.microsoft.com/office/drawing/2014/main" id="{6C028078-A445-B849-B4B3-0EEFFB61DF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8254BA-493A-5A4B-8C74-D29431E132B2}"/>
              </a:ext>
            </a:extLst>
          </p:cNvPr>
          <p:cNvSpPr>
            <a:spLocks noGrp="1"/>
          </p:cNvSpPr>
          <p:nvPr>
            <p:ph type="sldNum" sz="quarter" idx="12"/>
          </p:nvPr>
        </p:nvSpPr>
        <p:spPr/>
        <p:txBody>
          <a:bodyPr/>
          <a:lstStyle/>
          <a:p>
            <a:fld id="{4D5FCCB7-8670-5E4F-A8AD-33A9BEC6E741}" type="slidenum">
              <a:rPr lang="en-US" smtClean="0"/>
              <a:t>‹#›</a:t>
            </a:fld>
            <a:endParaRPr lang="en-US"/>
          </a:p>
        </p:txBody>
      </p:sp>
    </p:spTree>
    <p:extLst>
      <p:ext uri="{BB962C8B-B14F-4D97-AF65-F5344CB8AC3E}">
        <p14:creationId xmlns:p14="http://schemas.microsoft.com/office/powerpoint/2010/main" val="3905088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A671F-750B-124F-BAAF-8A68D7D224F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EF4F5A8-21F2-B348-80FA-724C6AC53A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93E4738-3FBD-5B4F-ACFA-B6D1A89676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F134E2C-68ED-4242-998D-3B9F563C8AD8}"/>
              </a:ext>
            </a:extLst>
          </p:cNvPr>
          <p:cNvSpPr>
            <a:spLocks noGrp="1"/>
          </p:cNvSpPr>
          <p:nvPr>
            <p:ph type="dt" sz="half" idx="10"/>
          </p:nvPr>
        </p:nvSpPr>
        <p:spPr/>
        <p:txBody>
          <a:bodyPr/>
          <a:lstStyle/>
          <a:p>
            <a:fld id="{C3FAD6DD-51CA-7E40-A25D-678B5DC09F38}" type="datetimeFigureOut">
              <a:rPr lang="en-US" smtClean="0"/>
              <a:t>5/31/21</a:t>
            </a:fld>
            <a:endParaRPr lang="en-US"/>
          </a:p>
        </p:txBody>
      </p:sp>
      <p:sp>
        <p:nvSpPr>
          <p:cNvPr id="6" name="Footer Placeholder 5">
            <a:extLst>
              <a:ext uri="{FF2B5EF4-FFF2-40B4-BE49-F238E27FC236}">
                <a16:creationId xmlns:a16="http://schemas.microsoft.com/office/drawing/2014/main" id="{6C568C3A-B37F-C646-9E28-574BE78B65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7FB8A0-256E-404D-8AA9-4FE5F6DDA0DC}"/>
              </a:ext>
            </a:extLst>
          </p:cNvPr>
          <p:cNvSpPr>
            <a:spLocks noGrp="1"/>
          </p:cNvSpPr>
          <p:nvPr>
            <p:ph type="sldNum" sz="quarter" idx="12"/>
          </p:nvPr>
        </p:nvSpPr>
        <p:spPr/>
        <p:txBody>
          <a:bodyPr/>
          <a:lstStyle/>
          <a:p>
            <a:fld id="{4D5FCCB7-8670-5E4F-A8AD-33A9BEC6E741}" type="slidenum">
              <a:rPr lang="en-US" smtClean="0"/>
              <a:t>‹#›</a:t>
            </a:fld>
            <a:endParaRPr lang="en-US"/>
          </a:p>
        </p:txBody>
      </p:sp>
    </p:spTree>
    <p:extLst>
      <p:ext uri="{BB962C8B-B14F-4D97-AF65-F5344CB8AC3E}">
        <p14:creationId xmlns:p14="http://schemas.microsoft.com/office/powerpoint/2010/main" val="365158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A5B7-1EB0-3243-B79B-5270055EC97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E40D7E4-ACA6-C040-8771-BC4D5F68BD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73B307A-EF78-0546-BC8E-E2D0755666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ADB9CE-0B80-F94F-8BC3-4DDAB7D27BD7}"/>
              </a:ext>
            </a:extLst>
          </p:cNvPr>
          <p:cNvSpPr>
            <a:spLocks noGrp="1"/>
          </p:cNvSpPr>
          <p:nvPr>
            <p:ph type="dt" sz="half" idx="10"/>
          </p:nvPr>
        </p:nvSpPr>
        <p:spPr/>
        <p:txBody>
          <a:bodyPr/>
          <a:lstStyle/>
          <a:p>
            <a:fld id="{C3FAD6DD-51CA-7E40-A25D-678B5DC09F38}" type="datetimeFigureOut">
              <a:rPr lang="en-US" smtClean="0"/>
              <a:t>5/31/21</a:t>
            </a:fld>
            <a:endParaRPr lang="en-US"/>
          </a:p>
        </p:txBody>
      </p:sp>
      <p:sp>
        <p:nvSpPr>
          <p:cNvPr id="6" name="Footer Placeholder 5">
            <a:extLst>
              <a:ext uri="{FF2B5EF4-FFF2-40B4-BE49-F238E27FC236}">
                <a16:creationId xmlns:a16="http://schemas.microsoft.com/office/drawing/2014/main" id="{CCFF6737-E40D-DA48-BFC1-2DF3173AD2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43E210-E373-CB4B-9279-861AD2AE33D1}"/>
              </a:ext>
            </a:extLst>
          </p:cNvPr>
          <p:cNvSpPr>
            <a:spLocks noGrp="1"/>
          </p:cNvSpPr>
          <p:nvPr>
            <p:ph type="sldNum" sz="quarter" idx="12"/>
          </p:nvPr>
        </p:nvSpPr>
        <p:spPr/>
        <p:txBody>
          <a:bodyPr/>
          <a:lstStyle/>
          <a:p>
            <a:fld id="{4D5FCCB7-8670-5E4F-A8AD-33A9BEC6E741}" type="slidenum">
              <a:rPr lang="en-US" smtClean="0"/>
              <a:t>‹#›</a:t>
            </a:fld>
            <a:endParaRPr lang="en-US"/>
          </a:p>
        </p:txBody>
      </p:sp>
    </p:spTree>
    <p:extLst>
      <p:ext uri="{BB962C8B-B14F-4D97-AF65-F5344CB8AC3E}">
        <p14:creationId xmlns:p14="http://schemas.microsoft.com/office/powerpoint/2010/main" val="857847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F0E4"/>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5A3377-948B-134F-AE4F-FA5F75A722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80617EE-9465-F748-962E-1B6C0B2BD4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F12503E-25AA-B746-8679-D1E8B63CD7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FAD6DD-51CA-7E40-A25D-678B5DC09F38}" type="datetimeFigureOut">
              <a:rPr lang="en-US" smtClean="0"/>
              <a:t>5/31/21</a:t>
            </a:fld>
            <a:endParaRPr lang="en-US"/>
          </a:p>
        </p:txBody>
      </p:sp>
      <p:sp>
        <p:nvSpPr>
          <p:cNvPr id="5" name="Footer Placeholder 4">
            <a:extLst>
              <a:ext uri="{FF2B5EF4-FFF2-40B4-BE49-F238E27FC236}">
                <a16:creationId xmlns:a16="http://schemas.microsoft.com/office/drawing/2014/main" id="{68EDFE3E-E762-6143-BCC9-E97CCA2D14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BB57779-C609-4C41-BD64-CC5E53FF9C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5FCCB7-8670-5E4F-A8AD-33A9BEC6E741}" type="slidenum">
              <a:rPr lang="en-US" smtClean="0"/>
              <a:t>‹#›</a:t>
            </a:fld>
            <a:endParaRPr lang="en-US"/>
          </a:p>
        </p:txBody>
      </p:sp>
    </p:spTree>
    <p:extLst>
      <p:ext uri="{BB962C8B-B14F-4D97-AF65-F5344CB8AC3E}">
        <p14:creationId xmlns:p14="http://schemas.microsoft.com/office/powerpoint/2010/main" val="2440839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ted.com/talks/kelly_mcgonigal_how_to_make_stress_your_friend?language=en" TargetMode="External"/><Relationship Id="rId2" Type="http://schemas.openxmlformats.org/officeDocument/2006/relationships/hyperlink" Target="https://www.youtube.com/watch?v=eYG0ZuTv5r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7F24D-A4AE-FC42-8191-72D2228F8D1F}"/>
              </a:ext>
            </a:extLst>
          </p:cNvPr>
          <p:cNvSpPr>
            <a:spLocks noGrp="1"/>
          </p:cNvSpPr>
          <p:nvPr>
            <p:ph type="ctrTitle"/>
          </p:nvPr>
        </p:nvSpPr>
        <p:spPr>
          <a:xfrm>
            <a:off x="261870" y="122920"/>
            <a:ext cx="9144000" cy="1788262"/>
          </a:xfrm>
        </p:spPr>
        <p:txBody>
          <a:bodyPr>
            <a:normAutofit fontScale="90000"/>
          </a:bodyPr>
          <a:lstStyle/>
          <a:p>
            <a:pPr algn="l"/>
            <a:br>
              <a:rPr lang="en-US" dirty="0"/>
            </a:br>
            <a:br>
              <a:rPr lang="en-US" dirty="0"/>
            </a:br>
            <a:br>
              <a:rPr lang="en-US" dirty="0"/>
            </a:br>
            <a:r>
              <a:rPr lang="en-US" b="1" dirty="0"/>
              <a:t>Psychology Transition 2021</a:t>
            </a:r>
            <a:br>
              <a:rPr lang="en-US" b="1" dirty="0"/>
            </a:br>
            <a:r>
              <a:rPr lang="en-US" b="1" dirty="0"/>
              <a:t>Task 9</a:t>
            </a:r>
          </a:p>
        </p:txBody>
      </p:sp>
      <p:sp>
        <p:nvSpPr>
          <p:cNvPr id="3" name="Subtitle 2">
            <a:extLst>
              <a:ext uri="{FF2B5EF4-FFF2-40B4-BE49-F238E27FC236}">
                <a16:creationId xmlns:a16="http://schemas.microsoft.com/office/drawing/2014/main" id="{8931254D-A5B3-D54C-A01C-2407B49B6ADB}"/>
              </a:ext>
            </a:extLst>
          </p:cNvPr>
          <p:cNvSpPr>
            <a:spLocks noGrp="1"/>
          </p:cNvSpPr>
          <p:nvPr>
            <p:ph type="subTitle" idx="1"/>
          </p:nvPr>
        </p:nvSpPr>
        <p:spPr>
          <a:xfrm>
            <a:off x="261870" y="2097188"/>
            <a:ext cx="9144000" cy="1655762"/>
          </a:xfrm>
        </p:spPr>
        <p:txBody>
          <a:bodyPr/>
          <a:lstStyle/>
          <a:p>
            <a:pPr algn="l"/>
            <a:r>
              <a:rPr lang="en-US" dirty="0"/>
              <a:t>Aims:</a:t>
            </a:r>
          </a:p>
          <a:p>
            <a:pPr marL="342900" indent="-342900" algn="l">
              <a:buFont typeface="Arial" panose="020B0604020202020204" pitchFamily="34" charset="0"/>
              <a:buChar char="•"/>
            </a:pPr>
            <a:r>
              <a:rPr lang="en-US" dirty="0"/>
              <a:t>To become familiar with the body’s response to stress</a:t>
            </a:r>
          </a:p>
          <a:p>
            <a:pPr marL="342900" indent="-342900" algn="l">
              <a:buFont typeface="Arial" panose="020B0604020202020204" pitchFamily="34" charset="0"/>
              <a:buChar char="•"/>
            </a:pPr>
            <a:r>
              <a:rPr lang="en-US" dirty="0"/>
              <a:t>To learn how to maintain healthy levels of stress </a:t>
            </a:r>
          </a:p>
        </p:txBody>
      </p:sp>
      <p:pic>
        <p:nvPicPr>
          <p:cNvPr id="4" name="Picture 3">
            <a:extLst>
              <a:ext uri="{FF2B5EF4-FFF2-40B4-BE49-F238E27FC236}">
                <a16:creationId xmlns:a16="http://schemas.microsoft.com/office/drawing/2014/main" id="{D2C46802-A66C-3A45-AAB1-345750C7116B}"/>
              </a:ext>
            </a:extLst>
          </p:cNvPr>
          <p:cNvPicPr>
            <a:picLocks noChangeAspect="1"/>
          </p:cNvPicPr>
          <p:nvPr/>
        </p:nvPicPr>
        <p:blipFill>
          <a:blip r:embed="rId2"/>
          <a:stretch>
            <a:fillRect/>
          </a:stretch>
        </p:blipFill>
        <p:spPr>
          <a:xfrm>
            <a:off x="0" y="3541691"/>
            <a:ext cx="3617533" cy="3316310"/>
          </a:xfrm>
          <a:prstGeom prst="rect">
            <a:avLst/>
          </a:prstGeom>
        </p:spPr>
      </p:pic>
      <p:pic>
        <p:nvPicPr>
          <p:cNvPr id="5" name="Picture 4">
            <a:extLst>
              <a:ext uri="{FF2B5EF4-FFF2-40B4-BE49-F238E27FC236}">
                <a16:creationId xmlns:a16="http://schemas.microsoft.com/office/drawing/2014/main" id="{0A0413AE-4652-CF4D-A78B-8D86A4856D6B}"/>
              </a:ext>
            </a:extLst>
          </p:cNvPr>
          <p:cNvPicPr>
            <a:picLocks noChangeAspect="1"/>
          </p:cNvPicPr>
          <p:nvPr/>
        </p:nvPicPr>
        <p:blipFill>
          <a:blip r:embed="rId3"/>
          <a:stretch>
            <a:fillRect/>
          </a:stretch>
        </p:blipFill>
        <p:spPr>
          <a:xfrm>
            <a:off x="3617533" y="3541690"/>
            <a:ext cx="2900430" cy="3316309"/>
          </a:xfrm>
          <a:prstGeom prst="rect">
            <a:avLst/>
          </a:prstGeom>
        </p:spPr>
      </p:pic>
      <p:pic>
        <p:nvPicPr>
          <p:cNvPr id="6" name="Picture 5">
            <a:extLst>
              <a:ext uri="{FF2B5EF4-FFF2-40B4-BE49-F238E27FC236}">
                <a16:creationId xmlns:a16="http://schemas.microsoft.com/office/drawing/2014/main" id="{E0E63DD6-B177-424E-B4C8-695FAB7F0F28}"/>
              </a:ext>
            </a:extLst>
          </p:cNvPr>
          <p:cNvPicPr>
            <a:picLocks noChangeAspect="1"/>
          </p:cNvPicPr>
          <p:nvPr/>
        </p:nvPicPr>
        <p:blipFill>
          <a:blip r:embed="rId4"/>
          <a:stretch>
            <a:fillRect/>
          </a:stretch>
        </p:blipFill>
        <p:spPr>
          <a:xfrm>
            <a:off x="6517963" y="3541688"/>
            <a:ext cx="5768482" cy="3316312"/>
          </a:xfrm>
          <a:prstGeom prst="rect">
            <a:avLst/>
          </a:prstGeom>
        </p:spPr>
      </p:pic>
    </p:spTree>
    <p:extLst>
      <p:ext uri="{BB962C8B-B14F-4D97-AF65-F5344CB8AC3E}">
        <p14:creationId xmlns:p14="http://schemas.microsoft.com/office/powerpoint/2010/main" val="1620265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285B9-9B83-CC40-BCC8-15F96DC77DC1}"/>
              </a:ext>
            </a:extLst>
          </p:cNvPr>
          <p:cNvSpPr>
            <a:spLocks noGrp="1"/>
          </p:cNvSpPr>
          <p:nvPr>
            <p:ph type="title"/>
          </p:nvPr>
        </p:nvSpPr>
        <p:spPr/>
        <p:txBody>
          <a:bodyPr/>
          <a:lstStyle/>
          <a:p>
            <a:r>
              <a:rPr lang="en-US" dirty="0"/>
              <a:t>Core Task – The one everyone must complete </a:t>
            </a:r>
          </a:p>
        </p:txBody>
      </p:sp>
      <p:sp>
        <p:nvSpPr>
          <p:cNvPr id="3" name="Content Placeholder 2">
            <a:extLst>
              <a:ext uri="{FF2B5EF4-FFF2-40B4-BE49-F238E27FC236}">
                <a16:creationId xmlns:a16="http://schemas.microsoft.com/office/drawing/2014/main" id="{8586EFF0-0F6D-B448-BA58-2B2F1EDFD9B7}"/>
              </a:ext>
            </a:extLst>
          </p:cNvPr>
          <p:cNvSpPr>
            <a:spLocks noGrp="1"/>
          </p:cNvSpPr>
          <p:nvPr>
            <p:ph idx="1"/>
          </p:nvPr>
        </p:nvSpPr>
        <p:spPr/>
        <p:txBody>
          <a:bodyPr/>
          <a:lstStyle/>
          <a:p>
            <a:r>
              <a:rPr lang="en-US" dirty="0"/>
              <a:t>Work through slides 3 to 7</a:t>
            </a:r>
          </a:p>
          <a:p>
            <a:r>
              <a:rPr lang="en-US" dirty="0"/>
              <a:t>You will find you will need to put some effort into trying to recall the pathways details on slides 6 and 7 – I suggest you </a:t>
            </a:r>
            <a:r>
              <a:rPr lang="en-GB" dirty="0"/>
              <a:t>practise</a:t>
            </a:r>
            <a:r>
              <a:rPr lang="en-US" dirty="0"/>
              <a:t> describing these pathways to friends and family  </a:t>
            </a:r>
          </a:p>
          <a:p>
            <a:r>
              <a:rPr lang="en-US" dirty="0"/>
              <a:t>You then need to take the Task 9 Quiz on Firefly </a:t>
            </a:r>
            <a:r>
              <a:rPr lang="en-US" dirty="0">
                <a:sym typeface="Wingdings" pitchFamily="2" charset="2"/>
              </a:rPr>
              <a:t>  </a:t>
            </a:r>
          </a:p>
          <a:p>
            <a:r>
              <a:rPr lang="en-US" dirty="0"/>
              <a:t>There is a very interesting (and real-life relevant) extension task if you have time to complete this. The videos you may wish to watch with friends/family as the info shared in them has the potential to positively affect the health of everyone! </a:t>
            </a:r>
          </a:p>
        </p:txBody>
      </p:sp>
    </p:spTree>
    <p:extLst>
      <p:ext uri="{BB962C8B-B14F-4D97-AF65-F5344CB8AC3E}">
        <p14:creationId xmlns:p14="http://schemas.microsoft.com/office/powerpoint/2010/main" val="2201757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3BF60-4573-944C-8FD5-4290EB269DFA}"/>
              </a:ext>
            </a:extLst>
          </p:cNvPr>
          <p:cNvSpPr>
            <a:spLocks noGrp="1"/>
          </p:cNvSpPr>
          <p:nvPr>
            <p:ph type="title"/>
          </p:nvPr>
        </p:nvSpPr>
        <p:spPr/>
        <p:txBody>
          <a:bodyPr/>
          <a:lstStyle/>
          <a:p>
            <a:r>
              <a:rPr lang="en-US" dirty="0"/>
              <a:t>What is stress? </a:t>
            </a:r>
          </a:p>
        </p:txBody>
      </p:sp>
      <p:sp>
        <p:nvSpPr>
          <p:cNvPr id="3" name="Content Placeholder 2">
            <a:extLst>
              <a:ext uri="{FF2B5EF4-FFF2-40B4-BE49-F238E27FC236}">
                <a16:creationId xmlns:a16="http://schemas.microsoft.com/office/drawing/2014/main" id="{8803BC52-211B-DD40-9281-D342C3743FB5}"/>
              </a:ext>
            </a:extLst>
          </p:cNvPr>
          <p:cNvSpPr>
            <a:spLocks noGrp="1"/>
          </p:cNvSpPr>
          <p:nvPr>
            <p:ph idx="1"/>
          </p:nvPr>
        </p:nvSpPr>
        <p:spPr/>
        <p:txBody>
          <a:bodyPr/>
          <a:lstStyle/>
          <a:p>
            <a:r>
              <a:rPr lang="en-US" dirty="0"/>
              <a:t>Try to define stress</a:t>
            </a:r>
          </a:p>
          <a:p>
            <a:r>
              <a:rPr lang="en-US" dirty="0"/>
              <a:t>Then compare your answer with the definition on the next slide</a:t>
            </a:r>
          </a:p>
        </p:txBody>
      </p:sp>
    </p:spTree>
    <p:extLst>
      <p:ext uri="{BB962C8B-B14F-4D97-AF65-F5344CB8AC3E}">
        <p14:creationId xmlns:p14="http://schemas.microsoft.com/office/powerpoint/2010/main" val="3914063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3C7D3-35F6-974B-9958-A9AA18FAD81E}"/>
              </a:ext>
            </a:extLst>
          </p:cNvPr>
          <p:cNvSpPr>
            <a:spLocks noGrp="1"/>
          </p:cNvSpPr>
          <p:nvPr>
            <p:ph type="title"/>
          </p:nvPr>
        </p:nvSpPr>
        <p:spPr/>
        <p:txBody>
          <a:bodyPr/>
          <a:lstStyle/>
          <a:p>
            <a:r>
              <a:rPr lang="en-US" dirty="0"/>
              <a:t>What is a stress? </a:t>
            </a:r>
          </a:p>
        </p:txBody>
      </p:sp>
      <p:sp>
        <p:nvSpPr>
          <p:cNvPr id="3" name="Content Placeholder 2">
            <a:extLst>
              <a:ext uri="{FF2B5EF4-FFF2-40B4-BE49-F238E27FC236}">
                <a16:creationId xmlns:a16="http://schemas.microsoft.com/office/drawing/2014/main" id="{B3CFDC00-48F7-9F4C-9D0A-095B349F6E83}"/>
              </a:ext>
            </a:extLst>
          </p:cNvPr>
          <p:cNvSpPr>
            <a:spLocks noGrp="1"/>
          </p:cNvSpPr>
          <p:nvPr>
            <p:ph idx="1"/>
          </p:nvPr>
        </p:nvSpPr>
        <p:spPr/>
        <p:txBody>
          <a:bodyPr/>
          <a:lstStyle/>
          <a:p>
            <a:r>
              <a:rPr lang="en-US" dirty="0"/>
              <a:t>One common definition of stress in psychology suggests that stress is:</a:t>
            </a:r>
          </a:p>
          <a:p>
            <a:pPr marL="0" indent="0">
              <a:buNone/>
            </a:pPr>
            <a:endParaRPr lang="en-US" dirty="0"/>
          </a:p>
          <a:p>
            <a:pPr marL="0" indent="0">
              <a:buNone/>
            </a:pPr>
            <a:r>
              <a:rPr lang="en-US" i="1" dirty="0"/>
              <a:t>A state which exists when perceived demands outweigh perceived coping ability </a:t>
            </a:r>
          </a:p>
          <a:p>
            <a:pPr marL="0" indent="0">
              <a:buNone/>
            </a:pPr>
            <a:endParaRPr lang="en-US" i="1" dirty="0"/>
          </a:p>
          <a:p>
            <a:pPr marL="0" indent="0">
              <a:buNone/>
            </a:pPr>
            <a:r>
              <a:rPr lang="en-US" i="1" dirty="0"/>
              <a:t>e.g. </a:t>
            </a:r>
            <a:r>
              <a:rPr lang="en-US" dirty="0"/>
              <a:t>you have an exam coming up and you think you don’t have enough time to prepare for it and you find the subject really hard</a:t>
            </a:r>
            <a:endParaRPr lang="en-US" i="1" dirty="0"/>
          </a:p>
        </p:txBody>
      </p:sp>
    </p:spTree>
    <p:extLst>
      <p:ext uri="{BB962C8B-B14F-4D97-AF65-F5344CB8AC3E}">
        <p14:creationId xmlns:p14="http://schemas.microsoft.com/office/powerpoint/2010/main" val="2351735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85A9D-3D48-A349-B178-A34C5AB168AB}"/>
              </a:ext>
            </a:extLst>
          </p:cNvPr>
          <p:cNvSpPr>
            <a:spLocks noGrp="1"/>
          </p:cNvSpPr>
          <p:nvPr>
            <p:ph type="title"/>
          </p:nvPr>
        </p:nvSpPr>
        <p:spPr/>
        <p:txBody>
          <a:bodyPr/>
          <a:lstStyle/>
          <a:p>
            <a:r>
              <a:rPr lang="en-US" dirty="0"/>
              <a:t>Stress Response </a:t>
            </a:r>
          </a:p>
        </p:txBody>
      </p:sp>
      <p:sp>
        <p:nvSpPr>
          <p:cNvPr id="3" name="Content Placeholder 2">
            <a:extLst>
              <a:ext uri="{FF2B5EF4-FFF2-40B4-BE49-F238E27FC236}">
                <a16:creationId xmlns:a16="http://schemas.microsoft.com/office/drawing/2014/main" id="{F4F89321-A4C1-334A-B120-FC5A204FC208}"/>
              </a:ext>
            </a:extLst>
          </p:cNvPr>
          <p:cNvSpPr>
            <a:spLocks noGrp="1"/>
          </p:cNvSpPr>
          <p:nvPr>
            <p:ph idx="1"/>
          </p:nvPr>
        </p:nvSpPr>
        <p:spPr/>
        <p:txBody>
          <a:bodyPr/>
          <a:lstStyle/>
          <a:p>
            <a:r>
              <a:rPr lang="en-US" dirty="0"/>
              <a:t>When our brains detect a stressor (e.g. the exam situation you feel unprepared for), it triggers our stress response. </a:t>
            </a:r>
          </a:p>
          <a:p>
            <a:r>
              <a:rPr lang="en-US" dirty="0"/>
              <a:t>We have two stress responses in our body:</a:t>
            </a:r>
          </a:p>
          <a:p>
            <a:pPr lvl="1"/>
            <a:r>
              <a:rPr lang="en-US" dirty="0"/>
              <a:t>The SAM pathway which helps us respond quickly to stressors in our environment </a:t>
            </a:r>
          </a:p>
          <a:p>
            <a:pPr lvl="1"/>
            <a:r>
              <a:rPr lang="en-US" dirty="0"/>
              <a:t>The HPA pathway which helps us maintain the SAM stress response over  a longer time period </a:t>
            </a:r>
          </a:p>
          <a:p>
            <a:pPr marL="457200" lvl="1" indent="0">
              <a:buNone/>
            </a:pPr>
            <a:endParaRPr lang="en-US" dirty="0"/>
          </a:p>
        </p:txBody>
      </p:sp>
    </p:spTree>
    <p:extLst>
      <p:ext uri="{BB962C8B-B14F-4D97-AF65-F5344CB8AC3E}">
        <p14:creationId xmlns:p14="http://schemas.microsoft.com/office/powerpoint/2010/main" val="2581629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56B06-DAB6-0247-9CAD-D3D677FE1810}"/>
              </a:ext>
            </a:extLst>
          </p:cNvPr>
          <p:cNvSpPr>
            <a:spLocks noGrp="1"/>
          </p:cNvSpPr>
          <p:nvPr>
            <p:ph type="title"/>
          </p:nvPr>
        </p:nvSpPr>
        <p:spPr>
          <a:xfrm>
            <a:off x="127000" y="18255"/>
            <a:ext cx="10515600" cy="1325563"/>
          </a:xfrm>
        </p:spPr>
        <p:txBody>
          <a:bodyPr/>
          <a:lstStyle/>
          <a:p>
            <a:r>
              <a:rPr lang="en-US" dirty="0"/>
              <a:t>The SAM pathway </a:t>
            </a:r>
          </a:p>
        </p:txBody>
      </p:sp>
      <p:sp>
        <p:nvSpPr>
          <p:cNvPr id="3" name="Content Placeholder 2">
            <a:extLst>
              <a:ext uri="{FF2B5EF4-FFF2-40B4-BE49-F238E27FC236}">
                <a16:creationId xmlns:a16="http://schemas.microsoft.com/office/drawing/2014/main" id="{ACA9E932-7F8F-AD43-80E2-E387FE09BA8D}"/>
              </a:ext>
            </a:extLst>
          </p:cNvPr>
          <p:cNvSpPr>
            <a:spLocks noGrp="1"/>
          </p:cNvSpPr>
          <p:nvPr>
            <p:ph idx="1"/>
          </p:nvPr>
        </p:nvSpPr>
        <p:spPr>
          <a:xfrm>
            <a:off x="127000" y="1253330"/>
            <a:ext cx="7052733" cy="5604669"/>
          </a:xfrm>
        </p:spPr>
        <p:txBody>
          <a:bodyPr>
            <a:normAutofit fontScale="85000" lnSpcReduction="20000"/>
          </a:bodyPr>
          <a:lstStyle/>
          <a:p>
            <a:r>
              <a:rPr lang="en-US" dirty="0"/>
              <a:t>When a stressor is detected a message is sent to the brainstem.</a:t>
            </a:r>
          </a:p>
          <a:p>
            <a:r>
              <a:rPr lang="en-US" dirty="0"/>
              <a:t>The brainstem then sends messages directly to the heart telling it to increase heart rate and blood pressure (this happens quickly!)</a:t>
            </a:r>
          </a:p>
          <a:p>
            <a:r>
              <a:rPr lang="en-US" dirty="0"/>
              <a:t>The brainstem also sends messages to the adrenal medulla (a part of the adrenal gland) which releases adrenaline.</a:t>
            </a:r>
          </a:p>
          <a:p>
            <a:r>
              <a:rPr lang="en-US" dirty="0"/>
              <a:t>Adrenaline leads to changes in your body that get it ready for </a:t>
            </a:r>
            <a:r>
              <a:rPr lang="en-US" b="1" dirty="0"/>
              <a:t>fight or flight:</a:t>
            </a:r>
          </a:p>
          <a:p>
            <a:pPr lvl="1"/>
            <a:r>
              <a:rPr lang="en-US" dirty="0"/>
              <a:t>When adrenaline reaches the heart it intensifies and prolongs the increased heart rate and blood pressure initiated by the brainstem</a:t>
            </a:r>
          </a:p>
          <a:p>
            <a:pPr lvl="1"/>
            <a:r>
              <a:rPr lang="en-US" dirty="0"/>
              <a:t>It encourages blood to be diverted from your stomach to your muscles ready for action (you get a sensation of butterflies in your stomach and your limb become tense and you can shake)</a:t>
            </a:r>
          </a:p>
          <a:p>
            <a:pPr lvl="1"/>
            <a:r>
              <a:rPr lang="en-US" dirty="0"/>
              <a:t>As digestion (which happens when we are relaxed is stopped, you stop producing saliva and you get a dry mouth)</a:t>
            </a:r>
          </a:p>
          <a:p>
            <a:pPr lvl="1"/>
            <a:endParaRPr lang="en-US" dirty="0"/>
          </a:p>
        </p:txBody>
      </p:sp>
      <p:pic>
        <p:nvPicPr>
          <p:cNvPr id="5" name="Picture 4">
            <a:extLst>
              <a:ext uri="{FF2B5EF4-FFF2-40B4-BE49-F238E27FC236}">
                <a16:creationId xmlns:a16="http://schemas.microsoft.com/office/drawing/2014/main" id="{97C11E01-B270-CC4A-A211-C1EB0E00C2A8}"/>
              </a:ext>
            </a:extLst>
          </p:cNvPr>
          <p:cNvPicPr>
            <a:picLocks noChangeAspect="1"/>
          </p:cNvPicPr>
          <p:nvPr/>
        </p:nvPicPr>
        <p:blipFill>
          <a:blip r:embed="rId2"/>
          <a:stretch>
            <a:fillRect/>
          </a:stretch>
        </p:blipFill>
        <p:spPr>
          <a:xfrm>
            <a:off x="7585994" y="169574"/>
            <a:ext cx="4265720" cy="3391477"/>
          </a:xfrm>
          <a:prstGeom prst="rect">
            <a:avLst/>
          </a:prstGeom>
        </p:spPr>
      </p:pic>
      <p:pic>
        <p:nvPicPr>
          <p:cNvPr id="6" name="Picture 5">
            <a:extLst>
              <a:ext uri="{FF2B5EF4-FFF2-40B4-BE49-F238E27FC236}">
                <a16:creationId xmlns:a16="http://schemas.microsoft.com/office/drawing/2014/main" id="{9FCD628D-42D7-0640-B272-CB728D68E261}"/>
              </a:ext>
            </a:extLst>
          </p:cNvPr>
          <p:cNvPicPr>
            <a:picLocks noChangeAspect="1"/>
          </p:cNvPicPr>
          <p:nvPr/>
        </p:nvPicPr>
        <p:blipFill>
          <a:blip r:embed="rId3"/>
          <a:stretch>
            <a:fillRect/>
          </a:stretch>
        </p:blipFill>
        <p:spPr>
          <a:xfrm>
            <a:off x="7499708" y="3873500"/>
            <a:ext cx="4692292" cy="2984500"/>
          </a:xfrm>
          <a:prstGeom prst="rect">
            <a:avLst/>
          </a:prstGeom>
        </p:spPr>
      </p:pic>
    </p:spTree>
    <p:extLst>
      <p:ext uri="{BB962C8B-B14F-4D97-AF65-F5344CB8AC3E}">
        <p14:creationId xmlns:p14="http://schemas.microsoft.com/office/powerpoint/2010/main" val="221118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70946-4D6B-EA44-AF3E-504847FF8722}"/>
              </a:ext>
            </a:extLst>
          </p:cNvPr>
          <p:cNvSpPr>
            <a:spLocks noGrp="1"/>
          </p:cNvSpPr>
          <p:nvPr>
            <p:ph type="title"/>
          </p:nvPr>
        </p:nvSpPr>
        <p:spPr>
          <a:xfrm>
            <a:off x="0" y="0"/>
            <a:ext cx="10515600" cy="1325563"/>
          </a:xfrm>
        </p:spPr>
        <p:txBody>
          <a:bodyPr/>
          <a:lstStyle/>
          <a:p>
            <a:r>
              <a:rPr lang="en-US" dirty="0"/>
              <a:t>The HPA pathway </a:t>
            </a:r>
          </a:p>
        </p:txBody>
      </p:sp>
      <p:sp>
        <p:nvSpPr>
          <p:cNvPr id="3" name="Content Placeholder 2">
            <a:extLst>
              <a:ext uri="{FF2B5EF4-FFF2-40B4-BE49-F238E27FC236}">
                <a16:creationId xmlns:a16="http://schemas.microsoft.com/office/drawing/2014/main" id="{8D1CF9A7-3C77-6846-A630-A6643554E501}"/>
              </a:ext>
            </a:extLst>
          </p:cNvPr>
          <p:cNvSpPr>
            <a:spLocks noGrp="1"/>
          </p:cNvSpPr>
          <p:nvPr>
            <p:ph idx="1"/>
          </p:nvPr>
        </p:nvSpPr>
        <p:spPr>
          <a:xfrm>
            <a:off x="155619" y="934025"/>
            <a:ext cx="7198218" cy="5807077"/>
          </a:xfrm>
        </p:spPr>
        <p:txBody>
          <a:bodyPr>
            <a:normAutofit/>
          </a:bodyPr>
          <a:lstStyle/>
          <a:p>
            <a:r>
              <a:rPr lang="en-US" dirty="0"/>
              <a:t>When body resources (e.g. glucose, needed to keep your muscles active!) are depleted through the SAM pathway (see previous slide) being activated, a counter response is needed</a:t>
            </a:r>
          </a:p>
          <a:p>
            <a:r>
              <a:rPr lang="en-US" dirty="0"/>
              <a:t>This counter response is the HPA pathway:</a:t>
            </a:r>
          </a:p>
          <a:p>
            <a:pPr lvl="1"/>
            <a:r>
              <a:rPr lang="en-US" dirty="0"/>
              <a:t>The hypothalamus sends a message to the pituitary gland, which releases ACTH </a:t>
            </a:r>
          </a:p>
          <a:p>
            <a:pPr lvl="1"/>
            <a:r>
              <a:rPr lang="en-US" dirty="0"/>
              <a:t>ACTH travels in the bloodstream to the adrenal cortex</a:t>
            </a:r>
          </a:p>
          <a:p>
            <a:pPr lvl="1"/>
            <a:r>
              <a:rPr lang="en-US" dirty="0"/>
              <a:t>The adrenal cortex releases corticosteroids (e.g. cortisol) which encourage the body to release stored glucose and sadly, these corticosteroids suppress your body’s immune system, putting you at greater risk of getting sick if you are infected by a pathogen. </a:t>
            </a:r>
          </a:p>
          <a:p>
            <a:endParaRPr lang="en-US" dirty="0"/>
          </a:p>
        </p:txBody>
      </p:sp>
      <p:pic>
        <p:nvPicPr>
          <p:cNvPr id="4" name="Picture 3">
            <a:extLst>
              <a:ext uri="{FF2B5EF4-FFF2-40B4-BE49-F238E27FC236}">
                <a16:creationId xmlns:a16="http://schemas.microsoft.com/office/drawing/2014/main" id="{611E08BB-9239-4349-8F5B-2B4F9E9DDBD1}"/>
              </a:ext>
            </a:extLst>
          </p:cNvPr>
          <p:cNvPicPr>
            <a:picLocks noChangeAspect="1"/>
          </p:cNvPicPr>
          <p:nvPr/>
        </p:nvPicPr>
        <p:blipFill>
          <a:blip r:embed="rId2"/>
          <a:stretch>
            <a:fillRect/>
          </a:stretch>
        </p:blipFill>
        <p:spPr>
          <a:xfrm>
            <a:off x="7585994" y="169574"/>
            <a:ext cx="4265720" cy="3391477"/>
          </a:xfrm>
          <a:prstGeom prst="rect">
            <a:avLst/>
          </a:prstGeom>
        </p:spPr>
      </p:pic>
      <p:pic>
        <p:nvPicPr>
          <p:cNvPr id="5" name="Picture 4">
            <a:extLst>
              <a:ext uri="{FF2B5EF4-FFF2-40B4-BE49-F238E27FC236}">
                <a16:creationId xmlns:a16="http://schemas.microsoft.com/office/drawing/2014/main" id="{B66D11F8-3075-9A48-82EF-099BCA834831}"/>
              </a:ext>
            </a:extLst>
          </p:cNvPr>
          <p:cNvPicPr>
            <a:picLocks noChangeAspect="1"/>
          </p:cNvPicPr>
          <p:nvPr/>
        </p:nvPicPr>
        <p:blipFill>
          <a:blip r:embed="rId3"/>
          <a:stretch>
            <a:fillRect/>
          </a:stretch>
        </p:blipFill>
        <p:spPr>
          <a:xfrm>
            <a:off x="7499708" y="3756602"/>
            <a:ext cx="4692292" cy="2984500"/>
          </a:xfrm>
          <a:prstGeom prst="rect">
            <a:avLst/>
          </a:prstGeom>
        </p:spPr>
      </p:pic>
    </p:spTree>
    <p:extLst>
      <p:ext uri="{BB962C8B-B14F-4D97-AF65-F5344CB8AC3E}">
        <p14:creationId xmlns:p14="http://schemas.microsoft.com/office/powerpoint/2010/main" val="3613790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EE71D-F799-254C-B1EE-A530FD35CB34}"/>
              </a:ext>
            </a:extLst>
          </p:cNvPr>
          <p:cNvSpPr>
            <a:spLocks noGrp="1"/>
          </p:cNvSpPr>
          <p:nvPr>
            <p:ph type="title"/>
          </p:nvPr>
        </p:nvSpPr>
        <p:spPr/>
        <p:txBody>
          <a:bodyPr/>
          <a:lstStyle/>
          <a:p>
            <a:r>
              <a:rPr lang="en-US" b="1" dirty="0"/>
              <a:t>Last Part of the Core Task </a:t>
            </a:r>
          </a:p>
        </p:txBody>
      </p:sp>
      <p:sp>
        <p:nvSpPr>
          <p:cNvPr id="3" name="Content Placeholder 2">
            <a:extLst>
              <a:ext uri="{FF2B5EF4-FFF2-40B4-BE49-F238E27FC236}">
                <a16:creationId xmlns:a16="http://schemas.microsoft.com/office/drawing/2014/main" id="{966A2B00-E289-4E4E-A016-6A738BEF2BE3}"/>
              </a:ext>
            </a:extLst>
          </p:cNvPr>
          <p:cNvSpPr>
            <a:spLocks noGrp="1"/>
          </p:cNvSpPr>
          <p:nvPr>
            <p:ph idx="1"/>
          </p:nvPr>
        </p:nvSpPr>
        <p:spPr/>
        <p:txBody>
          <a:bodyPr>
            <a:normAutofit/>
          </a:bodyPr>
          <a:lstStyle/>
          <a:p>
            <a:pPr marL="0" indent="0">
              <a:buNone/>
            </a:pPr>
            <a:r>
              <a:rPr lang="en-US" sz="4800" dirty="0"/>
              <a:t>Now take the Task 9 Quiz on Firefly </a:t>
            </a:r>
            <a:r>
              <a:rPr lang="en-US" sz="4800" dirty="0">
                <a:sym typeface="Wingdings" pitchFamily="2" charset="2"/>
              </a:rPr>
              <a:t> </a:t>
            </a:r>
            <a:endParaRPr lang="en-US" sz="4800" dirty="0"/>
          </a:p>
        </p:txBody>
      </p:sp>
    </p:spTree>
    <p:extLst>
      <p:ext uri="{BB962C8B-B14F-4D97-AF65-F5344CB8AC3E}">
        <p14:creationId xmlns:p14="http://schemas.microsoft.com/office/powerpoint/2010/main" val="1257659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46775-13EF-EF41-A63C-0E2F0529BC00}"/>
              </a:ext>
            </a:extLst>
          </p:cNvPr>
          <p:cNvSpPr>
            <a:spLocks noGrp="1"/>
          </p:cNvSpPr>
          <p:nvPr>
            <p:ph type="title"/>
          </p:nvPr>
        </p:nvSpPr>
        <p:spPr/>
        <p:txBody>
          <a:bodyPr/>
          <a:lstStyle/>
          <a:p>
            <a:r>
              <a:rPr lang="en-US" dirty="0"/>
              <a:t>Extension Task – optional </a:t>
            </a:r>
          </a:p>
        </p:txBody>
      </p:sp>
      <p:sp>
        <p:nvSpPr>
          <p:cNvPr id="3" name="Content Placeholder 2">
            <a:extLst>
              <a:ext uri="{FF2B5EF4-FFF2-40B4-BE49-F238E27FC236}">
                <a16:creationId xmlns:a16="http://schemas.microsoft.com/office/drawing/2014/main" id="{D69F9CD7-DA89-E743-B8A8-F14E17180F07}"/>
              </a:ext>
            </a:extLst>
          </p:cNvPr>
          <p:cNvSpPr>
            <a:spLocks noGrp="1"/>
          </p:cNvSpPr>
          <p:nvPr>
            <p:ph idx="1"/>
          </p:nvPr>
        </p:nvSpPr>
        <p:spPr>
          <a:xfrm>
            <a:off x="838200" y="1496253"/>
            <a:ext cx="10868696" cy="4935783"/>
          </a:xfrm>
        </p:spPr>
        <p:txBody>
          <a:bodyPr/>
          <a:lstStyle/>
          <a:p>
            <a:r>
              <a:rPr lang="en-US" dirty="0"/>
              <a:t>Watch one or, both, of these excellent videos about stress </a:t>
            </a:r>
          </a:p>
          <a:p>
            <a:pPr lvl="1"/>
            <a:r>
              <a:rPr lang="en-US" dirty="0">
                <a:hlinkClick r:id="rId2"/>
              </a:rPr>
              <a:t>National Geographic Documentary with Robert Sapolsky</a:t>
            </a:r>
            <a:endParaRPr lang="en-US" dirty="0"/>
          </a:p>
          <a:p>
            <a:pPr lvl="1"/>
            <a:r>
              <a:rPr lang="en-US" dirty="0">
                <a:hlinkClick r:id="rId3"/>
              </a:rPr>
              <a:t>How to be better at stress! </a:t>
            </a:r>
            <a:endParaRPr lang="en-US" dirty="0"/>
          </a:p>
          <a:p>
            <a:pPr lvl="1"/>
            <a:endParaRPr lang="en-US" dirty="0"/>
          </a:p>
          <a:p>
            <a:r>
              <a:rPr lang="en-US" dirty="0"/>
              <a:t>Based on what you learn, create a poster that could be placed around school to either:</a:t>
            </a:r>
          </a:p>
          <a:p>
            <a:pPr lvl="1"/>
            <a:r>
              <a:rPr lang="en-US" dirty="0"/>
              <a:t>Warn people about the dangers of stress</a:t>
            </a:r>
          </a:p>
          <a:p>
            <a:pPr lvl="1"/>
            <a:r>
              <a:rPr lang="en-US" dirty="0"/>
              <a:t>Explain how people can make sure stress doesn’t damage their health </a:t>
            </a:r>
          </a:p>
          <a:p>
            <a:pPr marL="457200" lvl="1" indent="0">
              <a:buNone/>
            </a:pPr>
            <a:endParaRPr lang="en-US" dirty="0"/>
          </a:p>
          <a:p>
            <a:pPr marL="457200" lvl="1" indent="0">
              <a:buNone/>
            </a:pPr>
            <a:r>
              <a:rPr lang="en-US" dirty="0"/>
              <a:t>If you create a poster, please bring it to your first psychology lesson and we will use the most visually informative posters in a display </a:t>
            </a:r>
            <a:r>
              <a:rPr lang="en-US" dirty="0">
                <a:sym typeface="Wingdings" pitchFamily="2" charset="2"/>
              </a:rPr>
              <a:t></a:t>
            </a:r>
            <a:endParaRPr lang="en-US" dirty="0"/>
          </a:p>
        </p:txBody>
      </p:sp>
    </p:spTree>
    <p:extLst>
      <p:ext uri="{BB962C8B-B14F-4D97-AF65-F5344CB8AC3E}">
        <p14:creationId xmlns:p14="http://schemas.microsoft.com/office/powerpoint/2010/main" val="17492824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TotalTime>
  <Words>655</Words>
  <Application>Microsoft Macintosh PowerPoint</Application>
  <PresentationFormat>Widescreen</PresentationFormat>
  <Paragraphs>49</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   Psychology Transition 2021 Task 9</vt:lpstr>
      <vt:lpstr>Core Task – The one everyone must complete </vt:lpstr>
      <vt:lpstr>What is stress? </vt:lpstr>
      <vt:lpstr>What is a stress? </vt:lpstr>
      <vt:lpstr>Stress Response </vt:lpstr>
      <vt:lpstr>The SAM pathway </vt:lpstr>
      <vt:lpstr>The HPA pathway </vt:lpstr>
      <vt:lpstr>Last Part of the Core Task </vt:lpstr>
      <vt:lpstr>Extension Task – optional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8 Week Commencing 15th of June </dc:title>
  <dc:creator>Nick Humphrey</dc:creator>
  <cp:lastModifiedBy>Nick Humphrey</cp:lastModifiedBy>
  <cp:revision>12</cp:revision>
  <dcterms:created xsi:type="dcterms:W3CDTF">2020-06-10T09:09:56Z</dcterms:created>
  <dcterms:modified xsi:type="dcterms:W3CDTF">2021-05-31T10:08:27Z</dcterms:modified>
</cp:coreProperties>
</file>