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9" r:id="rId5"/>
    <p:sldId id="262" r:id="rId6"/>
    <p:sldId id="258" r:id="rId7"/>
    <p:sldId id="261" r:id="rId8"/>
    <p:sldId id="260" r:id="rId9"/>
    <p:sldId id="264" r:id="rId10"/>
    <p:sldId id="263" r:id="rId11"/>
    <p:sldId id="267" r:id="rId12"/>
    <p:sldId id="265" r:id="rId13"/>
    <p:sldId id="270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142"/>
  </p:normalViewPr>
  <p:slideViewPr>
    <p:cSldViewPr snapToGrid="0" snapToObjects="1">
      <p:cViewPr varScale="1">
        <p:scale>
          <a:sx n="64" d="100"/>
          <a:sy n="64" d="100"/>
        </p:scale>
        <p:origin x="46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D7686-8FB4-4445-93B4-A0354340443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CD6CA-0B0A-1146-BB4A-D9B5B09FA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CD6CA-0B0A-1146-BB4A-D9B5B09FAB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2962-BDE2-AB40-86D1-FC2F1729F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A9D2A-41EF-0143-A3FC-1B4371AD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DE54-3884-FA46-9113-FA21A03C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C6FB-B55C-0345-953D-F4EF9BC6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605D-2558-7448-B132-528A76B4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5440-AC6E-4E47-920C-8E4E98DE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95916-F405-4548-975D-FD4B1DD3D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FD04-DB1E-C247-B573-D1136CDD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747AB-9029-6545-A1CC-E8E8E0C2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CA1C7-A333-3941-9774-3A1BB1D9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0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FB83F-E85A-FC44-8DF0-BF87EE30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1A35-8BD7-7547-AA89-BFB1698AC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44EC-0929-8A43-BCFC-E0FE2FE0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94FC-BC56-1D40-BCBE-A46458B4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0EAC-08CF-8341-ABDB-5A16229D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B01C-1B0B-C749-A656-E356264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677E-503A-8D4D-9373-FFB4D652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239D2-89CB-2143-8C81-46223A90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CF6E-AEE4-B140-892F-3ACA84D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CAF8-A73D-E94C-B636-2F6C9100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0CC7-CA64-564D-A377-A5928F44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B528-162B-6843-81EC-74380969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8692-A9D1-6D47-B064-718A42CA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F86F-0568-D042-97A6-973FC4F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1712-AAA5-C043-95A4-997A3340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09BE-7E43-F04A-BA31-4C682A19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E1ED4-652B-AF43-AFE5-5265E4464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2A03E-2084-0642-A2D7-FD3FBBABD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AAAFF-4D2A-C047-BA41-9590D6BD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9E0C9-575F-FC45-BEDA-2633B90E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88F5A-7762-624D-A2D0-77DD9C54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FD87-B10E-F043-993F-83B914DE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AF95-7240-1C45-8DFB-CF11ED28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11DF3-C2A5-534E-A014-ECE070DA4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DD408-C2FD-5D47-871F-5456BE78E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8FFCD-C911-CC4C-B1AC-F708C02EC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C192-08E2-A045-98D6-024D5DB7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9F348-DB88-CA45-954E-2E21E1E6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0C488-9D71-C04D-B3F7-0376F689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D90B-DF39-5F4B-9044-D4D78386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DC1F-DF3D-3346-B015-418A88C4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C12AA-8BD9-4B45-BC90-418240BE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59D26-25E8-9545-B9B5-360C61DE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C3311-62FE-1B47-ACF5-601570A9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1EF0A-7294-6E44-8E3C-B81C8B33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EC9B-8052-264B-8CF9-4EE17684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D89E-3C87-BB4C-A712-223F8620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3D64-8F57-9248-986F-454176FE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3B0D5-2866-6642-9162-2A141E8C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1D4B9-A24E-7643-AFF7-A679ED40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EE841-8BC8-A14A-95BB-29C2E53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B21B9-24E6-504C-8539-70D3309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4B3-190D-184B-A9A5-FCE8750A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0E027-3227-704A-B5B6-BC0344B17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F1D25-FAB4-3049-AE0F-70FE41AC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DF488-1501-3347-A505-2F25B8B1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2A2A-98AD-6B40-A599-F928B06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4AD4-3CC1-264F-BA38-104877C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649B5-DB0C-EE4A-AD6D-E4F581CA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3613-C56C-9448-8571-3C7162DC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A424-E374-C94A-8483-34F053F12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31A5-45B2-8F4B-AC44-6FEB2DD1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6BF2-B0F7-0342-82FA-843790B6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11/relationships/webextension" Target="../webextensions/webextension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1"/>
            <a:ext cx="12192000" cy="6028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45D8F-FAD4-FF44-B587-14426AF2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517"/>
            <a:ext cx="9144000" cy="1917831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The </a:t>
            </a:r>
            <a:r>
              <a:rPr lang="en-US" b="1" dirty="0">
                <a:latin typeface="Helvetica Light" panose="020B0403020202020204" pitchFamily="34" charset="0"/>
              </a:rPr>
              <a:t>‘Interleaving’ </a:t>
            </a:r>
            <a:r>
              <a:rPr lang="en-US" dirty="0">
                <a:latin typeface="Helvetica Light" panose="020B0403020202020204" pitchFamily="34" charset="0"/>
              </a:rPr>
              <a:t>technique to help revisit information 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70453-C05B-EB4B-A529-1826732F5DC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1F714C3E-E309-BA42-901E-0A0038D7E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141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391633" y="84926"/>
            <a:ext cx="10076670" cy="104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The learning curve and forgetting factor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A0FC98-9DF6-FF4E-8DE2-2020EDDD4B6E}"/>
              </a:ext>
            </a:extLst>
          </p:cNvPr>
          <p:cNvSpPr/>
          <p:nvPr/>
        </p:nvSpPr>
        <p:spPr>
          <a:xfrm>
            <a:off x="3154325" y="6342722"/>
            <a:ext cx="8782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www.ocr.org.uk</a:t>
            </a:r>
            <a:r>
              <a:rPr lang="en-US" dirty="0"/>
              <a:t>/Images/340584-spaced-review-and-interleaving-teacher-guide.pdf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11A93-F12F-BA40-A393-2E6E0DE30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32"/>
          <a:stretch/>
        </p:blipFill>
        <p:spPr>
          <a:xfrm>
            <a:off x="145716" y="962834"/>
            <a:ext cx="8424284" cy="4910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7DF52-CF80-1C4F-BF6E-28147B4FBA07}"/>
              </a:ext>
            </a:extLst>
          </p:cNvPr>
          <p:cNvSpPr txBox="1"/>
          <p:nvPr/>
        </p:nvSpPr>
        <p:spPr>
          <a:xfrm>
            <a:off x="8570000" y="1648566"/>
            <a:ext cx="3184263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Light" panose="020B0403020202020204" pitchFamily="34" charset="0"/>
              </a:rPr>
              <a:t>OCR produced a learning curve &amp; forgetting factor curve to demonstrate the benefits of interleaving practice </a:t>
            </a:r>
          </a:p>
        </p:txBody>
      </p:sp>
    </p:spTree>
    <p:extLst>
      <p:ext uri="{BB962C8B-B14F-4D97-AF65-F5344CB8AC3E}">
        <p14:creationId xmlns:p14="http://schemas.microsoft.com/office/powerpoint/2010/main" val="228553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412898" y="70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Video - Interleaving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F34855B3-B698-1B46-A939-B4F4BAF418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055865"/>
                  </p:ext>
                </p:extLst>
              </p:nvPr>
            </p:nvGraphicFramePr>
            <p:xfrm>
              <a:off x="2417429" y="1395771"/>
              <a:ext cx="7896152" cy="455691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F34855B3-B698-1B46-A939-B4F4BAF418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7429" y="1395771"/>
                <a:ext cx="7896152" cy="45569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93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413149" y="3208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Applying effective interleaving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16DA2-5A04-2241-94E6-376DEB288943}"/>
              </a:ext>
            </a:extLst>
          </p:cNvPr>
          <p:cNvSpPr txBox="1"/>
          <p:nvPr/>
        </p:nvSpPr>
        <p:spPr>
          <a:xfrm>
            <a:off x="589224" y="1510630"/>
            <a:ext cx="5443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Helvetica Light" panose="020B0403020202020204" pitchFamily="34" charset="0"/>
              </a:rPr>
              <a:t>Break units down </a:t>
            </a:r>
            <a:r>
              <a:rPr lang="en-US" sz="3200" dirty="0">
                <a:latin typeface="Helvetica Light" panose="020B0403020202020204" pitchFamily="34" charset="0"/>
              </a:rPr>
              <a:t>into </a:t>
            </a:r>
            <a:r>
              <a:rPr lang="en-US" sz="3200" b="1" dirty="0">
                <a:latin typeface="Helvetica Light" panose="020B0403020202020204" pitchFamily="34" charset="0"/>
              </a:rPr>
              <a:t>small chunks </a:t>
            </a:r>
            <a:r>
              <a:rPr lang="en-US" sz="3200" dirty="0">
                <a:latin typeface="Helvetica Light" panose="020B0403020202020204" pitchFamily="34" charset="0"/>
              </a:rPr>
              <a:t>and split these over a few days rather than revising one whole topic all at once.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Decide on the </a:t>
            </a:r>
            <a:r>
              <a:rPr lang="en-US" sz="3200" b="1" dirty="0">
                <a:latin typeface="Helvetica Light" panose="020B0403020202020204" pitchFamily="34" charset="0"/>
              </a:rPr>
              <a:t>key topics you need to learn</a:t>
            </a:r>
            <a:r>
              <a:rPr lang="en-US" sz="3200" dirty="0">
                <a:latin typeface="Helvetica Light" panose="020B0403020202020204" pitchFamily="34" charset="0"/>
              </a:rPr>
              <a:t> for each subject.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69" y="1646418"/>
            <a:ext cx="5384188" cy="36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413149" y="3208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Applying effective interleaving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16DA2-5A04-2241-94E6-376DEB288943}"/>
              </a:ext>
            </a:extLst>
          </p:cNvPr>
          <p:cNvSpPr txBox="1"/>
          <p:nvPr/>
        </p:nvSpPr>
        <p:spPr>
          <a:xfrm>
            <a:off x="883877" y="1864610"/>
            <a:ext cx="4517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Light" panose="020B0403020202020204" pitchFamily="34" charset="0"/>
              </a:rPr>
              <a:t>3. Create a </a:t>
            </a:r>
            <a:r>
              <a:rPr lang="en-US" sz="4000" b="1" dirty="0">
                <a:latin typeface="Helvetica Light" panose="020B0403020202020204" pitchFamily="34" charset="0"/>
              </a:rPr>
              <a:t>revision timetable </a:t>
            </a:r>
            <a:r>
              <a:rPr lang="en-US" sz="4000" dirty="0">
                <a:latin typeface="Helvetica Light" panose="020B0403020202020204" pitchFamily="34" charset="0"/>
              </a:rPr>
              <a:t>to </a:t>
            </a:r>
            <a:r>
              <a:rPr lang="en-US" sz="4000" dirty="0" err="1">
                <a:latin typeface="Helvetica Light" panose="020B0403020202020204" pitchFamily="34" charset="0"/>
              </a:rPr>
              <a:t>organise</a:t>
            </a:r>
            <a:r>
              <a:rPr lang="en-US" sz="4000" dirty="0">
                <a:latin typeface="Helvetica Light" panose="020B0403020202020204" pitchFamily="34" charset="0"/>
              </a:rPr>
              <a:t> your time and space your learning. </a:t>
            </a:r>
          </a:p>
          <a:p>
            <a:r>
              <a:rPr lang="en-US" sz="4000" dirty="0">
                <a:latin typeface="Helvetica Light" panose="020B0403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664" y="1728460"/>
            <a:ext cx="5257800" cy="39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616210" y="666974"/>
            <a:ext cx="5286153" cy="478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Focus on quality and not quantity- short targeted bursts are more effective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21161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"/>
            <a:ext cx="8049718" cy="60372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0AEDD-19E0-D645-8BA9-7CB3404BCDD5}"/>
              </a:ext>
            </a:extLst>
          </p:cNvPr>
          <p:cNvSpPr/>
          <p:nvPr/>
        </p:nvSpPr>
        <p:spPr>
          <a:xfrm>
            <a:off x="6340840" y="628495"/>
            <a:ext cx="549257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800" dirty="0">
                <a:latin typeface="Helvetica Light" panose="020B0403020202020204" pitchFamily="34" charset="0"/>
              </a:rPr>
              <a:t>Do l</a:t>
            </a:r>
            <a:r>
              <a:rPr lang="en-GB" sz="4800" dirty="0">
                <a:effectLst/>
                <a:latin typeface="Helvetica Light" panose="020B0403020202020204" pitchFamily="34" charset="0"/>
              </a:rPr>
              <a:t>ittle and often, and mix it up everyday!</a:t>
            </a:r>
          </a:p>
          <a:p>
            <a:endParaRPr lang="en-GB" sz="4800" dirty="0">
              <a:latin typeface="Helvetica Light" panose="020B0403020202020204" pitchFamily="34" charset="0"/>
            </a:endParaRPr>
          </a:p>
          <a:p>
            <a:r>
              <a:rPr lang="en-GB" sz="4800" dirty="0">
                <a:effectLst/>
                <a:latin typeface="Helvetica Light" panose="020B0403020202020204" pitchFamily="34" charset="0"/>
              </a:rPr>
              <a:t>Variety is, after all, the spice of life! </a:t>
            </a:r>
            <a:endParaRPr lang="en-US" sz="48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3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0924-E028-C241-95B4-0B7F7825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077"/>
            <a:ext cx="10515600" cy="83111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Helvetica Light" panose="020B0403020202020204" pitchFamily="34" charset="0"/>
              </a:rPr>
              <a:t>    Have you ever crammed for an exam? </a:t>
            </a:r>
          </a:p>
          <a:p>
            <a:pPr marL="0" indent="0">
              <a:buNone/>
            </a:pPr>
            <a:endParaRPr lang="en-GB" sz="4800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6552C-2C8F-B14B-BFB7-E820A1AC7B97}"/>
              </a:ext>
            </a:extLst>
          </p:cNvPr>
          <p:cNvSpPr/>
          <p:nvPr/>
        </p:nvSpPr>
        <p:spPr>
          <a:xfrm>
            <a:off x="5956150" y="2784081"/>
            <a:ext cx="58234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Helvetica" pitchFamily="2" charset="0"/>
              </a:rPr>
              <a:t>Interleaving </a:t>
            </a:r>
            <a:r>
              <a:rPr lang="en-GB" sz="3600" dirty="0">
                <a:latin typeface="Helvetica" pitchFamily="2" charset="0"/>
              </a:rPr>
              <a:t>is a method to use when revising to help you remember more for the exam and to understand it better as well!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DF1694-196F-B641-91C3-90AB80CD8947}"/>
              </a:ext>
            </a:extLst>
          </p:cNvPr>
          <p:cNvSpPr/>
          <p:nvPr/>
        </p:nvSpPr>
        <p:spPr>
          <a:xfrm>
            <a:off x="4109422" y="1621555"/>
            <a:ext cx="8082578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Light" panose="020B0403020202020204" pitchFamily="34" charset="0"/>
              </a:rPr>
              <a:t>Did you find it challenging?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41" y="2784081"/>
            <a:ext cx="4447471" cy="29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What is Interleaving?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8AD57-B1A3-C042-9A92-E15419FE6B1E}"/>
              </a:ext>
            </a:extLst>
          </p:cNvPr>
          <p:cNvSpPr/>
          <p:nvPr/>
        </p:nvSpPr>
        <p:spPr>
          <a:xfrm>
            <a:off x="589224" y="1832499"/>
            <a:ext cx="5328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effectLst/>
                <a:latin typeface="Helvetica Light" panose="020B0403020202020204" pitchFamily="34" charset="0"/>
              </a:rPr>
              <a:t>Interleaving study technique is about what </a:t>
            </a:r>
            <a:r>
              <a:rPr lang="en-GB" sz="4000" b="1" dirty="0">
                <a:effectLst/>
                <a:latin typeface="Helvetica Light" panose="020B0403020202020204" pitchFamily="34" charset="0"/>
              </a:rPr>
              <a:t>you do with your time </a:t>
            </a:r>
            <a:r>
              <a:rPr lang="en-GB" sz="4000" dirty="0">
                <a:effectLst/>
                <a:latin typeface="Helvetica Light" panose="020B0403020202020204" pitchFamily="34" charset="0"/>
              </a:rPr>
              <a:t>when revising.</a:t>
            </a:r>
          </a:p>
          <a:p>
            <a:endParaRPr lang="en-GB" sz="4000" dirty="0">
              <a:latin typeface="Helvetica Light" panose="020B04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93" y="914552"/>
            <a:ext cx="5373017" cy="43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8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BCA7544-D15F-6B41-896E-215ADAF60AC2}"/>
              </a:ext>
            </a:extLst>
          </p:cNvPr>
          <p:cNvSpPr/>
          <p:nvPr/>
        </p:nvSpPr>
        <p:spPr>
          <a:xfrm>
            <a:off x="145716" y="951101"/>
            <a:ext cx="6166884" cy="4231757"/>
          </a:xfrm>
          <a:prstGeom prst="wedgeRoundRectCallout">
            <a:avLst>
              <a:gd name="adj1" fmla="val -58074"/>
              <a:gd name="adj2" fmla="val -7447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Light" panose="020B0403020202020204" pitchFamily="34" charset="0"/>
              </a:rPr>
              <a:t>Have you ever dedicated a whole day to revise for one subject?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6906956-A10E-0C46-8091-14951C40BCE0}"/>
              </a:ext>
            </a:extLst>
          </p:cNvPr>
          <p:cNvSpPr/>
          <p:nvPr/>
        </p:nvSpPr>
        <p:spPr>
          <a:xfrm>
            <a:off x="6996223" y="232177"/>
            <a:ext cx="4469220" cy="4231757"/>
          </a:xfrm>
          <a:prstGeom prst="wedgeRoundRectCallout">
            <a:avLst>
              <a:gd name="adj1" fmla="val 77098"/>
              <a:gd name="adj2" fmla="val -4683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Light" panose="020B0403020202020204" pitchFamily="34" charset="0"/>
              </a:rPr>
              <a:t>And then another day to revise for a different subject?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1E84CCB-7B67-D343-9D0E-801A2456D4D3}"/>
              </a:ext>
            </a:extLst>
          </p:cNvPr>
          <p:cNvSpPr/>
          <p:nvPr/>
        </p:nvSpPr>
        <p:spPr>
          <a:xfrm>
            <a:off x="4227756" y="4686097"/>
            <a:ext cx="8401722" cy="99352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Helvetica Light" panose="020B0403020202020204" pitchFamily="34" charset="0"/>
              </a:rPr>
              <a:t>This is known as ‘</a:t>
            </a:r>
            <a:r>
              <a:rPr lang="en-US" sz="4000" b="1" dirty="0">
                <a:solidFill>
                  <a:schemeClr val="tx1"/>
                </a:solidFill>
                <a:latin typeface="Helvetica Light" panose="020B0403020202020204" pitchFamily="34" charset="0"/>
              </a:rPr>
              <a:t>blocking’</a:t>
            </a:r>
          </a:p>
        </p:txBody>
      </p:sp>
    </p:spTree>
    <p:extLst>
      <p:ext uri="{BB962C8B-B14F-4D97-AF65-F5344CB8AC3E}">
        <p14:creationId xmlns:p14="http://schemas.microsoft.com/office/powerpoint/2010/main" val="28293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does interleaving work?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25E363-0F0C-F04B-8FD7-803889DFB82D}"/>
              </a:ext>
            </a:extLst>
          </p:cNvPr>
          <p:cNvSpPr/>
          <p:nvPr/>
        </p:nvSpPr>
        <p:spPr>
          <a:xfrm>
            <a:off x="589224" y="2084831"/>
            <a:ext cx="46632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Helvetica Light" panose="020B0403020202020204" pitchFamily="34" charset="0"/>
              </a:rPr>
              <a:t>Learning is spread over time rather than concentrating on narrow topics one after the other </a:t>
            </a:r>
            <a:endParaRPr lang="en-US" sz="4000" dirty="0">
              <a:latin typeface="Helvetica Light" panose="020B04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90FDC-B68E-6E4E-9502-DB13E98C1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35"/>
          <a:stretch/>
        </p:blipFill>
        <p:spPr>
          <a:xfrm>
            <a:off x="5539705" y="2084831"/>
            <a:ext cx="6362700" cy="3867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01288F-842A-F645-8C70-822DCE3E26DC}"/>
              </a:ext>
            </a:extLst>
          </p:cNvPr>
          <p:cNvSpPr txBox="1"/>
          <p:nvPr/>
        </p:nvSpPr>
        <p:spPr>
          <a:xfrm>
            <a:off x="6295964" y="1515858"/>
            <a:ext cx="477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Blocking vs Interleaving</a:t>
            </a:r>
          </a:p>
        </p:txBody>
      </p:sp>
    </p:spTree>
    <p:extLst>
      <p:ext uri="{BB962C8B-B14F-4D97-AF65-F5344CB8AC3E}">
        <p14:creationId xmlns:p14="http://schemas.microsoft.com/office/powerpoint/2010/main" val="3924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970"/>
            <a:ext cx="12192000" cy="61937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0" y="381515"/>
            <a:ext cx="8494183" cy="73232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 The evidence to show it works…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904FA1-CDCB-2F44-9205-124A9C812596}"/>
              </a:ext>
            </a:extLst>
          </p:cNvPr>
          <p:cNvSpPr/>
          <p:nvPr/>
        </p:nvSpPr>
        <p:spPr>
          <a:xfrm>
            <a:off x="589223" y="1820017"/>
            <a:ext cx="7156283" cy="33547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Helvetica Light" panose="020B0403020202020204" pitchFamily="34" charset="0"/>
              </a:rPr>
              <a:t>A study examined the performance of maths students who revised using blocking compared to those who used interleaving.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Helvetica Light" panose="020B04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Light" panose="020B0403020202020204" pitchFamily="34" charset="0"/>
              </a:rPr>
              <a:t>S</a:t>
            </a:r>
            <a:r>
              <a:rPr lang="en-GB" sz="2800" dirty="0">
                <a:effectLst/>
                <a:latin typeface="Helvetica Light" panose="020B0403020202020204" pitchFamily="34" charset="0"/>
              </a:rPr>
              <a:t>tudents who used interleaving performed better on the examination if the examination was more than one day away.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0DCB0-7EEF-EE43-A8C7-8DE2E080F35E}"/>
              </a:ext>
            </a:extLst>
          </p:cNvPr>
          <p:cNvSpPr/>
          <p:nvPr/>
        </p:nvSpPr>
        <p:spPr>
          <a:xfrm>
            <a:off x="5798784" y="6342722"/>
            <a:ext cx="7380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https://6med.co.uk/guides/study-tips/the-power-of-interleaving/</a:t>
            </a:r>
          </a:p>
        </p:txBody>
      </p:sp>
    </p:spTree>
    <p:extLst>
      <p:ext uri="{BB962C8B-B14F-4D97-AF65-F5344CB8AC3E}">
        <p14:creationId xmlns:p14="http://schemas.microsoft.com/office/powerpoint/2010/main" val="272838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The research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7511E4-6786-B44B-B377-6D6797D8FE47}"/>
              </a:ext>
            </a:extLst>
          </p:cNvPr>
          <p:cNvSpPr/>
          <p:nvPr/>
        </p:nvSpPr>
        <p:spPr>
          <a:xfrm>
            <a:off x="752257" y="1669716"/>
            <a:ext cx="53437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Pan (2015) says ‘</a:t>
            </a:r>
            <a:r>
              <a:rPr lang="en-GB" sz="3200" b="1" dirty="0">
                <a:latin typeface="Helvetica Light" panose="020B0403020202020204" pitchFamily="34" charset="0"/>
              </a:rPr>
              <a:t>Mixing it up boosts learning</a:t>
            </a:r>
            <a:r>
              <a:rPr lang="en-GB" sz="3200" dirty="0">
                <a:latin typeface="Helvetica Light" panose="020B0403020202020204" pitchFamily="34" charset="0"/>
              </a:rPr>
              <a:t>’ compared to more traditional methods of block learning where students master one topic before moving on to the next in preparation for exams. 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691FF4-6916-1D40-99FA-B0AE54CFFF33}"/>
              </a:ext>
            </a:extLst>
          </p:cNvPr>
          <p:cNvSpPr/>
          <p:nvPr/>
        </p:nvSpPr>
        <p:spPr>
          <a:xfrm>
            <a:off x="1892595" y="6144684"/>
            <a:ext cx="10299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Pan, S (2015) Up Boosts Learning. Scientific </a:t>
            </a:r>
            <a:r>
              <a:rPr lang="en-GB" dirty="0" err="1"/>
              <a:t>American.August</a:t>
            </a:r>
            <a:r>
              <a:rPr lang="en-GB" dirty="0"/>
              <a:t> 4. http://</a:t>
            </a:r>
            <a:r>
              <a:rPr lang="en-GB" dirty="0" err="1"/>
              <a:t>www.scientificamerican.com</a:t>
            </a:r>
            <a:r>
              <a:rPr lang="en-GB" dirty="0"/>
              <a:t>/article/the-interleaving-effect-mixing-it-up-boosts-learning/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624" y="905027"/>
            <a:ext cx="5171306" cy="43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3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178D9-515C-D84C-B85C-CDC2BBFA5897}"/>
              </a:ext>
            </a:extLst>
          </p:cNvPr>
          <p:cNvSpPr txBox="1">
            <a:spLocks/>
          </p:cNvSpPr>
          <p:nvPr/>
        </p:nvSpPr>
        <p:spPr>
          <a:xfrm>
            <a:off x="465595" y="2140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What are the benefits of Interleaving?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F1D381-9BF5-9341-9948-A1E385271BD1}"/>
              </a:ext>
            </a:extLst>
          </p:cNvPr>
          <p:cNvSpPr/>
          <p:nvPr/>
        </p:nvSpPr>
        <p:spPr>
          <a:xfrm>
            <a:off x="465595" y="1539642"/>
            <a:ext cx="4372496" cy="402101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Your brain is continually changing focus and attempting to find different responses to bring into your short term memory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9642"/>
            <a:ext cx="5361950" cy="40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9D8C4-5614-524A-AD94-4FD9F420FE0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6A18D5A8-CC01-8B4D-90E7-09AD5CACA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F1BB72-3814-AB46-B6EB-AEDA494B4157}"/>
              </a:ext>
            </a:extLst>
          </p:cNvPr>
          <p:cNvSpPr txBox="1">
            <a:spLocks/>
          </p:cNvSpPr>
          <p:nvPr/>
        </p:nvSpPr>
        <p:spPr>
          <a:xfrm>
            <a:off x="476353" y="224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What are the benefits of Interleaving?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13A19B-F184-8F44-B249-9E2F4E1BC07F}"/>
              </a:ext>
            </a:extLst>
          </p:cNvPr>
          <p:cNvSpPr/>
          <p:nvPr/>
        </p:nvSpPr>
        <p:spPr>
          <a:xfrm>
            <a:off x="589224" y="3304228"/>
            <a:ext cx="5155360" cy="229137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Light" panose="020B0403020202020204" pitchFamily="34" charset="0"/>
              </a:rPr>
              <a:t>By revisiting material from each topic </a:t>
            </a:r>
            <a:r>
              <a:rPr lang="en-GB" sz="2800" b="1" dirty="0">
                <a:latin typeface="Helvetica Light" panose="020B0403020202020204" pitchFamily="34" charset="0"/>
              </a:rPr>
              <a:t>several times, in short bursts</a:t>
            </a:r>
            <a:r>
              <a:rPr lang="en-GB" sz="2800" dirty="0">
                <a:latin typeface="Helvetica Light" panose="020B0403020202020204" pitchFamily="34" charset="0"/>
              </a:rPr>
              <a:t>, you can increase the amount you </a:t>
            </a:r>
            <a:r>
              <a:rPr lang="en-GB" sz="2800" b="1" dirty="0">
                <a:latin typeface="Helvetica Light" panose="020B0403020202020204" pitchFamily="34" charset="0"/>
              </a:rPr>
              <a:t>remember in the exams.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10580F-D684-AF4F-B084-361B6E9E6AEA}"/>
              </a:ext>
            </a:extLst>
          </p:cNvPr>
          <p:cNvSpPr/>
          <p:nvPr/>
        </p:nvSpPr>
        <p:spPr>
          <a:xfrm>
            <a:off x="589224" y="1550400"/>
            <a:ext cx="5066853" cy="130994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Light" panose="020B0403020202020204" pitchFamily="34" charset="0"/>
              </a:rPr>
              <a:t>Each time you revise information it strengthens your </a:t>
            </a:r>
            <a:r>
              <a:rPr lang="en-GB" sz="2800" b="1" dirty="0">
                <a:latin typeface="Helvetica Light" panose="020B0403020202020204" pitchFamily="34" charset="0"/>
              </a:rPr>
              <a:t>memory recall.</a:t>
            </a:r>
            <a:endParaRPr lang="en-US" sz="2800" b="1" dirty="0">
              <a:latin typeface="Helvetica Light" panose="020B04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912" y="1754342"/>
            <a:ext cx="5965892" cy="42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5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1CB3E702-44E7-D24D-8210-1988C0AB9CE5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67"/>
    <we:property name="starttime" value="0"/>
    <we:property name="vid" value="&quot;https://www.youtube.com/watch?v=WbDpYMp8F6o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415</Words>
  <Application>Microsoft Office PowerPoint</Application>
  <PresentationFormat>Widescreen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Light</vt:lpstr>
      <vt:lpstr>Office Theme</vt:lpstr>
      <vt:lpstr>The ‘Interleaving’ technique to help revisit information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Interleaving</dc:title>
  <dc:creator>caroline sidell</dc:creator>
  <cp:lastModifiedBy>KK</cp:lastModifiedBy>
  <cp:revision>25</cp:revision>
  <dcterms:created xsi:type="dcterms:W3CDTF">2019-02-05T20:55:09Z</dcterms:created>
  <dcterms:modified xsi:type="dcterms:W3CDTF">2019-03-18T16:12:50Z</dcterms:modified>
</cp:coreProperties>
</file>