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59" r:id="rId5"/>
    <p:sldId id="261" r:id="rId6"/>
    <p:sldId id="260" r:id="rId7"/>
    <p:sldId id="262" r:id="rId8"/>
    <p:sldId id="263" r:id="rId9"/>
    <p:sldId id="258" r:id="rId10"/>
    <p:sldId id="275" r:id="rId11"/>
    <p:sldId id="272" r:id="rId12"/>
    <p:sldId id="271" r:id="rId13"/>
    <p:sldId id="279" r:id="rId14"/>
    <p:sldId id="278" r:id="rId15"/>
    <p:sldId id="280" r:id="rId16"/>
    <p:sldId id="273" r:id="rId17"/>
    <p:sldId id="274" r:id="rId18"/>
    <p:sldId id="277" r:id="rId19"/>
    <p:sldId id="276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BD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93130"/>
  </p:normalViewPr>
  <p:slideViewPr>
    <p:cSldViewPr snapToGrid="0" snapToObjects="1">
      <p:cViewPr varScale="1">
        <p:scale>
          <a:sx n="64" d="100"/>
          <a:sy n="64" d="100"/>
        </p:scale>
        <p:origin x="3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40823-B1FB-7443-ABA5-FE5839D04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228539-D859-134A-9107-00BB4359F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751A7-EB76-9A4A-A513-E5E8A1C97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BAC4-EB0B-9A4C-8C1C-0131ED31F77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898C8-B7C0-5449-B35D-775EBC9A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61ADB-A619-864E-A23D-BA851B8C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1E3F-6FDF-9B4E-8886-8E40E156A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3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7022-82C4-2D41-B20A-2338AAF13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B2259-DD26-FE4C-8EDA-C2FC68653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B61C-BD7A-5E4B-8B93-BE4A757B9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BAC4-EB0B-9A4C-8C1C-0131ED31F77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02B6-C379-004A-8130-CBF648E66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C13ED-9A57-AA48-82C1-DA896783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1E3F-6FDF-9B4E-8886-8E40E156A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2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CB8A51-EB60-4949-B556-9B3D7FA58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FD316E-553F-6645-BF4A-C47CA9858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42910-E3B3-7342-8CB9-D8C9EF865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BAC4-EB0B-9A4C-8C1C-0131ED31F77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912EB-067B-6040-B5B0-0C126A4B3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A775B-8EAE-3342-8E67-3198D949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1E3F-6FDF-9B4E-8886-8E40E156A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8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00533-2000-A443-BF9E-1E188964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0A84F-3D9A-EB4F-AC6F-0633701D0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39A51-D980-FF44-BC35-ACDFC4A2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BAC4-EB0B-9A4C-8C1C-0131ED31F77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AC13B-768E-7A44-B8E3-33F76A15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FDE17-B9B6-394C-9CAC-884805086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1E3F-6FDF-9B4E-8886-8E40E156A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7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8B51-0387-734F-B87B-B4BDBC665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11085-690C-4142-AF7F-B20D14DFB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3E66D-A889-C34B-8C91-B0AFE54F7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BAC4-EB0B-9A4C-8C1C-0131ED31F77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59227-97B8-8048-8233-D496D2C5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F4E9D-B9CA-E34B-BA84-6B37D9C17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1E3F-6FDF-9B4E-8886-8E40E156A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5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3CE5-4C8E-7449-B417-50C6AA12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EC86A-7A6A-464C-81FC-2119587BC3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67C7BB-2667-B842-B228-7AFCD20D1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9E442-85E7-A342-AC37-0996A9D1D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BAC4-EB0B-9A4C-8C1C-0131ED31F77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F0CEE-CED4-6A42-97DF-A8D0233EB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929F2-D27B-9D4B-979A-00DFF2EA6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1E3F-6FDF-9B4E-8886-8E40E156A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1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0D006-36B2-3D4C-B34A-15AE81E5A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819C0-A232-BD49-BB38-631CB510C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31E0A-0FCC-9E41-80A0-2D0FF34B8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600FFC-AF28-BF44-8CA0-27F2C0B70F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49E4A2-3B77-0245-820B-04BC15B58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8C55AD-829D-9444-9143-CFCD0B0C8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BAC4-EB0B-9A4C-8C1C-0131ED31F77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2B9A7-56E6-B347-AAD5-7DDDD24F3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A59A77-9568-0B4D-B51C-BD3E7016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1E3F-6FDF-9B4E-8886-8E40E156A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1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EE7D-B999-574E-A3C3-874226043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AC2E9E-FD9C-7349-8B4C-0B71209A7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BAC4-EB0B-9A4C-8C1C-0131ED31F77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77A2F6-6DA4-8E42-BC43-61906607E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C05DE-45F9-AB4B-9FB9-EA72F5406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1E3F-6FDF-9B4E-8886-8E40E156A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8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AE97AB-D415-5C4E-88B6-AC3399567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BAC4-EB0B-9A4C-8C1C-0131ED31F77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01AF40-D1A7-6C4C-AE51-B1AF7F788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01590-3393-C54D-A1F4-A7918C4C6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1E3F-6FDF-9B4E-8886-8E40E156A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3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75296-6854-124C-8A13-FF8578629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5ACB8-0F66-C349-B57C-7B2BC9298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7689B-BD95-0441-9800-560A17628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E0279-3823-8E47-BAD8-8231C28BE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BAC4-EB0B-9A4C-8C1C-0131ED31F77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5692D-2B78-6844-89AB-79A67BF22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B0859-CE45-8842-8760-03C78CC18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1E3F-6FDF-9B4E-8886-8E40E156A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3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D3900-BA48-7A43-94FD-566992E61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4EA0AD-0363-6240-9896-C32BAE7EDE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F3DA7-A004-0E40-985B-E025E9369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1425D-167D-7F46-86CA-1448AF843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BAC4-EB0B-9A4C-8C1C-0131ED31F77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5DF69-1909-3B40-9DA2-E37DA63B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0673F-CD71-1443-87C6-809EDEDE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1E3F-6FDF-9B4E-8886-8E40E156A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7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9C8B29-0EE8-6C45-AFDA-9111953D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4A8CC-6248-4F49-802A-582B24C98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A631A-E265-E04D-B2DB-CB9AD4610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2BAC4-EB0B-9A4C-8C1C-0131ED31F77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77E65-18C4-2D4B-B783-294372E56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15951-3679-0A4C-ADAB-5F8F4DED9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B1E3F-6FDF-9B4E-8886-8E40E156A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AB1F5-C3E4-EE4F-A60A-DFC4D4EF9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1944" y="3040770"/>
            <a:ext cx="5713228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Helvetica Light" panose="020B0403020202020204" pitchFamily="34" charset="0"/>
              </a:rPr>
              <a:t>Chunking Technique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19CF26-7BAC-8045-AC5B-A47949773ECC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2C941337-4845-2444-ABF1-BC9ECF175B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05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9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DDEB34-D534-4049-AF9A-4220798FD482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441F9D0D-6D1B-CA49-8E29-B1F33E7E5C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6E1FB3-A3E9-3543-9516-77170A0E42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23"/>
          <a:stretch/>
        </p:blipFill>
        <p:spPr>
          <a:xfrm>
            <a:off x="6339840" y="0"/>
            <a:ext cx="5852160" cy="6039488"/>
          </a:xfrm>
          <a:prstGeom prst="rect">
            <a:avLst/>
          </a:prstGeom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2BAA949C-599D-234C-B7DD-5B1D08CD6301}"/>
              </a:ext>
            </a:extLst>
          </p:cNvPr>
          <p:cNvSpPr/>
          <p:nvPr/>
        </p:nvSpPr>
        <p:spPr>
          <a:xfrm>
            <a:off x="589224" y="148856"/>
            <a:ext cx="6804837" cy="5252679"/>
          </a:xfrm>
          <a:prstGeom prst="wedgeEllipseCallout">
            <a:avLst>
              <a:gd name="adj1" fmla="val -65208"/>
              <a:gd name="adj2" fmla="val 4711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Helvetica Light" panose="020B0403020202020204" pitchFamily="34" charset="0"/>
              </a:rPr>
              <a:t>Can you think of a time when you grouped information to help you learn it better? </a:t>
            </a:r>
          </a:p>
        </p:txBody>
      </p:sp>
    </p:spTree>
    <p:extLst>
      <p:ext uri="{BB962C8B-B14F-4D97-AF65-F5344CB8AC3E}">
        <p14:creationId xmlns:p14="http://schemas.microsoft.com/office/powerpoint/2010/main" val="1478978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57EB06-EAC2-B44F-A962-7AD20C57B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45" r="9585"/>
          <a:stretch/>
        </p:blipFill>
        <p:spPr>
          <a:xfrm>
            <a:off x="6203324" y="0"/>
            <a:ext cx="5988676" cy="603948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69A07B4-D9F4-1740-AD62-7EB4A688B5E7}"/>
              </a:ext>
            </a:extLst>
          </p:cNvPr>
          <p:cNvSpPr txBox="1">
            <a:spLocks/>
          </p:cNvSpPr>
          <p:nvPr/>
        </p:nvSpPr>
        <p:spPr>
          <a:xfrm>
            <a:off x="374561" y="347834"/>
            <a:ext cx="6618668" cy="87545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Why is ‘chunking’ useful?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DDEB34-D534-4049-AF9A-4220798FD482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441F9D0D-6D1B-CA49-8E29-B1F33E7E5C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E71284-1E36-D64C-939E-A073F1800A9E}"/>
              </a:ext>
            </a:extLst>
          </p:cNvPr>
          <p:cNvSpPr txBox="1"/>
          <p:nvPr/>
        </p:nvSpPr>
        <p:spPr>
          <a:xfrm>
            <a:off x="145716" y="1420041"/>
            <a:ext cx="582664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 Light" panose="020B0403020202020204" pitchFamily="34" charset="0"/>
              </a:rPr>
              <a:t>Our memory system becomes far more efficient.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41412"/>
                </a:solidFill>
                <a:latin typeface="Helvetica Light" panose="020B0403020202020204" pitchFamily="34" charset="0"/>
              </a:rPr>
              <a:t>Help you to recall the relevant information in your exams.</a:t>
            </a:r>
            <a:endParaRPr lang="en-US" sz="3200" dirty="0">
              <a:latin typeface="Helvetica Light" panose="020B04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222222"/>
                </a:solidFill>
                <a:latin typeface="Helvetica Light" panose="020B0403020202020204" pitchFamily="34" charset="0"/>
              </a:rPr>
              <a:t>Information becomes easier to retain and recall.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222222"/>
                </a:solidFill>
                <a:latin typeface="Helvetica Light" panose="020B0403020202020204" pitchFamily="34" charset="0"/>
              </a:rPr>
              <a:t>Improves our creativity.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Helvetica Light" panose="020B04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07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69A07B4-D9F4-1740-AD62-7EB4A688B5E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Helvetica Light" panose="020B0403020202020204" pitchFamily="34" charset="0"/>
              </a:rPr>
              <a:t>The chunking process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DDEB34-D534-4049-AF9A-4220798FD482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441F9D0D-6D1B-CA49-8E29-B1F33E7E5C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68AD0D-D798-1342-AE12-8FD961703814}"/>
              </a:ext>
            </a:extLst>
          </p:cNvPr>
          <p:cNvSpPr/>
          <p:nvPr/>
        </p:nvSpPr>
        <p:spPr>
          <a:xfrm>
            <a:off x="838200" y="1777487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AutoNum type="arabicPeriod"/>
            </a:pPr>
            <a:r>
              <a:rPr lang="en-GB" sz="3200" dirty="0">
                <a:solidFill>
                  <a:srgbClr val="1A1A1A"/>
                </a:solidFill>
                <a:latin typeface="Helvetica Light" panose="020B0403020202020204" pitchFamily="34" charset="0"/>
              </a:rPr>
              <a:t>Break down larger amounts of information into smaller units.</a:t>
            </a:r>
          </a:p>
          <a:p>
            <a:pPr marL="514350" indent="-514350">
              <a:buAutoNum type="arabicPeriod"/>
            </a:pPr>
            <a:r>
              <a:rPr lang="en-GB" sz="3200" dirty="0">
                <a:solidFill>
                  <a:srgbClr val="1A1A1A"/>
                </a:solidFill>
                <a:latin typeface="Helvetica Light" panose="020B0403020202020204" pitchFamily="34" charset="0"/>
              </a:rPr>
              <a:t>Identify similarities or patterns.</a:t>
            </a:r>
          </a:p>
          <a:p>
            <a:pPr marL="514350" indent="-514350">
              <a:buAutoNum type="arabicPeriod"/>
            </a:pPr>
            <a:r>
              <a:rPr lang="en-GB" sz="3200" dirty="0">
                <a:solidFill>
                  <a:srgbClr val="1A1A1A"/>
                </a:solidFill>
                <a:latin typeface="Helvetica Light" panose="020B0403020202020204" pitchFamily="34" charset="0"/>
              </a:rPr>
              <a:t>Organise the information.</a:t>
            </a:r>
          </a:p>
          <a:p>
            <a:pPr marL="514350" indent="-514350">
              <a:buAutoNum type="arabicPeriod"/>
            </a:pPr>
            <a:r>
              <a:rPr lang="en-GB" sz="3200" dirty="0">
                <a:solidFill>
                  <a:srgbClr val="1A1A1A"/>
                </a:solidFill>
                <a:latin typeface="Helvetica Light" panose="020B0403020202020204" pitchFamily="34" charset="0"/>
              </a:rPr>
              <a:t>Group information into manageable units.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0E2ECD-7D30-C64A-B703-FD0289CE6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690688"/>
            <a:ext cx="4906797" cy="348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72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EBDC89-CE3D-AD4B-9561-DBD68E484A52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8.jpeg">
            <a:extLst>
              <a:ext uri="{FF2B5EF4-FFF2-40B4-BE49-F238E27FC236}">
                <a16:creationId xmlns:a16="http://schemas.microsoft.com/office/drawing/2014/main" id="{861CFD3C-97CC-4F44-B064-C9ED05D385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A375807-9600-3E49-970E-2D4163861A0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Helvetica Light" panose="020B0403020202020204" pitchFamily="34" charset="0"/>
              </a:rPr>
              <a:t>The chunking process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DC8EE98-341D-5245-8CA4-3F8D513435B7}"/>
              </a:ext>
            </a:extLst>
          </p:cNvPr>
          <p:cNvSpPr/>
          <p:nvPr/>
        </p:nvSpPr>
        <p:spPr>
          <a:xfrm>
            <a:off x="838200" y="1839557"/>
            <a:ext cx="4906384" cy="17167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9550" lvl="1" indent="-514350" algn="ctr"/>
            <a:r>
              <a:rPr lang="en-GB" sz="2800" dirty="0">
                <a:solidFill>
                  <a:schemeClr val="bg1"/>
                </a:solidFill>
                <a:latin typeface="Helvetica Light" panose="020B0403020202020204" pitchFamily="34" charset="0"/>
              </a:rPr>
              <a:t>Use </a:t>
            </a:r>
            <a:r>
              <a:rPr lang="en-GB" sz="2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HEADINGS </a:t>
            </a:r>
            <a:r>
              <a:rPr lang="en-GB" sz="2800" dirty="0">
                <a:solidFill>
                  <a:schemeClr val="bg1"/>
                </a:solidFill>
                <a:latin typeface="Helvetica Light" panose="020B0403020202020204" pitchFamily="34" charset="0"/>
              </a:rPr>
              <a:t>and </a:t>
            </a:r>
            <a:r>
              <a:rPr lang="en-GB" sz="2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TITLES </a:t>
            </a:r>
            <a:r>
              <a:rPr lang="en-GB" sz="2800" dirty="0">
                <a:solidFill>
                  <a:schemeClr val="bg1"/>
                </a:solidFill>
                <a:latin typeface="Helvetica Light" panose="020B0403020202020204" pitchFamily="34" charset="0"/>
              </a:rPr>
              <a:t>for different sections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7D73DAF-0A77-AD43-9067-76A89C3AF864}"/>
              </a:ext>
            </a:extLst>
          </p:cNvPr>
          <p:cNvSpPr/>
          <p:nvPr/>
        </p:nvSpPr>
        <p:spPr>
          <a:xfrm>
            <a:off x="838199" y="4044875"/>
            <a:ext cx="4906385" cy="169433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9550" lvl="1" indent="-514350" algn="ctr"/>
            <a:r>
              <a:rPr lang="en-GB" sz="2800" dirty="0">
                <a:solidFill>
                  <a:schemeClr val="tx1"/>
                </a:solidFill>
                <a:latin typeface="Helvetica Light" panose="020B0403020202020204" pitchFamily="34" charset="0"/>
              </a:rPr>
              <a:t>Use </a:t>
            </a:r>
            <a:r>
              <a:rPr lang="en-GB" sz="2800" b="1" dirty="0">
                <a:solidFill>
                  <a:schemeClr val="tx1"/>
                </a:solidFill>
                <a:latin typeface="Helvetica Light" panose="020B0403020202020204" pitchFamily="34" charset="0"/>
              </a:rPr>
              <a:t>BULLET POINTS </a:t>
            </a:r>
            <a:r>
              <a:rPr lang="en-GB" sz="2800" dirty="0">
                <a:solidFill>
                  <a:schemeClr val="tx1"/>
                </a:solidFill>
                <a:latin typeface="Helvetica Light" panose="020B0403020202020204" pitchFamily="34" charset="0"/>
              </a:rPr>
              <a:t>to summarise and </a:t>
            </a:r>
            <a:r>
              <a:rPr lang="en-GB" sz="2800" b="1" dirty="0">
                <a:solidFill>
                  <a:schemeClr val="tx1"/>
                </a:solidFill>
                <a:latin typeface="Helvetica Light" panose="020B0403020202020204" pitchFamily="34" charset="0"/>
              </a:rPr>
              <a:t>CLARIFY IMPORTANT POINTS.</a:t>
            </a:r>
          </a:p>
          <a:p>
            <a:pPr marL="539550" lvl="1" indent="-514350" algn="ctr"/>
            <a:endParaRPr lang="en-GB" sz="2800" dirty="0">
              <a:solidFill>
                <a:schemeClr val="tx1"/>
              </a:solidFill>
              <a:latin typeface="Helvetica Light" panose="020B0403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5EF1807-A587-8E49-850E-F76D9E92DBDA}"/>
              </a:ext>
            </a:extLst>
          </p:cNvPr>
          <p:cNvSpPr/>
          <p:nvPr/>
        </p:nvSpPr>
        <p:spPr>
          <a:xfrm>
            <a:off x="6514651" y="1864631"/>
            <a:ext cx="4906384" cy="171677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9550" lvl="1" indent="-514350" algn="ctr"/>
            <a:r>
              <a:rPr lang="en-GB" sz="2800" dirty="0">
                <a:solidFill>
                  <a:schemeClr val="tx1"/>
                </a:solidFill>
                <a:latin typeface="Helvetica Light" panose="020B0403020202020204" pitchFamily="34" charset="0"/>
              </a:rPr>
              <a:t>Use </a:t>
            </a:r>
            <a:r>
              <a:rPr lang="en-GB" sz="2800" b="1" dirty="0">
                <a:solidFill>
                  <a:schemeClr val="tx1"/>
                </a:solidFill>
                <a:latin typeface="Helvetica Light" panose="020B0403020202020204" pitchFamily="34" charset="0"/>
              </a:rPr>
              <a:t>TABLES</a:t>
            </a:r>
            <a:r>
              <a:rPr lang="en-GB" sz="2800" dirty="0">
                <a:solidFill>
                  <a:schemeClr val="tx1"/>
                </a:solidFill>
                <a:latin typeface="Helvetica Light" panose="020B0403020202020204" pitchFamily="34" charset="0"/>
              </a:rPr>
              <a:t> to summarise </a:t>
            </a:r>
            <a:r>
              <a:rPr lang="en-GB" sz="2800" b="1" dirty="0">
                <a:solidFill>
                  <a:schemeClr val="tx1"/>
                </a:solidFill>
                <a:latin typeface="Helvetica Light" panose="020B0403020202020204" pitchFamily="34" charset="0"/>
              </a:rPr>
              <a:t>LARGE AMOUNTS of DATA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3384866-85F2-5343-B4B6-13D95C3CEB13}"/>
              </a:ext>
            </a:extLst>
          </p:cNvPr>
          <p:cNvSpPr/>
          <p:nvPr/>
        </p:nvSpPr>
        <p:spPr>
          <a:xfrm>
            <a:off x="6293224" y="4022429"/>
            <a:ext cx="5127811" cy="17167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9550" lvl="1" indent="-514350" algn="ctr"/>
            <a:r>
              <a:rPr lang="en-GB" sz="2800" dirty="0">
                <a:solidFill>
                  <a:schemeClr val="bg1"/>
                </a:solidFill>
                <a:latin typeface="Helvetica Light" panose="020B0403020202020204" pitchFamily="34" charset="0"/>
              </a:rPr>
              <a:t>Combine quick </a:t>
            </a:r>
            <a:r>
              <a:rPr lang="en-GB" sz="2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ILLUSTRATIONS</a:t>
            </a:r>
            <a:r>
              <a:rPr lang="en-GB" sz="2800" dirty="0">
                <a:solidFill>
                  <a:schemeClr val="bg1"/>
                </a:solidFill>
                <a:latin typeface="Helvetica Light" panose="020B0403020202020204" pitchFamily="34" charset="0"/>
              </a:rPr>
              <a:t> with </a:t>
            </a:r>
            <a:r>
              <a:rPr lang="en-GB" sz="2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TEXT </a:t>
            </a:r>
            <a:r>
              <a:rPr lang="en-GB" sz="2800" dirty="0">
                <a:solidFill>
                  <a:schemeClr val="bg1"/>
                </a:solidFill>
                <a:latin typeface="Helvetica Light" panose="020B0403020202020204" pitchFamily="34" charset="0"/>
              </a:rPr>
              <a:t>to create </a:t>
            </a:r>
            <a:r>
              <a:rPr lang="en-GB" sz="2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VISUAL ASSOCIATIONS.</a:t>
            </a:r>
          </a:p>
        </p:txBody>
      </p:sp>
    </p:spTree>
    <p:extLst>
      <p:ext uri="{BB962C8B-B14F-4D97-AF65-F5344CB8AC3E}">
        <p14:creationId xmlns:p14="http://schemas.microsoft.com/office/powerpoint/2010/main" val="2979172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DDEB34-D534-4049-AF9A-4220798FD482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441F9D0D-6D1B-CA49-8E29-B1F33E7E5C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DC22C9E-9AC9-424A-9F27-3C2F6A25DB3F}"/>
              </a:ext>
            </a:extLst>
          </p:cNvPr>
          <p:cNvSpPr txBox="1">
            <a:spLocks/>
          </p:cNvSpPr>
          <p:nvPr/>
        </p:nvSpPr>
        <p:spPr>
          <a:xfrm>
            <a:off x="412017" y="-439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Example of chunking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4E49D0B-7980-8B41-BD58-355BA543DA45}"/>
              </a:ext>
            </a:extLst>
          </p:cNvPr>
          <p:cNvSpPr/>
          <p:nvPr/>
        </p:nvSpPr>
        <p:spPr>
          <a:xfrm>
            <a:off x="434162" y="2647618"/>
            <a:ext cx="1926265" cy="924921"/>
          </a:xfrm>
          <a:prstGeom prst="roundRect">
            <a:avLst/>
          </a:prstGeom>
          <a:solidFill>
            <a:srgbClr val="6BD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 panose="020B0403020202020204" pitchFamily="34" charset="0"/>
              </a:rPr>
              <a:t>Unit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32A60B4-14DC-1B47-90B4-BB5067A5DCE9}"/>
              </a:ext>
            </a:extLst>
          </p:cNvPr>
          <p:cNvSpPr/>
          <p:nvPr/>
        </p:nvSpPr>
        <p:spPr>
          <a:xfrm>
            <a:off x="2798133" y="1716335"/>
            <a:ext cx="1926265" cy="92492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 panose="020B0403020202020204" pitchFamily="34" charset="0"/>
              </a:rPr>
              <a:t>Topic 1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B9B9121-2F04-7944-914B-C332A2AF1B70}"/>
              </a:ext>
            </a:extLst>
          </p:cNvPr>
          <p:cNvSpPr/>
          <p:nvPr/>
        </p:nvSpPr>
        <p:spPr>
          <a:xfrm>
            <a:off x="2798134" y="3905299"/>
            <a:ext cx="1926265" cy="92492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 panose="020B0403020202020204" pitchFamily="34" charset="0"/>
              </a:rPr>
              <a:t>Topic 2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9C4D3B9-8222-FF43-B8B3-6CB2D099C41A}"/>
              </a:ext>
            </a:extLst>
          </p:cNvPr>
          <p:cNvSpPr/>
          <p:nvPr/>
        </p:nvSpPr>
        <p:spPr>
          <a:xfrm>
            <a:off x="5495258" y="1553600"/>
            <a:ext cx="1692352" cy="54527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Light" panose="020B0403020202020204" pitchFamily="34" charset="0"/>
              </a:rPr>
              <a:t>Concept 1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102E347-ADBA-F642-ABC8-DA7F82A5C1DB}"/>
              </a:ext>
            </a:extLst>
          </p:cNvPr>
          <p:cNvSpPr/>
          <p:nvPr/>
        </p:nvSpPr>
        <p:spPr>
          <a:xfrm>
            <a:off x="5481079" y="2627319"/>
            <a:ext cx="1692352" cy="54527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Light" panose="020B0403020202020204" pitchFamily="34" charset="0"/>
              </a:rPr>
              <a:t>Concept 2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7E5F053-AA84-C840-B5F0-7BCAD4C65EAE}"/>
              </a:ext>
            </a:extLst>
          </p:cNvPr>
          <p:cNvSpPr/>
          <p:nvPr/>
        </p:nvSpPr>
        <p:spPr>
          <a:xfrm>
            <a:off x="5495258" y="3651148"/>
            <a:ext cx="1692352" cy="54527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Light" panose="020B0403020202020204" pitchFamily="34" charset="0"/>
              </a:rPr>
              <a:t>Concept 3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4A22551-8F75-C245-8B10-B0956C96B98F}"/>
              </a:ext>
            </a:extLst>
          </p:cNvPr>
          <p:cNvSpPr/>
          <p:nvPr/>
        </p:nvSpPr>
        <p:spPr>
          <a:xfrm>
            <a:off x="5495258" y="4724867"/>
            <a:ext cx="1692352" cy="54527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Light" panose="020B0403020202020204" pitchFamily="34" charset="0"/>
              </a:rPr>
              <a:t>Concept 4 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3AF5B10-6CE9-484F-900C-C02B34B6E6C5}"/>
              </a:ext>
            </a:extLst>
          </p:cNvPr>
          <p:cNvSpPr/>
          <p:nvPr/>
        </p:nvSpPr>
        <p:spPr>
          <a:xfrm>
            <a:off x="7781260" y="3482905"/>
            <a:ext cx="1692352" cy="4872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Item 5 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BB589A9-35B8-C542-AB5C-947C0CFD5D6B}"/>
              </a:ext>
            </a:extLst>
          </p:cNvPr>
          <p:cNvSpPr/>
          <p:nvPr/>
        </p:nvSpPr>
        <p:spPr>
          <a:xfrm>
            <a:off x="7781260" y="4094972"/>
            <a:ext cx="1692352" cy="4872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Item 5  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BE1634F-CB4F-6E47-94C0-67974649DD8F}"/>
              </a:ext>
            </a:extLst>
          </p:cNvPr>
          <p:cNvSpPr/>
          <p:nvPr/>
        </p:nvSpPr>
        <p:spPr>
          <a:xfrm>
            <a:off x="7767084" y="4743047"/>
            <a:ext cx="1692352" cy="4872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Item 7  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DB41622-DCC4-6040-A921-DD97B412151F}"/>
              </a:ext>
            </a:extLst>
          </p:cNvPr>
          <p:cNvSpPr/>
          <p:nvPr/>
        </p:nvSpPr>
        <p:spPr>
          <a:xfrm>
            <a:off x="7781260" y="5403302"/>
            <a:ext cx="1692352" cy="4872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Item 8 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6D8E106-D21B-4547-B69C-44476362D874}"/>
              </a:ext>
            </a:extLst>
          </p:cNvPr>
          <p:cNvSpPr/>
          <p:nvPr/>
        </p:nvSpPr>
        <p:spPr>
          <a:xfrm>
            <a:off x="7781260" y="930410"/>
            <a:ext cx="1692352" cy="4872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Item 1 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F373529-F0ED-384C-9528-4B7425DE8AB1}"/>
              </a:ext>
            </a:extLst>
          </p:cNvPr>
          <p:cNvSpPr/>
          <p:nvPr/>
        </p:nvSpPr>
        <p:spPr>
          <a:xfrm>
            <a:off x="7781260" y="1542477"/>
            <a:ext cx="1692352" cy="4872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Item 2 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0559E4C-96D4-8F49-8077-66DD98363474}"/>
              </a:ext>
            </a:extLst>
          </p:cNvPr>
          <p:cNvSpPr/>
          <p:nvPr/>
        </p:nvSpPr>
        <p:spPr>
          <a:xfrm>
            <a:off x="7767084" y="2190552"/>
            <a:ext cx="1692352" cy="4872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Item 3 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262197B-6606-6D47-A633-174403C85590}"/>
              </a:ext>
            </a:extLst>
          </p:cNvPr>
          <p:cNvSpPr/>
          <p:nvPr/>
        </p:nvSpPr>
        <p:spPr>
          <a:xfrm>
            <a:off x="7781260" y="2850807"/>
            <a:ext cx="1692352" cy="4872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Item 4  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03E0711-C54F-C74E-BE49-7FFB45E86D57}"/>
              </a:ext>
            </a:extLst>
          </p:cNvPr>
          <p:cNvSpPr/>
          <p:nvPr/>
        </p:nvSpPr>
        <p:spPr>
          <a:xfrm>
            <a:off x="10081441" y="3482905"/>
            <a:ext cx="1692352" cy="4872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8D39C46-CBF7-4548-B8BF-C08D4EA23F4B}"/>
              </a:ext>
            </a:extLst>
          </p:cNvPr>
          <p:cNvSpPr/>
          <p:nvPr/>
        </p:nvSpPr>
        <p:spPr>
          <a:xfrm>
            <a:off x="10081441" y="4094972"/>
            <a:ext cx="1692352" cy="4872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9626BE2-6FB9-F041-AA0D-1B4BC59F4CA1}"/>
              </a:ext>
            </a:extLst>
          </p:cNvPr>
          <p:cNvSpPr/>
          <p:nvPr/>
        </p:nvSpPr>
        <p:spPr>
          <a:xfrm>
            <a:off x="10067265" y="4743047"/>
            <a:ext cx="1692352" cy="4872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940757A-7F1D-CC4B-9B35-962004C8AD6E}"/>
              </a:ext>
            </a:extLst>
          </p:cNvPr>
          <p:cNvSpPr/>
          <p:nvPr/>
        </p:nvSpPr>
        <p:spPr>
          <a:xfrm>
            <a:off x="10081441" y="5403302"/>
            <a:ext cx="1692352" cy="4872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DE3DA40-23E7-9C44-91FF-AEAE32CA6A11}"/>
              </a:ext>
            </a:extLst>
          </p:cNvPr>
          <p:cNvSpPr/>
          <p:nvPr/>
        </p:nvSpPr>
        <p:spPr>
          <a:xfrm>
            <a:off x="10081441" y="930410"/>
            <a:ext cx="1692352" cy="4872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09205DD-6BE3-DC44-82B2-ADC84D5DACF2}"/>
              </a:ext>
            </a:extLst>
          </p:cNvPr>
          <p:cNvSpPr/>
          <p:nvPr/>
        </p:nvSpPr>
        <p:spPr>
          <a:xfrm>
            <a:off x="10081441" y="1542477"/>
            <a:ext cx="1692352" cy="4872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D36D5AC-7D16-1D4A-A7ED-976924464951}"/>
              </a:ext>
            </a:extLst>
          </p:cNvPr>
          <p:cNvSpPr/>
          <p:nvPr/>
        </p:nvSpPr>
        <p:spPr>
          <a:xfrm>
            <a:off x="10067265" y="2190552"/>
            <a:ext cx="1692352" cy="4872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4EC1F64-DD25-AD4B-9470-479B127A346F}"/>
              </a:ext>
            </a:extLst>
          </p:cNvPr>
          <p:cNvSpPr/>
          <p:nvPr/>
        </p:nvSpPr>
        <p:spPr>
          <a:xfrm>
            <a:off x="10081441" y="2850807"/>
            <a:ext cx="1692352" cy="4872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73B4031-4DFF-E147-9EBC-E711C739F744}"/>
              </a:ext>
            </a:extLst>
          </p:cNvPr>
          <p:cNvCxnSpPr>
            <a:endCxn id="10" idx="1"/>
          </p:cNvCxnSpPr>
          <p:nvPr/>
        </p:nvCxnSpPr>
        <p:spPr>
          <a:xfrm flipV="1">
            <a:off x="2360427" y="2178796"/>
            <a:ext cx="437706" cy="498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FC7305-7A7E-B04F-8DCE-0475FC420E96}"/>
              </a:ext>
            </a:extLst>
          </p:cNvPr>
          <p:cNvCxnSpPr/>
          <p:nvPr/>
        </p:nvCxnSpPr>
        <p:spPr>
          <a:xfrm>
            <a:off x="2360427" y="3482905"/>
            <a:ext cx="437706" cy="487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B7F4524-9823-7546-98E9-9020F1792C0A}"/>
              </a:ext>
            </a:extLst>
          </p:cNvPr>
          <p:cNvCxnSpPr>
            <a:endCxn id="12" idx="1"/>
          </p:cNvCxnSpPr>
          <p:nvPr/>
        </p:nvCxnSpPr>
        <p:spPr>
          <a:xfrm flipV="1">
            <a:off x="4724398" y="1826237"/>
            <a:ext cx="770860" cy="203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F08C5E7-3EC2-3C4A-B3A7-3EC1A7D56D19}"/>
              </a:ext>
            </a:extLst>
          </p:cNvPr>
          <p:cNvCxnSpPr/>
          <p:nvPr/>
        </p:nvCxnSpPr>
        <p:spPr>
          <a:xfrm>
            <a:off x="4724398" y="2367419"/>
            <a:ext cx="770860" cy="280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FC7D9FC-58A3-4F4C-B05A-25929FAFD234}"/>
              </a:ext>
            </a:extLst>
          </p:cNvPr>
          <p:cNvCxnSpPr>
            <a:endCxn id="14" idx="1"/>
          </p:cNvCxnSpPr>
          <p:nvPr/>
        </p:nvCxnSpPr>
        <p:spPr>
          <a:xfrm flipV="1">
            <a:off x="4724398" y="3923785"/>
            <a:ext cx="770860" cy="46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9FF4D10-5514-4542-8C9E-C22762B4435A}"/>
              </a:ext>
            </a:extLst>
          </p:cNvPr>
          <p:cNvCxnSpPr/>
          <p:nvPr/>
        </p:nvCxnSpPr>
        <p:spPr>
          <a:xfrm>
            <a:off x="4724398" y="4582190"/>
            <a:ext cx="756681" cy="248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A1B9628-A196-1347-9E3A-CC9FAE74C3EC}"/>
              </a:ext>
            </a:extLst>
          </p:cNvPr>
          <p:cNvCxnSpPr>
            <a:endCxn id="22" idx="1"/>
          </p:cNvCxnSpPr>
          <p:nvPr/>
        </p:nvCxnSpPr>
        <p:spPr>
          <a:xfrm flipV="1">
            <a:off x="7187610" y="1174019"/>
            <a:ext cx="593650" cy="516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9D9EF90-4D19-2745-B84C-5F189C06343F}"/>
              </a:ext>
            </a:extLst>
          </p:cNvPr>
          <p:cNvCxnSpPr>
            <a:cxnSpLocks/>
            <a:stCxn id="12" idx="3"/>
            <a:endCxn id="23" idx="1"/>
          </p:cNvCxnSpPr>
          <p:nvPr/>
        </p:nvCxnSpPr>
        <p:spPr>
          <a:xfrm flipV="1">
            <a:off x="7187610" y="1786086"/>
            <a:ext cx="593650" cy="40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D266F4E-F1EC-6845-931F-782AEA735369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7187610" y="2434161"/>
            <a:ext cx="579474" cy="243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763EAD1-4229-AA47-8169-34921920563A}"/>
              </a:ext>
            </a:extLst>
          </p:cNvPr>
          <p:cNvCxnSpPr>
            <a:endCxn id="25" idx="1"/>
          </p:cNvCxnSpPr>
          <p:nvPr/>
        </p:nvCxnSpPr>
        <p:spPr>
          <a:xfrm>
            <a:off x="7187610" y="2850807"/>
            <a:ext cx="593650" cy="243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DE36FF4-58A3-BC44-B25B-2CC9055513AA}"/>
              </a:ext>
            </a:extLst>
          </p:cNvPr>
          <p:cNvCxnSpPr>
            <a:endCxn id="18" idx="1"/>
          </p:cNvCxnSpPr>
          <p:nvPr/>
        </p:nvCxnSpPr>
        <p:spPr>
          <a:xfrm flipV="1">
            <a:off x="7187610" y="3726514"/>
            <a:ext cx="593650" cy="81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68B5723-F399-1A45-A482-4813EC7EED4A}"/>
              </a:ext>
            </a:extLst>
          </p:cNvPr>
          <p:cNvCxnSpPr>
            <a:stCxn id="14" idx="3"/>
          </p:cNvCxnSpPr>
          <p:nvPr/>
        </p:nvCxnSpPr>
        <p:spPr>
          <a:xfrm>
            <a:off x="7187610" y="3923785"/>
            <a:ext cx="579474" cy="272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7F6A4B1-5855-A245-B112-127F425F9F69}"/>
              </a:ext>
            </a:extLst>
          </p:cNvPr>
          <p:cNvCxnSpPr>
            <a:endCxn id="20" idx="1"/>
          </p:cNvCxnSpPr>
          <p:nvPr/>
        </p:nvCxnSpPr>
        <p:spPr>
          <a:xfrm>
            <a:off x="7187610" y="4830220"/>
            <a:ext cx="579474" cy="156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92CA4D2-109E-624F-8E1E-0F2CBAED2CE9}"/>
              </a:ext>
            </a:extLst>
          </p:cNvPr>
          <p:cNvCxnSpPr>
            <a:endCxn id="21" idx="1"/>
          </p:cNvCxnSpPr>
          <p:nvPr/>
        </p:nvCxnSpPr>
        <p:spPr>
          <a:xfrm>
            <a:off x="7187610" y="5230265"/>
            <a:ext cx="593650" cy="416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7FEC0C3-A355-6445-B6E2-849A5245E67E}"/>
              </a:ext>
            </a:extLst>
          </p:cNvPr>
          <p:cNvCxnSpPr>
            <a:endCxn id="30" idx="1"/>
          </p:cNvCxnSpPr>
          <p:nvPr/>
        </p:nvCxnSpPr>
        <p:spPr>
          <a:xfrm>
            <a:off x="9473612" y="1174019"/>
            <a:ext cx="6078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CAADE27-FB10-9B41-9E98-8F2936D34AD6}"/>
              </a:ext>
            </a:extLst>
          </p:cNvPr>
          <p:cNvCxnSpPr/>
          <p:nvPr/>
        </p:nvCxnSpPr>
        <p:spPr>
          <a:xfrm>
            <a:off x="9459436" y="1786086"/>
            <a:ext cx="6078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69F23A5-3ED2-A540-90EF-EF4A8D5F4FAB}"/>
              </a:ext>
            </a:extLst>
          </p:cNvPr>
          <p:cNvCxnSpPr/>
          <p:nvPr/>
        </p:nvCxnSpPr>
        <p:spPr>
          <a:xfrm>
            <a:off x="9473612" y="2434161"/>
            <a:ext cx="6078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4D7A53E-8768-E449-97A5-B394D4EB40AA}"/>
              </a:ext>
            </a:extLst>
          </p:cNvPr>
          <p:cNvCxnSpPr/>
          <p:nvPr/>
        </p:nvCxnSpPr>
        <p:spPr>
          <a:xfrm>
            <a:off x="9473612" y="3080550"/>
            <a:ext cx="6078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2E24C53-1896-884A-A651-007D8AAE056B}"/>
              </a:ext>
            </a:extLst>
          </p:cNvPr>
          <p:cNvCxnSpPr/>
          <p:nvPr/>
        </p:nvCxnSpPr>
        <p:spPr>
          <a:xfrm>
            <a:off x="9473612" y="3726514"/>
            <a:ext cx="6078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0AFB3B1-BD38-BB40-A644-A13A4F15ED91}"/>
              </a:ext>
            </a:extLst>
          </p:cNvPr>
          <p:cNvCxnSpPr/>
          <p:nvPr/>
        </p:nvCxnSpPr>
        <p:spPr>
          <a:xfrm>
            <a:off x="9459436" y="4382770"/>
            <a:ext cx="6078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D3FF186-A75B-5E4F-822E-4CA549D2E317}"/>
              </a:ext>
            </a:extLst>
          </p:cNvPr>
          <p:cNvCxnSpPr/>
          <p:nvPr/>
        </p:nvCxnSpPr>
        <p:spPr>
          <a:xfrm>
            <a:off x="9459436" y="4985316"/>
            <a:ext cx="6078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CA77570-0537-1046-B083-3E7B6CEB9508}"/>
              </a:ext>
            </a:extLst>
          </p:cNvPr>
          <p:cNvCxnSpPr/>
          <p:nvPr/>
        </p:nvCxnSpPr>
        <p:spPr>
          <a:xfrm>
            <a:off x="9459436" y="5620519"/>
            <a:ext cx="6078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83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8DB9CA-6593-DF4E-9D02-3B2DC78CA734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75DF8667-1762-3940-8459-4FCC7F2986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850711-A453-3444-988F-A81DD8AED0B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Helvetica Light" panose="020B0403020202020204" pitchFamily="34" charset="0"/>
              </a:rPr>
              <a:t>Are you ready to do some chunking?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4366E2E-4AC9-D347-8979-E9A7CB574A4B}"/>
              </a:ext>
            </a:extLst>
          </p:cNvPr>
          <p:cNvSpPr/>
          <p:nvPr/>
        </p:nvSpPr>
        <p:spPr>
          <a:xfrm>
            <a:off x="693868" y="1690686"/>
            <a:ext cx="2948492" cy="98796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Helvetica Light" panose="020B0403020202020204" pitchFamily="34" charset="0"/>
              </a:rPr>
              <a:t>FOCUS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B575BD3-B458-8746-BF9B-542C3DF91704}"/>
              </a:ext>
            </a:extLst>
          </p:cNvPr>
          <p:cNvSpPr/>
          <p:nvPr/>
        </p:nvSpPr>
        <p:spPr>
          <a:xfrm>
            <a:off x="4137212" y="1690686"/>
            <a:ext cx="3917576" cy="98796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Helvetica Light" panose="020B0403020202020204" pitchFamily="34" charset="0"/>
              </a:rPr>
              <a:t>UNDERSTANDING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ECFFEB2-543A-174A-B609-4392B60D6906}"/>
              </a:ext>
            </a:extLst>
          </p:cNvPr>
          <p:cNvSpPr/>
          <p:nvPr/>
        </p:nvSpPr>
        <p:spPr>
          <a:xfrm>
            <a:off x="8549640" y="1690686"/>
            <a:ext cx="2948492" cy="98796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Helvetica Light" panose="020B0403020202020204" pitchFamily="34" charset="0"/>
              </a:rPr>
              <a:t>CONTEXT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FFCE0A-4F58-8E44-92F2-E0535D2438E0}"/>
              </a:ext>
            </a:extLst>
          </p:cNvPr>
          <p:cNvSpPr/>
          <p:nvPr/>
        </p:nvSpPr>
        <p:spPr>
          <a:xfrm>
            <a:off x="791582" y="3161341"/>
            <a:ext cx="28507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Helvetica Light" panose="020B0403020202020204" pitchFamily="34" charset="0"/>
              </a:rPr>
              <a:t>Chunking requires YOUR attention on the learning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11D2C-0947-FD43-A171-F7ECDB3F62FA}"/>
              </a:ext>
            </a:extLst>
          </p:cNvPr>
          <p:cNvSpPr/>
          <p:nvPr/>
        </p:nvSpPr>
        <p:spPr>
          <a:xfrm>
            <a:off x="4614074" y="3016249"/>
            <a:ext cx="29638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Helvetica Light" panose="020B0403020202020204" pitchFamily="34" charset="0"/>
              </a:rPr>
              <a:t>You need to fully understand information before chunking material</a:t>
            </a:r>
            <a:endParaRPr 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3F0EF0-1771-A445-94AC-22886B5A3A6C}"/>
              </a:ext>
            </a:extLst>
          </p:cNvPr>
          <p:cNvSpPr/>
          <p:nvPr/>
        </p:nvSpPr>
        <p:spPr>
          <a:xfrm>
            <a:off x="8549640" y="2884341"/>
            <a:ext cx="34469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Helvetica Light" panose="020B0403020202020204" pitchFamily="34" charset="0"/>
              </a:rPr>
              <a:t>You need to go beyond understanding the initial problem or concept and seeing when, where and how to apply it.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4201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8CD1BE-DEBD-9B4F-81D9-80A8D05F13CF}"/>
              </a:ext>
            </a:extLst>
          </p:cNvPr>
          <p:cNvSpPr txBox="1">
            <a:spLocks/>
          </p:cNvSpPr>
          <p:nvPr/>
        </p:nvSpPr>
        <p:spPr>
          <a:xfrm>
            <a:off x="589223" y="1399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Top tips to effective chunking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73E781-04A7-A245-BFFB-6D5E8B48B4E1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E2807C91-475F-A144-B6A8-E54A6957FC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E7EAC4-FBAC-3141-9531-90FBAF0541CC}"/>
              </a:ext>
            </a:extLst>
          </p:cNvPr>
          <p:cNvSpPr/>
          <p:nvPr/>
        </p:nvSpPr>
        <p:spPr>
          <a:xfrm>
            <a:off x="589223" y="1767363"/>
            <a:ext cx="5058541" cy="3970318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GB" sz="3600" b="1" dirty="0">
                <a:solidFill>
                  <a:srgbClr val="0070C0"/>
                </a:solidFill>
                <a:latin typeface="Helvetica Light" panose="020B0403020202020204" pitchFamily="34" charset="0"/>
              </a:rPr>
              <a:t>Practice: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2222"/>
                </a:solidFill>
                <a:latin typeface="Helvetica Light" panose="020B0403020202020204" pitchFamily="34" charset="0"/>
              </a:rPr>
              <a:t>Challenge yourself to remember lists of things, whether it’s a shopping list, vocabulary words or important dates.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2222"/>
                </a:solidFill>
                <a:latin typeface="Helvetica Light" panose="020B0403020202020204" pitchFamily="34" charset="0"/>
              </a:rPr>
              <a:t>As you become better at remembering larger chunks of information, continue to challenge yourself to remember even more.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E6BFB8-3DEC-9143-8A5D-39EA031204E7}"/>
              </a:ext>
            </a:extLst>
          </p:cNvPr>
          <p:cNvSpPr/>
          <p:nvPr/>
        </p:nvSpPr>
        <p:spPr>
          <a:xfrm>
            <a:off x="6096000" y="1834888"/>
            <a:ext cx="5669279" cy="2492990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Helvetica Light" panose="020B0403020202020204" pitchFamily="34" charset="0"/>
              </a:rPr>
              <a:t>2. Look for Connections: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2222"/>
                </a:solidFill>
                <a:latin typeface="Helvetica Light" panose="020B0403020202020204" pitchFamily="34" charset="0"/>
              </a:rPr>
              <a:t>As you are creating groupings, look for ways to relate them to each other in meaningful ways.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2222"/>
                </a:solidFill>
                <a:latin typeface="Helvetica Light" panose="020B0403020202020204" pitchFamily="34" charset="0"/>
              </a:rPr>
              <a:t>Think about what they have in  common and what makes sense.</a:t>
            </a:r>
          </a:p>
        </p:txBody>
      </p:sp>
    </p:spTree>
    <p:extLst>
      <p:ext uri="{BB962C8B-B14F-4D97-AF65-F5344CB8AC3E}">
        <p14:creationId xmlns:p14="http://schemas.microsoft.com/office/powerpoint/2010/main" val="3951219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8F5B5D0-CADB-1840-A731-7B6EB049FEE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Helvetica Light" panose="020B0403020202020204" pitchFamily="34" charset="0"/>
              </a:rPr>
              <a:t>Top tips to effective chunking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159CAB-E966-C04C-8D65-066A765BDA6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02B05F16-646E-DF41-B9BE-2AD1CB8551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5B3F51-9BE7-4440-A62D-21A0617F011F}"/>
              </a:ext>
            </a:extLst>
          </p:cNvPr>
          <p:cNvSpPr/>
          <p:nvPr/>
        </p:nvSpPr>
        <p:spPr>
          <a:xfrm>
            <a:off x="838200" y="1777487"/>
            <a:ext cx="3206675" cy="3170099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Helvetica Light" panose="020B0403020202020204" pitchFamily="34" charset="0"/>
              </a:rPr>
              <a:t>3. Associate: </a:t>
            </a:r>
          </a:p>
          <a:p>
            <a:endParaRPr lang="en-GB" sz="2000" b="1" dirty="0">
              <a:solidFill>
                <a:srgbClr val="0070C0"/>
              </a:solidFill>
              <a:latin typeface="Helvetica Light" panose="020B04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2222"/>
                </a:solidFill>
                <a:latin typeface="Helvetica Light" panose="020B0403020202020204" pitchFamily="34" charset="0"/>
              </a:rPr>
              <a:t>Linking groups of items to things from your memory can also help make things more memorable. </a:t>
            </a:r>
            <a:endParaRPr lang="en-GB" dirty="0">
              <a:solidFill>
                <a:srgbClr val="222222"/>
              </a:solidFill>
              <a:latin typeface="Helvetica Light" panose="020B04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19C6CF-9206-7643-8D77-0712D5A1ED01}"/>
              </a:ext>
            </a:extLst>
          </p:cNvPr>
          <p:cNvSpPr/>
          <p:nvPr/>
        </p:nvSpPr>
        <p:spPr>
          <a:xfrm>
            <a:off x="4711849" y="1777487"/>
            <a:ext cx="6867861" cy="3662541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Helvetica Light" panose="020B0403020202020204" pitchFamily="34" charset="0"/>
              </a:rPr>
              <a:t>4</a:t>
            </a:r>
            <a:r>
              <a:rPr lang="en-GB" sz="3200" b="1" dirty="0">
                <a:solidFill>
                  <a:srgbClr val="0070C0"/>
                </a:solidFill>
                <a:latin typeface="Helvetica Light" panose="020B0403020202020204" pitchFamily="34" charset="0"/>
              </a:rPr>
              <a:t>. Incorporate other Memory Strategies: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22222"/>
                </a:solidFill>
                <a:latin typeface="Helvetica Light" panose="020B0403020202020204" pitchFamily="34" charset="0"/>
              </a:rPr>
              <a:t>For example, you might use mnemonics as a way to chunk different units of information. If</a:t>
            </a:r>
            <a:r>
              <a:rPr lang="en-GB" sz="2000" dirty="0">
                <a:latin typeface="Helvetica Light" panose="020B0403020202020204" pitchFamily="34" charset="0"/>
              </a:rPr>
              <a:t> you need to remember a list of things—such as buying </a:t>
            </a:r>
            <a:r>
              <a:rPr lang="en-GB" sz="2000" b="1" dirty="0">
                <a:latin typeface="Helvetica Light" panose="020B0403020202020204" pitchFamily="34" charset="0"/>
              </a:rPr>
              <a:t>figs, lettuce, oranges, apples, and tomatoes</a:t>
            </a:r>
            <a:r>
              <a:rPr lang="en-GB" sz="2000" dirty="0">
                <a:latin typeface="Helvetica Light" panose="020B0403020202020204" pitchFamily="34" charset="0"/>
              </a:rPr>
              <a:t>—you can create a word out of the first letters </a:t>
            </a:r>
            <a:r>
              <a:rPr lang="en-GB" sz="2000" b="1" dirty="0">
                <a:latin typeface="Helvetica Light" panose="020B0403020202020204" pitchFamily="34" charset="0"/>
              </a:rPr>
              <a:t>e.g. "FLOAT"</a:t>
            </a:r>
            <a:r>
              <a:rPr lang="en-GB" sz="2400" b="1" dirty="0">
                <a:solidFill>
                  <a:srgbClr val="222222"/>
                </a:solidFill>
                <a:latin typeface="Helvetica Light" panose="020B0403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22222"/>
                </a:solidFill>
                <a:latin typeface="Helvetica Light" panose="020B0403020202020204" pitchFamily="34" charset="0"/>
              </a:rPr>
              <a:t>Once you remember the keyword, you will then be better able to recall the items represented by each letter of the acronym.</a:t>
            </a:r>
            <a:endParaRPr lang="en-GB" sz="2000" dirty="0">
              <a:solidFill>
                <a:srgbClr val="222222"/>
              </a:solidFill>
              <a:effectLst/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620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8F5B5D0-CADB-1840-A731-7B6EB049FEE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Helvetica Light" panose="020B0403020202020204" pitchFamily="34" charset="0"/>
              </a:rPr>
              <a:t>Top tips to effective chunking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159CAB-E966-C04C-8D65-066A765BDA6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02B05F16-646E-DF41-B9BE-2AD1CB8551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CEE893-983A-254A-A20D-84986964F454}"/>
              </a:ext>
            </a:extLst>
          </p:cNvPr>
          <p:cNvSpPr/>
          <p:nvPr/>
        </p:nvSpPr>
        <p:spPr>
          <a:xfrm>
            <a:off x="838200" y="1895821"/>
            <a:ext cx="5766995" cy="3600986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Helvetica Light" panose="020B0403020202020204" pitchFamily="34" charset="0"/>
              </a:rPr>
              <a:t>5.Separate your revision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41412"/>
                </a:solidFill>
                <a:latin typeface="Helvetica Light" panose="020B0403020202020204" pitchFamily="34" charset="0"/>
              </a:rPr>
              <a:t>Separating revision into relevant sections can help you digest everything and you can remember it more easily.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41412"/>
                </a:solidFill>
                <a:latin typeface="Helvetica Light" panose="020B0403020202020204" pitchFamily="34" charset="0"/>
              </a:rPr>
              <a:t>If you can create </a:t>
            </a:r>
            <a:r>
              <a:rPr lang="en-GB" sz="2400" b="1" dirty="0">
                <a:solidFill>
                  <a:srgbClr val="141412"/>
                </a:solidFill>
                <a:latin typeface="Helvetica Light" panose="020B0403020202020204" pitchFamily="34" charset="0"/>
              </a:rPr>
              <a:t>links</a:t>
            </a:r>
            <a:r>
              <a:rPr lang="en-GB" sz="2400" dirty="0">
                <a:solidFill>
                  <a:srgbClr val="141412"/>
                </a:solidFill>
                <a:latin typeface="Helvetica Light" panose="020B0403020202020204" pitchFamily="34" charset="0"/>
              </a:rPr>
              <a:t> between different bits of information and put them in meaningful categories it can help you remember them better.</a:t>
            </a:r>
            <a:endParaRPr lang="en-US" sz="2800" dirty="0">
              <a:latin typeface="Helvetica Light" panose="020B0403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C5DB0-64B1-F849-8B77-7D886B1D8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83" y="2032614"/>
            <a:ext cx="50673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88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DDEB34-D534-4049-AF9A-4220798FD482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441F9D0D-6D1B-CA49-8E29-B1F33E7E5C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DC22C9E-9AC9-424A-9F27-3C2F6A25DB3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Chunking Challenge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93DE23-ED76-5D43-BA3E-A5DDFB255258}"/>
              </a:ext>
            </a:extLst>
          </p:cNvPr>
          <p:cNvSpPr txBox="1"/>
          <p:nvPr/>
        </p:nvSpPr>
        <p:spPr>
          <a:xfrm>
            <a:off x="709109" y="1690688"/>
            <a:ext cx="548729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elvetica Light" panose="020B0403020202020204" pitchFamily="34" charset="0"/>
              </a:rPr>
              <a:t>TASK: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Light" panose="020B0403020202020204" pitchFamily="34" charset="0"/>
              </a:rPr>
              <a:t>Choose a subject and a topic within this to focus 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Helvetica Light" panose="020B0403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Light" panose="020B0403020202020204" pitchFamily="34" charset="0"/>
              </a:rPr>
              <a:t>Create your own chunking method to learn the information for your chosen topic.  </a:t>
            </a:r>
          </a:p>
          <a:p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FFCAF1-7F97-044D-AE51-0563F556B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095" y="1813244"/>
            <a:ext cx="5458019" cy="360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24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DDEB34-D534-4049-AF9A-4220798FD482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441F9D0D-6D1B-CA49-8E29-B1F33E7E5C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4AF74E-0863-1C43-A90B-FB2ABBCC346F}"/>
              </a:ext>
            </a:extLst>
          </p:cNvPr>
          <p:cNvSpPr txBox="1"/>
          <p:nvPr/>
        </p:nvSpPr>
        <p:spPr>
          <a:xfrm>
            <a:off x="461682" y="1690688"/>
            <a:ext cx="55841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Helvetica Light" panose="020B0403020202020204" pitchFamily="34" charset="0"/>
              </a:rPr>
              <a:t>It is a technique which can improve your </a:t>
            </a:r>
            <a:r>
              <a:rPr lang="en-US" sz="3200" b="1" dirty="0">
                <a:latin typeface="Helvetica Light" panose="020B0403020202020204" pitchFamily="34" charset="0"/>
              </a:rPr>
              <a:t>memory.</a:t>
            </a:r>
            <a:r>
              <a:rPr lang="en-US" sz="3200" dirty="0">
                <a:latin typeface="Helvetica Light" panose="020B0403020202020204" pitchFamily="34" charset="0"/>
              </a:rPr>
              <a:t> 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latin typeface="Helvetica Light" panose="020B0403020202020204" pitchFamily="34" charset="0"/>
              </a:rPr>
              <a:t>Chunking is the process of taking individual pieces of information (</a:t>
            </a:r>
            <a:r>
              <a:rPr lang="en-GB" sz="3200" b="1" dirty="0">
                <a:latin typeface="Helvetica Light" panose="020B0403020202020204" pitchFamily="34" charset="0"/>
              </a:rPr>
              <a:t>chunks</a:t>
            </a:r>
            <a:r>
              <a:rPr lang="en-GB" sz="3200" dirty="0">
                <a:latin typeface="Helvetica Light" panose="020B0403020202020204" pitchFamily="34" charset="0"/>
              </a:rPr>
              <a:t>) and </a:t>
            </a:r>
            <a:r>
              <a:rPr lang="en-GB" sz="3200" b="1" dirty="0">
                <a:latin typeface="Helvetica Light" panose="020B0403020202020204" pitchFamily="34" charset="0"/>
              </a:rPr>
              <a:t>grouping them into larger units.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E525BD-35AF-AB40-8C04-7BAB973912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41"/>
          <a:stretch/>
        </p:blipFill>
        <p:spPr>
          <a:xfrm>
            <a:off x="6932428" y="0"/>
            <a:ext cx="5259572" cy="603948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69A07B4-D9F4-1740-AD62-7EB4A688B5E7}"/>
              </a:ext>
            </a:extLst>
          </p:cNvPr>
          <p:cNvSpPr txBox="1">
            <a:spLocks/>
          </p:cNvSpPr>
          <p:nvPr/>
        </p:nvSpPr>
        <p:spPr>
          <a:xfrm>
            <a:off x="666078" y="365126"/>
            <a:ext cx="8015344" cy="10118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Helvetica Light" panose="020B0403020202020204" pitchFamily="34" charset="0"/>
              </a:rPr>
              <a:t>What is the Chunking Technique?</a:t>
            </a:r>
          </a:p>
        </p:txBody>
      </p:sp>
    </p:spTree>
    <p:extLst>
      <p:ext uri="{BB962C8B-B14F-4D97-AF65-F5344CB8AC3E}">
        <p14:creationId xmlns:p14="http://schemas.microsoft.com/office/powerpoint/2010/main" val="380055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DDEB34-D534-4049-AF9A-4220798FD482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441F9D0D-6D1B-CA49-8E29-B1F33E7E5C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E77975-A1CC-284A-98A1-2ADACFBE8D52}"/>
              </a:ext>
            </a:extLst>
          </p:cNvPr>
          <p:cNvSpPr txBox="1"/>
          <p:nvPr/>
        </p:nvSpPr>
        <p:spPr>
          <a:xfrm>
            <a:off x="145716" y="522725"/>
            <a:ext cx="453141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elvetica Light" panose="020B0403020202020204" pitchFamily="34" charset="0"/>
              </a:rPr>
              <a:t>Form patterns</a:t>
            </a:r>
          </a:p>
          <a:p>
            <a:endParaRPr lang="en-US" sz="2000" dirty="0">
              <a:solidFill>
                <a:schemeClr val="bg1"/>
              </a:solidFill>
              <a:latin typeface="Helvetica Light" panose="020B0403020202020204" pitchFamily="34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Helvetica Light" panose="020B0403020202020204" pitchFamily="34" charset="0"/>
              </a:rPr>
              <a:t>Develop your tactics </a:t>
            </a:r>
          </a:p>
          <a:p>
            <a:endParaRPr lang="en-US" sz="3200" dirty="0">
              <a:solidFill>
                <a:schemeClr val="bg1"/>
              </a:solidFill>
              <a:latin typeface="Helvetica Light" panose="020B0403020202020204" pitchFamily="34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Helvetica Light" panose="020B0403020202020204" pitchFamily="34" charset="0"/>
              </a:rPr>
              <a:t>Make connections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0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5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AF671F-9C66-BF42-9493-778CF67F9805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0D54B025-A2E9-DA4C-8FA5-F75ACC95FB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00" y="1858779"/>
            <a:ext cx="5115954" cy="3396883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9B0650A3-6D76-D64A-BDB3-4B701CEB6AD9}"/>
              </a:ext>
            </a:extLst>
          </p:cNvPr>
          <p:cNvSpPr/>
          <p:nvPr/>
        </p:nvSpPr>
        <p:spPr>
          <a:xfrm>
            <a:off x="589224" y="910525"/>
            <a:ext cx="5237418" cy="4146698"/>
          </a:xfrm>
          <a:prstGeom prst="wedgeRoundRectCallout">
            <a:avLst>
              <a:gd name="adj1" fmla="val 102192"/>
              <a:gd name="adj2" fmla="val 23643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Helvetica Light" panose="020B0403020202020204" pitchFamily="34" charset="0"/>
              </a:rPr>
              <a:t>By grouping each piece into a large whole, you can improve the amount of information you can remember</a:t>
            </a:r>
            <a:r>
              <a:rPr lang="en-GB" dirty="0">
                <a:latin typeface="Helvetica Light" panose="020B0403020202020204" pitchFamily="34" charset="0"/>
              </a:rPr>
              <a:t>.</a:t>
            </a:r>
            <a:endParaRPr lang="en-US" dirty="0">
              <a:latin typeface="Helvetica Light" panose="020B040302020202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7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69A07B4-D9F4-1740-AD62-7EB4A688B5E7}"/>
              </a:ext>
            </a:extLst>
          </p:cNvPr>
          <p:cNvSpPr txBox="1">
            <a:spLocks/>
          </p:cNvSpPr>
          <p:nvPr/>
        </p:nvSpPr>
        <p:spPr>
          <a:xfrm>
            <a:off x="589224" y="32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Helvetica Light" panose="020B0403020202020204" pitchFamily="34" charset="0"/>
              </a:rPr>
              <a:t>The Science of chunking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DDEB34-D534-4049-AF9A-4220798FD482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441F9D0D-6D1B-CA49-8E29-B1F33E7E5C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A2875A-56E7-B842-9F73-82CE184DDEC7}"/>
              </a:ext>
            </a:extLst>
          </p:cNvPr>
          <p:cNvSpPr/>
          <p:nvPr/>
        </p:nvSpPr>
        <p:spPr>
          <a:xfrm>
            <a:off x="1032733" y="1963924"/>
            <a:ext cx="6096000" cy="3170099"/>
          </a:xfrm>
          <a:prstGeom prst="rect">
            <a:avLst/>
          </a:prstGeom>
          <a:solidFill>
            <a:srgbClr val="6BDBD3"/>
          </a:solidFill>
        </p:spPr>
        <p:txBody>
          <a:bodyPr>
            <a:spAutoFit/>
          </a:bodyPr>
          <a:lstStyle/>
          <a:p>
            <a:r>
              <a:rPr lang="en-GB" sz="4000" dirty="0">
                <a:solidFill>
                  <a:srgbClr val="222222"/>
                </a:solidFill>
                <a:effectLst/>
                <a:latin typeface="Helvetica Light" panose="020B0403020202020204" pitchFamily="34" charset="0"/>
              </a:rPr>
              <a:t>Daniel </a:t>
            </a:r>
            <a:r>
              <a:rPr lang="en-GB" sz="4000" dirty="0" err="1">
                <a:solidFill>
                  <a:srgbClr val="222222"/>
                </a:solidFill>
                <a:effectLst/>
                <a:latin typeface="Helvetica Light" panose="020B0403020202020204" pitchFamily="34" charset="0"/>
              </a:rPr>
              <a:t>Bor</a:t>
            </a:r>
            <a:r>
              <a:rPr lang="en-GB" sz="4000" dirty="0">
                <a:solidFill>
                  <a:srgbClr val="222222"/>
                </a:solidFill>
                <a:effectLst/>
                <a:latin typeface="Helvetica Light" panose="020B0403020202020204" pitchFamily="34" charset="0"/>
              </a:rPr>
              <a:t>, author of The Ravenous Brain</a:t>
            </a:r>
            <a:r>
              <a:rPr lang="en-GB" sz="4000" dirty="0">
                <a:solidFill>
                  <a:srgbClr val="222222"/>
                </a:solidFill>
                <a:latin typeface="Helvetica Light" panose="020B0403020202020204" pitchFamily="34" charset="0"/>
              </a:rPr>
              <a:t> states that </a:t>
            </a:r>
            <a:r>
              <a:rPr lang="en-GB" sz="4000" dirty="0">
                <a:solidFill>
                  <a:srgbClr val="222222"/>
                </a:solidFill>
                <a:effectLst/>
                <a:latin typeface="Helvetica Light" panose="020B0403020202020204" pitchFamily="34" charset="0"/>
              </a:rPr>
              <a:t>chunking represents our </a:t>
            </a:r>
            <a:r>
              <a:rPr lang="en-GB" sz="4000" b="1" dirty="0">
                <a:solidFill>
                  <a:srgbClr val="222222"/>
                </a:solidFill>
                <a:effectLst/>
                <a:latin typeface="Helvetica Light" panose="020B0403020202020204" pitchFamily="34" charset="0"/>
              </a:rPr>
              <a:t>ability to "hack" </a:t>
            </a:r>
            <a:r>
              <a:rPr lang="en-GB" sz="4000" dirty="0">
                <a:solidFill>
                  <a:srgbClr val="222222"/>
                </a:solidFill>
                <a:effectLst/>
                <a:latin typeface="Helvetica Light" panose="020B0403020202020204" pitchFamily="34" charset="0"/>
              </a:rPr>
              <a:t>the limits of our </a:t>
            </a:r>
            <a:r>
              <a:rPr lang="en-GB" sz="4000" b="1" dirty="0">
                <a:solidFill>
                  <a:srgbClr val="222222"/>
                </a:solidFill>
                <a:effectLst/>
                <a:latin typeface="Helvetica Light" panose="020B0403020202020204" pitchFamily="34" charset="0"/>
              </a:rPr>
              <a:t>memory</a:t>
            </a:r>
            <a:r>
              <a:rPr lang="en-GB" sz="4000" dirty="0">
                <a:solidFill>
                  <a:srgbClr val="222222"/>
                </a:solidFill>
                <a:effectLst/>
                <a:latin typeface="Helvetica Light" panose="020B0403020202020204" pitchFamily="34" charset="0"/>
              </a:rPr>
              <a:t>.</a:t>
            </a:r>
            <a:endParaRPr lang="en-US" sz="4000" dirty="0">
              <a:latin typeface="Helvetica Light" panose="020B04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EF98E6-0D95-FF48-AC98-1462AE2C9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3809" y="399653"/>
            <a:ext cx="3372884" cy="511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81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69A07B4-D9F4-1740-AD62-7EB4A688B5E7}"/>
              </a:ext>
            </a:extLst>
          </p:cNvPr>
          <p:cNvSpPr txBox="1">
            <a:spLocks/>
          </p:cNvSpPr>
          <p:nvPr/>
        </p:nvSpPr>
        <p:spPr>
          <a:xfrm>
            <a:off x="640079" y="291159"/>
            <a:ext cx="10515600" cy="772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Experiment: </a:t>
            </a:r>
            <a:r>
              <a:rPr lang="en-US" dirty="0">
                <a:latin typeface="Helvetica Light" panose="020B0403020202020204" pitchFamily="34" charset="0"/>
              </a:rPr>
              <a:t>The Power of Chunking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DDEB34-D534-4049-AF9A-4220798FD482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441F9D0D-6D1B-CA49-8E29-B1F33E7E5C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388B030-35BF-A24A-9FB0-21702A49A1CE}"/>
              </a:ext>
            </a:extLst>
          </p:cNvPr>
          <p:cNvSpPr/>
          <p:nvPr/>
        </p:nvSpPr>
        <p:spPr>
          <a:xfrm>
            <a:off x="6283605" y="1215440"/>
            <a:ext cx="5564150" cy="27546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62626"/>
                </a:solidFill>
                <a:latin typeface="Helvetica Light" panose="020B0403020202020204" pitchFamily="34" charset="0"/>
              </a:rPr>
              <a:t>R</a:t>
            </a:r>
            <a:r>
              <a:rPr lang="en-GB" sz="2400" dirty="0">
                <a:solidFill>
                  <a:srgbClr val="262626"/>
                </a:solidFill>
                <a:effectLst/>
                <a:latin typeface="Helvetica Light" panose="020B0403020202020204" pitchFamily="34" charset="0"/>
              </a:rPr>
              <a:t>esearchers read to him a sequence of </a:t>
            </a:r>
            <a:r>
              <a:rPr lang="en-GB" sz="2400" b="1" dirty="0">
                <a:solidFill>
                  <a:srgbClr val="262626"/>
                </a:solidFill>
                <a:effectLst/>
                <a:latin typeface="Helvetica Light" panose="020B0403020202020204" pitchFamily="34" charset="0"/>
              </a:rPr>
              <a:t>random digits </a:t>
            </a:r>
            <a:r>
              <a:rPr lang="en-GB" sz="2400" dirty="0">
                <a:solidFill>
                  <a:srgbClr val="262626"/>
                </a:solidFill>
                <a:effectLst/>
                <a:latin typeface="Helvetica Light" panose="020B0403020202020204" pitchFamily="34" charset="0"/>
              </a:rPr>
              <a:t>and asked him to </a:t>
            </a:r>
            <a:r>
              <a:rPr lang="en-GB" sz="2400" b="1" dirty="0">
                <a:solidFill>
                  <a:srgbClr val="262626"/>
                </a:solidFill>
                <a:effectLst/>
                <a:latin typeface="Helvetica Light" panose="020B0403020202020204" pitchFamily="34" charset="0"/>
              </a:rPr>
              <a:t>say the digits back </a:t>
            </a:r>
            <a:r>
              <a:rPr lang="en-GB" sz="2400" dirty="0">
                <a:solidFill>
                  <a:srgbClr val="262626"/>
                </a:solidFill>
                <a:effectLst/>
                <a:latin typeface="Helvetica Light" panose="020B0403020202020204" pitchFamily="34" charset="0"/>
              </a:rPr>
              <a:t>in the order he’d heard them.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62626"/>
                </a:solidFill>
                <a:effectLst/>
                <a:latin typeface="Helvetica Light" panose="020B0403020202020204" pitchFamily="34" charset="0"/>
              </a:rPr>
              <a:t>If he was </a:t>
            </a:r>
            <a:r>
              <a:rPr lang="en-GB" sz="2400" b="1" dirty="0">
                <a:solidFill>
                  <a:srgbClr val="262626"/>
                </a:solidFill>
                <a:effectLst/>
                <a:latin typeface="Helvetica Light" panose="020B0403020202020204" pitchFamily="34" charset="0"/>
              </a:rPr>
              <a:t>correct</a:t>
            </a:r>
            <a:r>
              <a:rPr lang="en-GB" sz="2400" dirty="0">
                <a:solidFill>
                  <a:srgbClr val="262626"/>
                </a:solidFill>
                <a:effectLst/>
                <a:latin typeface="Helvetica Light" panose="020B0403020202020204" pitchFamily="34" charset="0"/>
              </a:rPr>
              <a:t>, the next trial sequence would be </a:t>
            </a:r>
            <a:r>
              <a:rPr lang="en-GB" sz="2400" b="1" dirty="0">
                <a:solidFill>
                  <a:srgbClr val="262626"/>
                </a:solidFill>
                <a:effectLst/>
                <a:latin typeface="Helvetica Light" panose="020B0403020202020204" pitchFamily="34" charset="0"/>
              </a:rPr>
              <a:t>one digit longer</a:t>
            </a:r>
            <a:r>
              <a:rPr lang="en-GB" sz="2400" dirty="0">
                <a:solidFill>
                  <a:srgbClr val="262626"/>
                </a:solidFill>
                <a:effectLst/>
                <a:latin typeface="Helvetica Light" panose="020B0403020202020204" pitchFamily="34" charset="0"/>
              </a:rPr>
              <a:t>; </a:t>
            </a:r>
            <a:r>
              <a:rPr lang="en-GB" sz="2400" b="1" dirty="0">
                <a:solidFill>
                  <a:srgbClr val="262626"/>
                </a:solidFill>
                <a:effectLst/>
                <a:latin typeface="Helvetica Light" panose="020B0403020202020204" pitchFamily="34" charset="0"/>
              </a:rPr>
              <a:t>if incorrect, one digit shorter</a:t>
            </a:r>
            <a:r>
              <a:rPr lang="en-GB" sz="2400" dirty="0">
                <a:solidFill>
                  <a:srgbClr val="262626"/>
                </a:solidFill>
                <a:effectLst/>
                <a:latin typeface="Helvetica Light" panose="020B0403020202020204" pitchFamily="34" charset="0"/>
              </a:rPr>
              <a:t>. </a:t>
            </a:r>
            <a:endParaRPr lang="en-US" sz="2400" dirty="0">
              <a:latin typeface="Helvetica Light" panose="020B04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9B4B70-4D9C-4D45-9465-6EB71241FF76}"/>
              </a:ext>
            </a:extLst>
          </p:cNvPr>
          <p:cNvSpPr/>
          <p:nvPr/>
        </p:nvSpPr>
        <p:spPr>
          <a:xfrm>
            <a:off x="4593265" y="6342722"/>
            <a:ext cx="7825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www.brainpickings.org</a:t>
            </a:r>
            <a:r>
              <a:rPr lang="en-US" dirty="0"/>
              <a:t>/2012/09/04/the-ravenous-brain-</a:t>
            </a:r>
            <a:r>
              <a:rPr lang="en-US" dirty="0" err="1"/>
              <a:t>daniel</a:t>
            </a:r>
            <a:r>
              <a:rPr lang="en-US" dirty="0"/>
              <a:t>-</a:t>
            </a:r>
            <a:r>
              <a:rPr lang="en-US" dirty="0" err="1"/>
              <a:t>bor</a:t>
            </a:r>
            <a:r>
              <a:rPr lang="en-US" dirty="0"/>
              <a:t>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AAE0BD-8977-FF42-94AA-5633943CB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539" y="3550015"/>
            <a:ext cx="2267393" cy="24103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3BB6958-47D9-454E-AE23-934C6E12A13A}"/>
              </a:ext>
            </a:extLst>
          </p:cNvPr>
          <p:cNvSpPr/>
          <p:nvPr/>
        </p:nvSpPr>
        <p:spPr>
          <a:xfrm>
            <a:off x="640079" y="1229016"/>
            <a:ext cx="5131537" cy="23237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62626"/>
                </a:solidFill>
                <a:latin typeface="Helvetica Light" panose="020B0403020202020204" pitchFamily="34" charset="0"/>
              </a:rPr>
              <a:t>An undergraduate volunteer took part in a psychology experiment.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62626"/>
                </a:solidFill>
                <a:latin typeface="Helvetica Light" panose="020B0403020202020204" pitchFamily="34" charset="0"/>
              </a:rPr>
              <a:t>He had an average IQ and memory capacity.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5BCD17-EC51-D243-ACE0-84434177B160}"/>
              </a:ext>
            </a:extLst>
          </p:cNvPr>
          <p:cNvSpPr txBox="1"/>
          <p:nvPr/>
        </p:nvSpPr>
        <p:spPr>
          <a:xfrm>
            <a:off x="6136980" y="4450605"/>
            <a:ext cx="58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Helvetica Light" panose="020B0403020202020204" pitchFamily="34" charset="0"/>
              </a:rPr>
              <a:t>3 9 8 0 7 6 2 1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857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DDEB34-D534-4049-AF9A-4220798FD482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441F9D0D-6D1B-CA49-8E29-B1F33E7E5C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C577F9-8658-AF43-B5A4-6CA62AFB2131}"/>
              </a:ext>
            </a:extLst>
          </p:cNvPr>
          <p:cNvSpPr/>
          <p:nvPr/>
        </p:nvSpPr>
        <p:spPr>
          <a:xfrm>
            <a:off x="640079" y="1527142"/>
            <a:ext cx="4120179" cy="3970318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The twist</a:t>
            </a:r>
            <a:r>
              <a:rPr lang="en-GB" sz="3600" dirty="0">
                <a:solidFill>
                  <a:schemeClr val="bg1"/>
                </a:solidFill>
                <a:latin typeface="Helvetica Light" panose="020B0403020202020204" pitchFamily="34" charset="0"/>
              </a:rPr>
              <a:t>….it took place over </a:t>
            </a:r>
            <a:r>
              <a:rPr lang="en-GB" sz="36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two years</a:t>
            </a:r>
            <a:r>
              <a:rPr lang="en-GB" sz="3600" dirty="0">
                <a:solidFill>
                  <a:schemeClr val="bg1"/>
                </a:solidFill>
                <a:latin typeface="Helvetica Light" panose="020B0403020202020204" pitchFamily="34" charset="0"/>
              </a:rPr>
              <a:t>, where the young man did this task </a:t>
            </a:r>
            <a:r>
              <a:rPr lang="en-GB" sz="36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for an hour a day four days a week.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9D1D3C-7AB1-5542-A2F8-3D262D339C1A}"/>
              </a:ext>
            </a:extLst>
          </p:cNvPr>
          <p:cNvSpPr txBox="1">
            <a:spLocks/>
          </p:cNvSpPr>
          <p:nvPr/>
        </p:nvSpPr>
        <p:spPr>
          <a:xfrm>
            <a:off x="640079" y="291159"/>
            <a:ext cx="10515600" cy="772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Experiment: </a:t>
            </a:r>
            <a:r>
              <a:rPr lang="en-US" dirty="0">
                <a:latin typeface="Helvetica Light" panose="020B0403020202020204" pitchFamily="34" charset="0"/>
              </a:rPr>
              <a:t>The Power of Chunking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987DFC-F031-154F-84EF-5BB79F426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138" y="1527142"/>
            <a:ext cx="6115976" cy="4093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9C7A48-811D-8641-B714-A4E613AA463E}"/>
              </a:ext>
            </a:extLst>
          </p:cNvPr>
          <p:cNvSpPr txBox="1"/>
          <p:nvPr/>
        </p:nvSpPr>
        <p:spPr>
          <a:xfrm>
            <a:off x="8375904" y="3779520"/>
            <a:ext cx="3316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Helvetica Light" panose="020B0403020202020204" pitchFamily="34" charset="0"/>
              </a:rPr>
              <a:t>2 YEARS</a:t>
            </a:r>
          </a:p>
        </p:txBody>
      </p:sp>
    </p:spTree>
    <p:extLst>
      <p:ext uri="{BB962C8B-B14F-4D97-AF65-F5344CB8AC3E}">
        <p14:creationId xmlns:p14="http://schemas.microsoft.com/office/powerpoint/2010/main" val="119361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69A07B4-D9F4-1740-AD62-7EB4A688B5E7}"/>
              </a:ext>
            </a:extLst>
          </p:cNvPr>
          <p:cNvSpPr txBox="1">
            <a:spLocks/>
          </p:cNvSpPr>
          <p:nvPr/>
        </p:nvSpPr>
        <p:spPr>
          <a:xfrm>
            <a:off x="589224" y="365125"/>
            <a:ext cx="10515600" cy="940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Helvetica Light" panose="020B0403020202020204" pitchFamily="34" charset="0"/>
              </a:rPr>
              <a:t>The Experiment: </a:t>
            </a:r>
            <a:r>
              <a:rPr lang="en-US" sz="3600" dirty="0">
                <a:latin typeface="Helvetica Light" panose="020B0403020202020204" pitchFamily="34" charset="0"/>
              </a:rPr>
              <a:t>What happened?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DDEB34-D534-4049-AF9A-4220798FD482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441F9D0D-6D1B-CA49-8E29-B1F33E7E5C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5BC0CD-30BB-1A48-93E6-2E1095414BA9}"/>
              </a:ext>
            </a:extLst>
          </p:cNvPr>
          <p:cNvSpPr/>
          <p:nvPr/>
        </p:nvSpPr>
        <p:spPr>
          <a:xfrm>
            <a:off x="589224" y="1777487"/>
            <a:ext cx="4365548" cy="206210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262626"/>
                </a:solidFill>
                <a:effectLst/>
                <a:latin typeface="Helvetica Light" panose="020B0403020202020204" pitchFamily="34" charset="0"/>
              </a:rPr>
              <a:t>Initially, he was able to remember roughly </a:t>
            </a:r>
            <a:r>
              <a:rPr lang="en-GB" sz="3200" b="1" dirty="0">
                <a:solidFill>
                  <a:srgbClr val="262626"/>
                </a:solidFill>
                <a:effectLst/>
                <a:latin typeface="Helvetica Light" panose="020B0403020202020204" pitchFamily="34" charset="0"/>
              </a:rPr>
              <a:t>7 numbers </a:t>
            </a:r>
            <a:r>
              <a:rPr lang="en-GB" sz="3200" dirty="0">
                <a:solidFill>
                  <a:srgbClr val="262626"/>
                </a:solidFill>
                <a:effectLst/>
                <a:latin typeface="Helvetica Light" panose="020B0403020202020204" pitchFamily="34" charset="0"/>
              </a:rPr>
              <a:t>in the sequence</a:t>
            </a:r>
            <a:endParaRPr lang="en-US" sz="3200" dirty="0">
              <a:latin typeface="Helvetica Light" panose="020B04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64DDC1-6C31-9144-ACB4-ED9A84E832E5}"/>
              </a:ext>
            </a:extLst>
          </p:cNvPr>
          <p:cNvSpPr/>
          <p:nvPr/>
        </p:nvSpPr>
        <p:spPr>
          <a:xfrm>
            <a:off x="6587890" y="1777486"/>
            <a:ext cx="4678327" cy="206210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262626"/>
                </a:solidFill>
                <a:effectLst/>
                <a:latin typeface="Helvetica Light" panose="020B0403020202020204" pitchFamily="34" charset="0"/>
              </a:rPr>
              <a:t>20 months later, he was able to say back a sequence that was </a:t>
            </a:r>
            <a:r>
              <a:rPr lang="en-GB" sz="3200" b="1" dirty="0">
                <a:solidFill>
                  <a:srgbClr val="262626"/>
                </a:solidFill>
                <a:effectLst/>
                <a:latin typeface="Helvetica Light" panose="020B0403020202020204" pitchFamily="34" charset="0"/>
              </a:rPr>
              <a:t>80 digits long </a:t>
            </a:r>
            <a:endParaRPr lang="en-US" sz="3200" b="1" dirty="0">
              <a:latin typeface="Helvetica Light" panose="020B04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31737F-ECCB-2E42-9428-F644543E2A63}"/>
              </a:ext>
            </a:extLst>
          </p:cNvPr>
          <p:cNvSpPr txBox="1"/>
          <p:nvPr/>
        </p:nvSpPr>
        <p:spPr>
          <a:xfrm>
            <a:off x="145716" y="3958324"/>
            <a:ext cx="5007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Helvetica Light" panose="020B0403020202020204" pitchFamily="34" charset="0"/>
              </a:rPr>
              <a:t>3 9 8 0 7 6 2 </a:t>
            </a:r>
            <a:r>
              <a:rPr lang="en-US" sz="28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C5682A-AF1A-CE4A-8DF5-8D67A481C3E4}"/>
              </a:ext>
            </a:extLst>
          </p:cNvPr>
          <p:cNvSpPr txBox="1"/>
          <p:nvPr/>
        </p:nvSpPr>
        <p:spPr>
          <a:xfrm>
            <a:off x="6096000" y="4100496"/>
            <a:ext cx="2649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Helvetica Light" panose="020B0403020202020204" pitchFamily="34" charset="0"/>
              </a:rPr>
              <a:t>9 9 8 0 7 6 2 8 5 4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Helvetica Light" panose="020B0403020202020204" pitchFamily="34" charset="0"/>
              </a:rPr>
              <a:t>1 9 8 2 7 8 2 8 5 4 </a:t>
            </a:r>
            <a:r>
              <a:rPr lang="en-US" sz="1050" dirty="0"/>
              <a:t> </a:t>
            </a:r>
            <a:endParaRPr lang="en-US" sz="2400" dirty="0"/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Helvetica Light" panose="020B0403020202020204" pitchFamily="34" charset="0"/>
              </a:rPr>
              <a:t>3 9 2 0 7 1 2 8 6 9 </a:t>
            </a:r>
            <a:r>
              <a:rPr lang="en-US" sz="1050" dirty="0"/>
              <a:t> </a:t>
            </a:r>
            <a:endParaRPr lang="en-US" sz="2400" dirty="0"/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Helvetica Light" panose="020B0403020202020204" pitchFamily="34" charset="0"/>
              </a:rPr>
              <a:t>3 9 8 0 1 1 2 2 5 3 </a:t>
            </a:r>
            <a:r>
              <a:rPr lang="en-US" sz="1050" dirty="0"/>
              <a:t> </a:t>
            </a:r>
          </a:p>
          <a:p>
            <a:pPr algn="ctr"/>
            <a:r>
              <a:rPr lang="en-US" sz="24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9080BE-8D46-7647-8B61-791A2700AC58}"/>
              </a:ext>
            </a:extLst>
          </p:cNvPr>
          <p:cNvSpPr txBox="1"/>
          <p:nvPr/>
        </p:nvSpPr>
        <p:spPr>
          <a:xfrm>
            <a:off x="8927054" y="4100496"/>
            <a:ext cx="2649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Helvetica Light" panose="020B0403020202020204" pitchFamily="34" charset="0"/>
              </a:rPr>
              <a:t>1 9 2 0 7 6 2 8 5 3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Helvetica Light" panose="020B0403020202020204" pitchFamily="34" charset="0"/>
              </a:rPr>
              <a:t>2 7 3 4 0 1 8 2 5 4 </a:t>
            </a:r>
            <a:r>
              <a:rPr lang="en-US" sz="1050" dirty="0"/>
              <a:t> </a:t>
            </a:r>
            <a:endParaRPr lang="en-US" sz="2400" dirty="0"/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Helvetica Light" panose="020B0403020202020204" pitchFamily="34" charset="0"/>
              </a:rPr>
              <a:t>5 1 8 3 7 7 2 8 4 5 </a:t>
            </a:r>
            <a:r>
              <a:rPr lang="en-US" sz="1050" dirty="0"/>
              <a:t> </a:t>
            </a:r>
            <a:endParaRPr lang="en-US" sz="2400" dirty="0"/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Helvetica Light" panose="020B0403020202020204" pitchFamily="34" charset="0"/>
              </a:rPr>
              <a:t>9 9 4 1 0 8 2 6 5 9 </a:t>
            </a:r>
            <a:r>
              <a:rPr lang="en-US" sz="1050" dirty="0"/>
              <a:t> </a:t>
            </a:r>
          </a:p>
          <a:p>
            <a:pPr algn="ctr"/>
            <a:r>
              <a:rPr lang="en-US" sz="2400" dirty="0"/>
              <a:t>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0611289-7513-3549-90FD-086639EBF42D}"/>
              </a:ext>
            </a:extLst>
          </p:cNvPr>
          <p:cNvSpPr txBox="1">
            <a:spLocks/>
          </p:cNvSpPr>
          <p:nvPr/>
        </p:nvSpPr>
        <p:spPr>
          <a:xfrm>
            <a:off x="893471" y="2195593"/>
            <a:ext cx="10515600" cy="132556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How did he do this? </a:t>
            </a:r>
          </a:p>
        </p:txBody>
      </p:sp>
    </p:spTree>
    <p:extLst>
      <p:ext uri="{BB962C8B-B14F-4D97-AF65-F5344CB8AC3E}">
        <p14:creationId xmlns:p14="http://schemas.microsoft.com/office/powerpoint/2010/main" val="58799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DDEB34-D534-4049-AF9A-4220798FD482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441F9D0D-6D1B-CA49-8E29-B1F33E7E5C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2984D1-AECF-2A41-B56E-56F2198D4A36}"/>
              </a:ext>
            </a:extLst>
          </p:cNvPr>
          <p:cNvSpPr txBox="1"/>
          <p:nvPr/>
        </p:nvSpPr>
        <p:spPr>
          <a:xfrm>
            <a:off x="485523" y="1177525"/>
            <a:ext cx="503315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Helvetica Light" panose="020B0403020202020204" pitchFamily="34" charset="0"/>
              </a:rPr>
              <a:t>The young man was a </a:t>
            </a:r>
            <a:r>
              <a:rPr lang="en-US" sz="2200" b="1" dirty="0">
                <a:latin typeface="Helvetica Light" panose="020B0403020202020204" pitchFamily="34" charset="0"/>
              </a:rPr>
              <a:t>track runner.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>
              <a:latin typeface="Helvetica Light" panose="020B04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Helvetica Light" panose="020B0403020202020204" pitchFamily="34" charset="0"/>
              </a:rPr>
              <a:t>He decided to see certain number groups as running times, for instance, 3492 would be transformed into 3 minutes and 49.2 seconds -  around the world-record time for running the mile.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latin typeface="Helvetica Light" panose="020B04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Helvetica Light" panose="020B0403020202020204" pitchFamily="34" charset="0"/>
              </a:rPr>
              <a:t>He was using his memory for well-known number sequences in athletics to prop up his working memory.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73F13D-E8D3-104D-A895-544F68BADC75}"/>
              </a:ext>
            </a:extLst>
          </p:cNvPr>
          <p:cNvSpPr/>
          <p:nvPr/>
        </p:nvSpPr>
        <p:spPr>
          <a:xfrm>
            <a:off x="5421854" y="6442952"/>
            <a:ext cx="102812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Helvetica Light" panose="020B0403020202020204" pitchFamily="34" charset="0"/>
              </a:rPr>
              <a:t>Experiment taken from: </a:t>
            </a:r>
            <a:r>
              <a:rPr lang="en-US" sz="1200" dirty="0">
                <a:latin typeface="Helvetica Light" panose="020B0403020202020204" pitchFamily="34" charset="0"/>
              </a:rPr>
              <a:t>https://</a:t>
            </a:r>
            <a:r>
              <a:rPr lang="en-US" sz="1200" dirty="0" err="1">
                <a:latin typeface="Helvetica Light" panose="020B0403020202020204" pitchFamily="34" charset="0"/>
              </a:rPr>
              <a:t>www.brainpickings.org</a:t>
            </a:r>
            <a:r>
              <a:rPr lang="en-US" sz="1200" dirty="0">
                <a:latin typeface="Helvetica Light" panose="020B0403020202020204" pitchFamily="34" charset="0"/>
              </a:rPr>
              <a:t>/2012/09/04/the-ravenous-brain-</a:t>
            </a:r>
            <a:r>
              <a:rPr lang="en-US" sz="1200" dirty="0" err="1">
                <a:latin typeface="Helvetica Light" panose="020B0403020202020204" pitchFamily="34" charset="0"/>
              </a:rPr>
              <a:t>daniel</a:t>
            </a:r>
            <a:r>
              <a:rPr lang="en-US" sz="1200" dirty="0">
                <a:latin typeface="Helvetica Light" panose="020B0403020202020204" pitchFamily="34" charset="0"/>
              </a:rPr>
              <a:t>-</a:t>
            </a:r>
            <a:r>
              <a:rPr lang="en-US" sz="1200" dirty="0" err="1">
                <a:latin typeface="Helvetica Light" panose="020B0403020202020204" pitchFamily="34" charset="0"/>
              </a:rPr>
              <a:t>bor</a:t>
            </a:r>
            <a:r>
              <a:rPr lang="en-US" sz="1200" dirty="0">
                <a:latin typeface="Helvetica Light" panose="020B0403020202020204" pitchFamily="34" charset="0"/>
              </a:rPr>
              <a:t>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899" y="0"/>
            <a:ext cx="6421101" cy="599200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69A07B4-D9F4-1740-AD62-7EB4A688B5E7}"/>
              </a:ext>
            </a:extLst>
          </p:cNvPr>
          <p:cNvSpPr txBox="1">
            <a:spLocks/>
          </p:cNvSpPr>
          <p:nvPr/>
        </p:nvSpPr>
        <p:spPr>
          <a:xfrm>
            <a:off x="485523" y="176326"/>
            <a:ext cx="6423212" cy="909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The secret of chunking </a:t>
            </a:r>
          </a:p>
        </p:txBody>
      </p:sp>
    </p:spTree>
    <p:extLst>
      <p:ext uri="{BB962C8B-B14F-4D97-AF65-F5344CB8AC3E}">
        <p14:creationId xmlns:p14="http://schemas.microsoft.com/office/powerpoint/2010/main" val="256977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7361D9-050F-2B42-835D-C6F36A88DA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935"/>
          <a:stretch/>
        </p:blipFill>
        <p:spPr>
          <a:xfrm>
            <a:off x="-1" y="0"/>
            <a:ext cx="12192001" cy="60394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DDEB34-D534-4049-AF9A-4220798FD482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441F9D0D-6D1B-CA49-8E29-B1F33E7E5C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E460CBA-152F-DD44-A670-29B858B8E0CF}"/>
              </a:ext>
            </a:extLst>
          </p:cNvPr>
          <p:cNvSpPr txBox="1">
            <a:spLocks/>
          </p:cNvSpPr>
          <p:nvPr/>
        </p:nvSpPr>
        <p:spPr>
          <a:xfrm>
            <a:off x="0" y="316357"/>
            <a:ext cx="7754112" cy="8174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Helvetica Light" panose="020B0403020202020204" pitchFamily="34" charset="0"/>
              </a:rPr>
              <a:t>    The secret of chunking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3E4BF0-D788-0A47-AFCD-295AC2D7EE69}"/>
              </a:ext>
            </a:extLst>
          </p:cNvPr>
          <p:cNvSpPr/>
          <p:nvPr/>
        </p:nvSpPr>
        <p:spPr>
          <a:xfrm>
            <a:off x="715436" y="1894261"/>
            <a:ext cx="4884868" cy="2677656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1A1A1A"/>
                </a:solidFill>
                <a:latin typeface="Helvetica Light" panose="020B0403020202020204" pitchFamily="34" charset="0"/>
              </a:rPr>
              <a:t>He then realised he could combine each running time into a superstructure of 3 or 4 running times — and then group these superstructures together again.</a:t>
            </a:r>
            <a:endParaRPr lang="en-US" sz="2800" dirty="0">
              <a:latin typeface="Helvetica Light" panose="020B04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65A2C4-5712-B047-A6B7-44FF945EF532}"/>
              </a:ext>
            </a:extLst>
          </p:cNvPr>
          <p:cNvSpPr/>
          <p:nvPr/>
        </p:nvSpPr>
        <p:spPr>
          <a:xfrm>
            <a:off x="6315741" y="1766273"/>
            <a:ext cx="5252483" cy="3539430"/>
          </a:xfrm>
          <a:prstGeom prst="rect">
            <a:avLst/>
          </a:prstGeom>
          <a:solidFill>
            <a:srgbClr val="FFFFFF">
              <a:alpha val="76863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1A1A1A"/>
                </a:solidFill>
                <a:latin typeface="Helvetica Light" panose="020B0403020202020204" pitchFamily="34" charset="0"/>
              </a:rPr>
              <a:t>He just learned to cram more and more into each item in a pyramidal way, with digits linked together in 3s or 4s, and then those triplets or quadruplets of digits linked together as well in groups of 3, and so on.</a:t>
            </a:r>
            <a:endParaRPr lang="en-US" sz="2800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68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889</Words>
  <Application>Microsoft Office PowerPoint</Application>
  <PresentationFormat>Widescreen</PresentationFormat>
  <Paragraphs>109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Helvetica Light</vt:lpstr>
      <vt:lpstr>Office Theme</vt:lpstr>
      <vt:lpstr>Chunking Technique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Chunking</dc:title>
  <dc:creator>caroline sidell</dc:creator>
  <cp:lastModifiedBy>KK</cp:lastModifiedBy>
  <cp:revision>40</cp:revision>
  <dcterms:created xsi:type="dcterms:W3CDTF">2019-02-04T19:59:11Z</dcterms:created>
  <dcterms:modified xsi:type="dcterms:W3CDTF">2019-03-18T15:47:02Z</dcterms:modified>
</cp:coreProperties>
</file>