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CE10A-38BD-4ECA-8451-1F82C0632CB2}" type="datetimeFigureOut">
              <a:rPr lang="en-GB" smtClean="0"/>
              <a:t>06/02/2025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05907B-297D-4662-8948-404F757D18EF}" type="slidenum">
              <a:rPr lang="en-GB" smtClean="0"/>
              <a:t>‹#›</a:t>
            </a:fld>
            <a:endParaRPr lang="en-GB"/>
          </a:p>
        </p:txBody>
      </p:sp>
    </p:spTree>
    <p:extLst>
      <p:ext uri="{BB962C8B-B14F-4D97-AF65-F5344CB8AC3E}">
        <p14:creationId xmlns:p14="http://schemas.microsoft.com/office/powerpoint/2010/main" val="1075137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We know volunteering can make a real difference to your own life and the lives of those around you.</a:t>
            </a:r>
          </a:p>
          <a:p>
            <a:r>
              <a:rPr lang="en-GB" sz="1200" dirty="0"/>
              <a:t>There are many different options to choose from – how do you know what’s right for you?</a:t>
            </a:r>
          </a:p>
          <a:p>
            <a:endParaRPr lang="en-GB" sz="1200" dirty="0"/>
          </a:p>
          <a:p>
            <a:r>
              <a:rPr lang="en-GB" sz="1200" dirty="0"/>
              <a:t>Example: You love working with young children, but you are only available on weekends to volunteer. </a:t>
            </a:r>
          </a:p>
          <a:p>
            <a:r>
              <a:rPr lang="en-GB" sz="1200" i="1" dirty="0"/>
              <a:t>What options might be available?</a:t>
            </a:r>
          </a:p>
          <a:p>
            <a:endParaRPr lang="en-GB" dirty="0"/>
          </a:p>
        </p:txBody>
      </p:sp>
      <p:sp>
        <p:nvSpPr>
          <p:cNvPr id="4" name="Slide Number Placeholder 3"/>
          <p:cNvSpPr>
            <a:spLocks noGrp="1"/>
          </p:cNvSpPr>
          <p:nvPr>
            <p:ph type="sldNum" sz="quarter" idx="5"/>
          </p:nvPr>
        </p:nvSpPr>
        <p:spPr/>
        <p:txBody>
          <a:bodyPr/>
          <a:lstStyle/>
          <a:p>
            <a:fld id="{B3C6FE1B-D046-4EB8-BFC4-4863D543C76B}" type="slidenum">
              <a:rPr lang="en-GB" smtClean="0"/>
              <a:t>2</a:t>
            </a:fld>
            <a:endParaRPr lang="en-GB"/>
          </a:p>
        </p:txBody>
      </p:sp>
    </p:spTree>
    <p:extLst>
      <p:ext uri="{BB962C8B-B14F-4D97-AF65-F5344CB8AC3E}">
        <p14:creationId xmlns:p14="http://schemas.microsoft.com/office/powerpoint/2010/main" val="2422621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7943">
              <a:lnSpc>
                <a:spcPct val="110000"/>
              </a:lnSpc>
            </a:pPr>
            <a:r>
              <a:rPr lang="en-GB" dirty="0">
                <a:solidFill>
                  <a:schemeClr val="tx2"/>
                </a:solidFill>
              </a:rPr>
              <a:t>The DofE Opportunity Finder shows opportunities listed by Approved Activity Providers</a:t>
            </a:r>
          </a:p>
          <a:p>
            <a:pPr defTabSz="1007943">
              <a:lnSpc>
                <a:spcPct val="110000"/>
              </a:lnSpc>
            </a:pPr>
            <a:r>
              <a:rPr lang="en-GB" dirty="0">
                <a:solidFill>
                  <a:schemeClr val="tx2"/>
                </a:solidFill>
              </a:rPr>
              <a:t>(AAPs) or licensed organisations (LO) for the DofE</a:t>
            </a:r>
          </a:p>
          <a:p>
            <a:pPr marL="285750" indent="-285750" defTabSz="1007943">
              <a:lnSpc>
                <a:spcPct val="110000"/>
              </a:lnSpc>
              <a:buFont typeface="Arial" panose="020B0604020202020204" pitchFamily="34" charset="0"/>
              <a:buChar char="•"/>
            </a:pPr>
            <a:r>
              <a:rPr lang="en-GB" dirty="0">
                <a:solidFill>
                  <a:schemeClr val="tx2"/>
                </a:solidFill>
              </a:rPr>
              <a:t>All sections of the award, including expedition and residential</a:t>
            </a:r>
          </a:p>
          <a:p>
            <a:pPr marL="285750" indent="-285750" defTabSz="1007943">
              <a:lnSpc>
                <a:spcPct val="110000"/>
              </a:lnSpc>
              <a:buFont typeface="Arial" panose="020B0604020202020204" pitchFamily="34" charset="0"/>
              <a:buChar char="•"/>
            </a:pPr>
            <a:r>
              <a:rPr lang="en-GB" dirty="0">
                <a:solidFill>
                  <a:schemeClr val="tx2"/>
                </a:solidFill>
              </a:rPr>
              <a:t>Can be filtered by location, cost, award level, etc.</a:t>
            </a:r>
          </a:p>
          <a:p>
            <a:pPr marL="285750" indent="-285750" defTabSz="1007943">
              <a:lnSpc>
                <a:spcPct val="110000"/>
              </a:lnSpc>
              <a:buFont typeface="Arial" panose="020B0604020202020204" pitchFamily="34" charset="0"/>
              <a:buChar char="•"/>
            </a:pPr>
            <a:r>
              <a:rPr lang="en-GB" dirty="0">
                <a:solidFill>
                  <a:schemeClr val="tx2"/>
                </a:solidFill>
              </a:rPr>
              <a:t>Not an exhaustive list of opportunities, but a good place to start or to get ideas</a:t>
            </a:r>
          </a:p>
        </p:txBody>
      </p:sp>
      <p:sp>
        <p:nvSpPr>
          <p:cNvPr id="4" name="Slide Number Placeholder 3"/>
          <p:cNvSpPr>
            <a:spLocks noGrp="1"/>
          </p:cNvSpPr>
          <p:nvPr>
            <p:ph type="sldNum" sz="quarter" idx="5"/>
          </p:nvPr>
        </p:nvSpPr>
        <p:spPr/>
        <p:txBody>
          <a:bodyPr/>
          <a:lstStyle/>
          <a:p>
            <a:fld id="{B3C6FE1B-D046-4EB8-BFC4-4863D543C76B}" type="slidenum">
              <a:rPr lang="en-GB" smtClean="0"/>
              <a:t>3</a:t>
            </a:fld>
            <a:endParaRPr lang="en-GB"/>
          </a:p>
        </p:txBody>
      </p:sp>
    </p:spTree>
    <p:extLst>
      <p:ext uri="{BB962C8B-B14F-4D97-AF65-F5344CB8AC3E}">
        <p14:creationId xmlns:p14="http://schemas.microsoft.com/office/powerpoint/2010/main" val="1420819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Trying to give you ideas for where to start, as well as some specific places/opportunities</a:t>
            </a:r>
          </a:p>
        </p:txBody>
      </p:sp>
      <p:sp>
        <p:nvSpPr>
          <p:cNvPr id="4" name="Slide Number Placeholder 3"/>
          <p:cNvSpPr>
            <a:spLocks noGrp="1"/>
          </p:cNvSpPr>
          <p:nvPr>
            <p:ph type="sldNum" sz="quarter" idx="5"/>
          </p:nvPr>
        </p:nvSpPr>
        <p:spPr/>
        <p:txBody>
          <a:bodyPr/>
          <a:lstStyle/>
          <a:p>
            <a:fld id="{B3C6FE1B-D046-4EB8-BFC4-4863D543C76B}" type="slidenum">
              <a:rPr lang="en-GB" smtClean="0"/>
              <a:t>4</a:t>
            </a:fld>
            <a:endParaRPr lang="en-GB"/>
          </a:p>
        </p:txBody>
      </p:sp>
    </p:spTree>
    <p:extLst>
      <p:ext uri="{BB962C8B-B14F-4D97-AF65-F5344CB8AC3E}">
        <p14:creationId xmlns:p14="http://schemas.microsoft.com/office/powerpoint/2010/main" val="1253470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AE862F7-243A-4057-968B-CE9B8AF42C7B}" type="datetimeFigureOut">
              <a:rPr lang="en-GB" smtClean="0"/>
              <a:t>06/02/2025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E5A149-1F51-410D-840B-04AE41D5695F}" type="slidenum">
              <a:rPr lang="en-GB" smtClean="0"/>
              <a:t>‹#›</a:t>
            </a:fld>
            <a:endParaRPr lang="en-GB"/>
          </a:p>
        </p:txBody>
      </p:sp>
    </p:spTree>
    <p:extLst>
      <p:ext uri="{BB962C8B-B14F-4D97-AF65-F5344CB8AC3E}">
        <p14:creationId xmlns:p14="http://schemas.microsoft.com/office/powerpoint/2010/main" val="38996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E862F7-243A-4057-968B-CE9B8AF42C7B}" type="datetimeFigureOut">
              <a:rPr lang="en-GB" smtClean="0"/>
              <a:t>06/02/2025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E5A149-1F51-410D-840B-04AE41D5695F}" type="slidenum">
              <a:rPr lang="en-GB" smtClean="0"/>
              <a:t>‹#›</a:t>
            </a:fld>
            <a:endParaRPr lang="en-GB"/>
          </a:p>
        </p:txBody>
      </p:sp>
    </p:spTree>
    <p:extLst>
      <p:ext uri="{BB962C8B-B14F-4D97-AF65-F5344CB8AC3E}">
        <p14:creationId xmlns:p14="http://schemas.microsoft.com/office/powerpoint/2010/main" val="969839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E862F7-243A-4057-968B-CE9B8AF42C7B}" type="datetimeFigureOut">
              <a:rPr lang="en-GB" smtClean="0"/>
              <a:t>06/02/2025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E5A149-1F51-410D-840B-04AE41D5695F}" type="slidenum">
              <a:rPr lang="en-GB" smtClean="0"/>
              <a:t>‹#›</a:t>
            </a:fld>
            <a:endParaRPr lang="en-GB"/>
          </a:p>
        </p:txBody>
      </p:sp>
    </p:spTree>
    <p:extLst>
      <p:ext uri="{BB962C8B-B14F-4D97-AF65-F5344CB8AC3E}">
        <p14:creationId xmlns:p14="http://schemas.microsoft.com/office/powerpoint/2010/main" val="2069610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Content and Intr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127783" y="3429001"/>
            <a:ext cx="3037791" cy="2514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577283" y="3429001"/>
            <a:ext cx="3037791" cy="2514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en-US"/>
              <a:t>4 May 2021</a:t>
            </a:r>
            <a:endParaRPr lang="en-GB"/>
          </a:p>
        </p:txBody>
      </p:sp>
      <p:sp>
        <p:nvSpPr>
          <p:cNvPr id="6" name="Footer Placeholder 5"/>
          <p:cNvSpPr>
            <a:spLocks noGrp="1"/>
          </p:cNvSpPr>
          <p:nvPr>
            <p:ph type="ftr" sz="quarter" idx="11"/>
          </p:nvPr>
        </p:nvSpPr>
        <p:spPr/>
        <p:txBody>
          <a:bodyPr/>
          <a:lstStyle/>
          <a:p>
            <a:r>
              <a:rPr lang="en-GB"/>
              <a:t>Update footer details using Insert &gt; Header &amp; Footer</a:t>
            </a:r>
          </a:p>
        </p:txBody>
      </p:sp>
      <p:sp>
        <p:nvSpPr>
          <p:cNvPr id="7" name="Slide Number Placeholder 6"/>
          <p:cNvSpPr>
            <a:spLocks noGrp="1"/>
          </p:cNvSpPr>
          <p:nvPr>
            <p:ph type="sldNum" sz="quarter" idx="12"/>
          </p:nvPr>
        </p:nvSpPr>
        <p:spPr/>
        <p:txBody>
          <a:bodyPr/>
          <a:lstStyle/>
          <a:p>
            <a:fld id="{FD28B870-EEFD-41FE-9A4E-B1C66D221408}" type="slidenum">
              <a:rPr lang="en-GB" smtClean="0"/>
              <a:t>‹#›</a:t>
            </a:fld>
            <a:endParaRPr lang="en-GB"/>
          </a:p>
        </p:txBody>
      </p:sp>
      <p:sp>
        <p:nvSpPr>
          <p:cNvPr id="10" name="Content Placeholder 9"/>
          <p:cNvSpPr>
            <a:spLocks noGrp="1"/>
          </p:cNvSpPr>
          <p:nvPr>
            <p:ph sz="quarter" idx="13"/>
          </p:nvPr>
        </p:nvSpPr>
        <p:spPr>
          <a:xfrm>
            <a:off x="8026783" y="3429001"/>
            <a:ext cx="3037791" cy="2514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a:extLst>
              <a:ext uri="{FF2B5EF4-FFF2-40B4-BE49-F238E27FC236}">
                <a16:creationId xmlns:a16="http://schemas.microsoft.com/office/drawing/2014/main" id="{F4D77AE3-82AB-47E8-AABB-9D5C83C132CB}"/>
              </a:ext>
            </a:extLst>
          </p:cNvPr>
          <p:cNvSpPr>
            <a:spLocks noGrp="1"/>
          </p:cNvSpPr>
          <p:nvPr>
            <p:ph type="body" sz="quarter" idx="14"/>
          </p:nvPr>
        </p:nvSpPr>
        <p:spPr>
          <a:xfrm>
            <a:off x="1127784" y="2253837"/>
            <a:ext cx="9936434" cy="1175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Box 11">
            <a:extLst>
              <a:ext uri="{FF2B5EF4-FFF2-40B4-BE49-F238E27FC236}">
                <a16:creationId xmlns:a16="http://schemas.microsoft.com/office/drawing/2014/main" id="{36A0C031-CEBB-4547-B6EE-CF26707AD27C}"/>
              </a:ext>
            </a:extLst>
          </p:cNvPr>
          <p:cNvSpPr txBox="1"/>
          <p:nvPr userDrawn="1"/>
        </p:nvSpPr>
        <p:spPr>
          <a:xfrm>
            <a:off x="224471" y="6847332"/>
            <a:ext cx="11743059" cy="204071"/>
          </a:xfrm>
          <a:prstGeom prst="rect">
            <a:avLst/>
          </a:prstGeom>
          <a:noFill/>
        </p:spPr>
        <p:txBody>
          <a:bodyPr wrap="square" lIns="0" tIns="32659" rIns="0" bIns="32659" rtlCol="0" anchor="b" anchorCtr="0">
            <a:spAutoFit/>
          </a:bodyPr>
          <a:lstStyle/>
          <a:p>
            <a:pPr defTabSz="914406">
              <a:lnSpc>
                <a:spcPct val="110000"/>
              </a:lnSpc>
            </a:pPr>
            <a:r>
              <a:rPr lang="en-GB" sz="816" dirty="0"/>
              <a:t>Select banner colour from Theme </a:t>
            </a:r>
            <a:r>
              <a:rPr lang="en-GB" sz="816" dirty="0" err="1"/>
              <a:t>Colors</a:t>
            </a:r>
            <a:r>
              <a:rPr lang="en-GB" sz="816" dirty="0"/>
              <a:t> palette (Shape Format &gt; Shape Fill), and contrasting font colour: white text on pink/purple and black on green/yellow.</a:t>
            </a:r>
          </a:p>
        </p:txBody>
      </p:sp>
    </p:spTree>
    <p:extLst>
      <p:ext uri="{BB962C8B-B14F-4D97-AF65-F5344CB8AC3E}">
        <p14:creationId xmlns:p14="http://schemas.microsoft.com/office/powerpoint/2010/main" val="658490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Section Head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4023" y="621771"/>
            <a:ext cx="7027371" cy="1306342"/>
          </a:xfrm>
          <a:prstGeom prst="rect">
            <a:avLst/>
          </a:prstGeom>
          <a:noFill/>
        </p:spPr>
        <p:txBody>
          <a:bodyPr lIns="0" bIns="0" anchor="b" anchorCtr="0">
            <a:noAutofit/>
          </a:bodyPr>
          <a:lstStyle>
            <a:lvl1pPr algn="l">
              <a:lnSpc>
                <a:spcPct val="90000"/>
              </a:lnSpc>
              <a:defRPr sz="508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566610" y="2463775"/>
            <a:ext cx="7054522" cy="965226"/>
          </a:xfrm>
          <a:noFill/>
        </p:spPr>
        <p:txBody>
          <a:bodyPr lIns="0" bIns="0">
            <a:noAutofit/>
          </a:bodyPr>
          <a:lstStyle>
            <a:lvl1pPr marL="0" indent="0" algn="l">
              <a:lnSpc>
                <a:spcPct val="100000"/>
              </a:lnSpc>
              <a:spcBef>
                <a:spcPts val="0"/>
              </a:spcBef>
              <a:buNone/>
              <a:defRPr sz="2449" b="1" spc="-36" baseline="0">
                <a:solidFill>
                  <a:schemeClr val="bg1"/>
                </a:solidFill>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a:xfrm>
            <a:off x="4500594" y="6280239"/>
            <a:ext cx="2743200" cy="195951"/>
          </a:xfrm>
        </p:spPr>
        <p:txBody>
          <a:bodyPr wrap="none">
            <a:noAutofit/>
          </a:bodyPr>
          <a:lstStyle>
            <a:lvl1pPr algn="ctr">
              <a:lnSpc>
                <a:spcPct val="100000"/>
              </a:lnSpc>
              <a:defRPr sz="1452">
                <a:solidFill>
                  <a:schemeClr val="bg1"/>
                </a:solidFill>
              </a:defRPr>
            </a:lvl1pPr>
          </a:lstStyle>
          <a:p>
            <a:r>
              <a:rPr lang="en-US" dirty="0"/>
              <a:t>4 May 2021</a:t>
            </a:r>
            <a:endParaRPr lang="en-GB" dirty="0"/>
          </a:p>
        </p:txBody>
      </p:sp>
      <p:sp>
        <p:nvSpPr>
          <p:cNvPr id="5" name="Footer Placeholder 4"/>
          <p:cNvSpPr>
            <a:spLocks noGrp="1"/>
          </p:cNvSpPr>
          <p:nvPr>
            <p:ph type="ftr" sz="quarter" idx="11"/>
          </p:nvPr>
        </p:nvSpPr>
        <p:spPr>
          <a:xfrm>
            <a:off x="5003367" y="6662049"/>
            <a:ext cx="4114800" cy="195951"/>
          </a:xfrm>
        </p:spPr>
        <p:txBody>
          <a:bodyPr>
            <a:noAutofit/>
          </a:bodyPr>
          <a:lstStyle>
            <a:lvl1pPr>
              <a:defRPr>
                <a:solidFill>
                  <a:srgbClr val="8400C6">
                    <a:alpha val="0"/>
                  </a:srgbClr>
                </a:solidFill>
              </a:defRPr>
            </a:lvl1pPr>
          </a:lstStyle>
          <a:p>
            <a:r>
              <a:rPr lang="en-GB"/>
              <a:t>Update footer details using Insert &gt; Header &amp; Footer</a:t>
            </a:r>
          </a:p>
        </p:txBody>
      </p:sp>
      <p:sp>
        <p:nvSpPr>
          <p:cNvPr id="6" name="Slide Number Placeholder 5"/>
          <p:cNvSpPr>
            <a:spLocks noGrp="1"/>
          </p:cNvSpPr>
          <p:nvPr>
            <p:ph type="sldNum" sz="quarter" idx="12"/>
          </p:nvPr>
        </p:nvSpPr>
        <p:spPr>
          <a:xfrm>
            <a:off x="4469700" y="6662049"/>
            <a:ext cx="533666" cy="195951"/>
          </a:xfrm>
        </p:spPr>
        <p:txBody>
          <a:bodyPr>
            <a:noAutofit/>
          </a:bodyPr>
          <a:lstStyle>
            <a:lvl1pPr>
              <a:defRPr>
                <a:solidFill>
                  <a:srgbClr val="8400C6">
                    <a:alpha val="0"/>
                  </a:srgbClr>
                </a:solidFill>
              </a:defRPr>
            </a:lvl1pPr>
          </a:lstStyle>
          <a:p>
            <a:fld id="{FD28B870-EEFD-41FE-9A4E-B1C66D221408}" type="slidenum">
              <a:rPr lang="en-GB" smtClean="0"/>
              <a:pPr/>
              <a:t>‹#›</a:t>
            </a:fld>
            <a:endParaRPr lang="en-GB"/>
          </a:p>
        </p:txBody>
      </p:sp>
      <p:sp>
        <p:nvSpPr>
          <p:cNvPr id="12" name="Picture Placeholder 11">
            <a:extLst>
              <a:ext uri="{FF2B5EF4-FFF2-40B4-BE49-F238E27FC236}">
                <a16:creationId xmlns:a16="http://schemas.microsoft.com/office/drawing/2014/main" id="{E044197E-B965-48DA-B3D9-16589EF2ACD2}"/>
              </a:ext>
            </a:extLst>
          </p:cNvPr>
          <p:cNvSpPr>
            <a:spLocks noGrp="1"/>
          </p:cNvSpPr>
          <p:nvPr>
            <p:ph type="pic" sz="quarter" idx="13" hasCustomPrompt="1"/>
          </p:nvPr>
        </p:nvSpPr>
        <p:spPr>
          <a:xfrm>
            <a:off x="7265853" y="0"/>
            <a:ext cx="4926147" cy="6858000"/>
          </a:xfrm>
          <a:custGeom>
            <a:avLst/>
            <a:gdLst>
              <a:gd name="connsiteX0" fmla="*/ 0 w 4320000"/>
              <a:gd name="connsiteY0" fmla="*/ 0 h 7559675"/>
              <a:gd name="connsiteX1" fmla="*/ 4320000 w 4320000"/>
              <a:gd name="connsiteY1" fmla="*/ 0 h 7559675"/>
              <a:gd name="connsiteX2" fmla="*/ 4320000 w 4320000"/>
              <a:gd name="connsiteY2" fmla="*/ 7559675 h 7559675"/>
              <a:gd name="connsiteX3" fmla="*/ 0 w 4320000"/>
              <a:gd name="connsiteY3" fmla="*/ 7559675 h 7559675"/>
              <a:gd name="connsiteX4" fmla="*/ 0 w 4320000"/>
              <a:gd name="connsiteY4" fmla="*/ 0 h 7559675"/>
              <a:gd name="connsiteX0" fmla="*/ 1556084 w 4320000"/>
              <a:gd name="connsiteY0" fmla="*/ 0 h 7567696"/>
              <a:gd name="connsiteX1" fmla="*/ 4320000 w 4320000"/>
              <a:gd name="connsiteY1" fmla="*/ 8021 h 7567696"/>
              <a:gd name="connsiteX2" fmla="*/ 4320000 w 4320000"/>
              <a:gd name="connsiteY2" fmla="*/ 7567696 h 7567696"/>
              <a:gd name="connsiteX3" fmla="*/ 0 w 4320000"/>
              <a:gd name="connsiteY3" fmla="*/ 7567696 h 7567696"/>
              <a:gd name="connsiteX4" fmla="*/ 1556084 w 4320000"/>
              <a:gd name="connsiteY4" fmla="*/ 0 h 7567696"/>
              <a:gd name="connsiteX0" fmla="*/ 1532021 w 4320000"/>
              <a:gd name="connsiteY0" fmla="*/ 0 h 7559675"/>
              <a:gd name="connsiteX1" fmla="*/ 4320000 w 4320000"/>
              <a:gd name="connsiteY1" fmla="*/ 0 h 7559675"/>
              <a:gd name="connsiteX2" fmla="*/ 4320000 w 4320000"/>
              <a:gd name="connsiteY2" fmla="*/ 7559675 h 7559675"/>
              <a:gd name="connsiteX3" fmla="*/ 0 w 4320000"/>
              <a:gd name="connsiteY3" fmla="*/ 7559675 h 7559675"/>
              <a:gd name="connsiteX4" fmla="*/ 1532021 w 4320000"/>
              <a:gd name="connsiteY4" fmla="*/ 0 h 7559675"/>
              <a:gd name="connsiteX0" fmla="*/ 1551071 w 4320000"/>
              <a:gd name="connsiteY0" fmla="*/ 0 h 7559675"/>
              <a:gd name="connsiteX1" fmla="*/ 4320000 w 4320000"/>
              <a:gd name="connsiteY1" fmla="*/ 0 h 7559675"/>
              <a:gd name="connsiteX2" fmla="*/ 4320000 w 4320000"/>
              <a:gd name="connsiteY2" fmla="*/ 7559675 h 7559675"/>
              <a:gd name="connsiteX3" fmla="*/ 0 w 4320000"/>
              <a:gd name="connsiteY3" fmla="*/ 7559675 h 7559675"/>
              <a:gd name="connsiteX4" fmla="*/ 1551071 w 4320000"/>
              <a:gd name="connsiteY4" fmla="*/ 0 h 755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000" h="7559675">
                <a:moveTo>
                  <a:pt x="1551071" y="0"/>
                </a:moveTo>
                <a:lnTo>
                  <a:pt x="4320000" y="0"/>
                </a:lnTo>
                <a:lnTo>
                  <a:pt x="4320000" y="7559675"/>
                </a:lnTo>
                <a:lnTo>
                  <a:pt x="0" y="7559675"/>
                </a:lnTo>
                <a:lnTo>
                  <a:pt x="1551071" y="0"/>
                </a:lnTo>
                <a:close/>
              </a:path>
            </a:pathLst>
          </a:custGeom>
          <a:solidFill>
            <a:schemeClr val="bg1"/>
          </a:solidFill>
        </p:spPr>
        <p:txBody>
          <a:bodyPr/>
          <a:lstStyle>
            <a:lvl1pPr algn="r">
              <a:defRPr sz="1270"/>
            </a:lvl1pPr>
          </a:lstStyle>
          <a:p>
            <a:r>
              <a:rPr lang="en-GB" dirty="0"/>
              <a:t>Click icon for picture, or leave empty for white</a:t>
            </a:r>
          </a:p>
        </p:txBody>
      </p:sp>
      <p:pic>
        <p:nvPicPr>
          <p:cNvPr id="8" name="Graphic 7">
            <a:extLst>
              <a:ext uri="{FF2B5EF4-FFF2-40B4-BE49-F238E27FC236}">
                <a16:creationId xmlns:a16="http://schemas.microsoft.com/office/drawing/2014/main" id="{7A080228-8F6C-40D5-8684-B65DF098C34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593762" y="5572020"/>
            <a:ext cx="3078839" cy="862576"/>
          </a:xfrm>
          <a:prstGeom prst="rect">
            <a:avLst/>
          </a:prstGeom>
        </p:spPr>
      </p:pic>
      <p:sp>
        <p:nvSpPr>
          <p:cNvPr id="10" name="TextBox 9">
            <a:extLst>
              <a:ext uri="{FF2B5EF4-FFF2-40B4-BE49-F238E27FC236}">
                <a16:creationId xmlns:a16="http://schemas.microsoft.com/office/drawing/2014/main" id="{E1FED006-42DD-4469-A2BE-D569FEFCE360}"/>
              </a:ext>
            </a:extLst>
          </p:cNvPr>
          <p:cNvSpPr txBox="1"/>
          <p:nvPr userDrawn="1"/>
        </p:nvSpPr>
        <p:spPr>
          <a:xfrm>
            <a:off x="224471" y="-200768"/>
            <a:ext cx="11743059" cy="204071"/>
          </a:xfrm>
          <a:prstGeom prst="rect">
            <a:avLst/>
          </a:prstGeom>
          <a:noFill/>
        </p:spPr>
        <p:txBody>
          <a:bodyPr wrap="square" lIns="0" tIns="32659" rIns="0" bIns="32659" rtlCol="0" anchor="b" anchorCtr="0">
            <a:spAutoFit/>
          </a:bodyPr>
          <a:lstStyle/>
          <a:p>
            <a:pPr defTabSz="914406">
              <a:lnSpc>
                <a:spcPct val="110000"/>
              </a:lnSpc>
            </a:pPr>
            <a:r>
              <a:rPr lang="en-GB" sz="816" dirty="0"/>
              <a:t>Use this layout in pink or purple, chosen from the Theme </a:t>
            </a:r>
            <a:r>
              <a:rPr lang="en-GB" sz="816" dirty="0" err="1"/>
              <a:t>Colors</a:t>
            </a:r>
            <a:r>
              <a:rPr lang="en-GB" sz="816" dirty="0"/>
              <a:t> palette (Format Background &gt; Solid Fill). Optionally, add picture on right.</a:t>
            </a:r>
          </a:p>
        </p:txBody>
      </p:sp>
    </p:spTree>
    <p:extLst>
      <p:ext uri="{BB962C8B-B14F-4D97-AF65-F5344CB8AC3E}">
        <p14:creationId xmlns:p14="http://schemas.microsoft.com/office/powerpoint/2010/main" val="7629619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and Photo">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6095095" y="1161482"/>
            <a:ext cx="6096903" cy="5696517"/>
          </a:xfrm>
          <a:custGeom>
            <a:avLst/>
            <a:gdLst>
              <a:gd name="connsiteX0" fmla="*/ 0 w 5346698"/>
              <a:gd name="connsiteY0" fmla="*/ 0 h 5999955"/>
              <a:gd name="connsiteX1" fmla="*/ 5346698 w 5346698"/>
              <a:gd name="connsiteY1" fmla="*/ 0 h 5999955"/>
              <a:gd name="connsiteX2" fmla="*/ 5346698 w 5346698"/>
              <a:gd name="connsiteY2" fmla="*/ 5999955 h 5999955"/>
              <a:gd name="connsiteX3" fmla="*/ 0 w 5346698"/>
              <a:gd name="connsiteY3" fmla="*/ 5999955 h 5999955"/>
              <a:gd name="connsiteX4" fmla="*/ 0 w 5346698"/>
              <a:gd name="connsiteY4" fmla="*/ 0 h 5999955"/>
              <a:gd name="connsiteX0" fmla="*/ 0 w 5346698"/>
              <a:gd name="connsiteY0" fmla="*/ 276225 h 6276180"/>
              <a:gd name="connsiteX1" fmla="*/ 5344316 w 5346698"/>
              <a:gd name="connsiteY1" fmla="*/ 0 h 6276180"/>
              <a:gd name="connsiteX2" fmla="*/ 5346698 w 5346698"/>
              <a:gd name="connsiteY2" fmla="*/ 6276180 h 6276180"/>
              <a:gd name="connsiteX3" fmla="*/ 0 w 5346698"/>
              <a:gd name="connsiteY3" fmla="*/ 6276180 h 6276180"/>
              <a:gd name="connsiteX4" fmla="*/ 0 w 5346698"/>
              <a:gd name="connsiteY4" fmla="*/ 276225 h 6276180"/>
              <a:gd name="connsiteX0" fmla="*/ 0 w 5346698"/>
              <a:gd name="connsiteY0" fmla="*/ 279400 h 6279355"/>
              <a:gd name="connsiteX1" fmla="*/ 5344316 w 5346698"/>
              <a:gd name="connsiteY1" fmla="*/ 0 h 6279355"/>
              <a:gd name="connsiteX2" fmla="*/ 5346698 w 5346698"/>
              <a:gd name="connsiteY2" fmla="*/ 6279355 h 6279355"/>
              <a:gd name="connsiteX3" fmla="*/ 0 w 5346698"/>
              <a:gd name="connsiteY3" fmla="*/ 6279355 h 6279355"/>
              <a:gd name="connsiteX4" fmla="*/ 0 w 5346698"/>
              <a:gd name="connsiteY4" fmla="*/ 279400 h 6279355"/>
              <a:gd name="connsiteX0" fmla="*/ 0 w 5346698"/>
              <a:gd name="connsiteY0" fmla="*/ 269875 h 6279355"/>
              <a:gd name="connsiteX1" fmla="*/ 5344316 w 5346698"/>
              <a:gd name="connsiteY1" fmla="*/ 0 h 6279355"/>
              <a:gd name="connsiteX2" fmla="*/ 5346698 w 5346698"/>
              <a:gd name="connsiteY2" fmla="*/ 6279355 h 6279355"/>
              <a:gd name="connsiteX3" fmla="*/ 0 w 5346698"/>
              <a:gd name="connsiteY3" fmla="*/ 6279355 h 6279355"/>
              <a:gd name="connsiteX4" fmla="*/ 0 w 5346698"/>
              <a:gd name="connsiteY4" fmla="*/ 269875 h 6279355"/>
              <a:gd name="connsiteX0" fmla="*/ 0 w 5346698"/>
              <a:gd name="connsiteY0" fmla="*/ 277018 h 6279355"/>
              <a:gd name="connsiteX1" fmla="*/ 5344316 w 5346698"/>
              <a:gd name="connsiteY1" fmla="*/ 0 h 6279355"/>
              <a:gd name="connsiteX2" fmla="*/ 5346698 w 5346698"/>
              <a:gd name="connsiteY2" fmla="*/ 6279355 h 6279355"/>
              <a:gd name="connsiteX3" fmla="*/ 0 w 5346698"/>
              <a:gd name="connsiteY3" fmla="*/ 6279355 h 6279355"/>
              <a:gd name="connsiteX4" fmla="*/ 0 w 5346698"/>
              <a:gd name="connsiteY4" fmla="*/ 277018 h 6279355"/>
              <a:gd name="connsiteX0" fmla="*/ 0 w 5346698"/>
              <a:gd name="connsiteY0" fmla="*/ 277018 h 6279355"/>
              <a:gd name="connsiteX1" fmla="*/ 5344316 w 5346698"/>
              <a:gd name="connsiteY1" fmla="*/ 0 h 6279355"/>
              <a:gd name="connsiteX2" fmla="*/ 5346698 w 5346698"/>
              <a:gd name="connsiteY2" fmla="*/ 6279355 h 6279355"/>
              <a:gd name="connsiteX3" fmla="*/ 0 w 5346698"/>
              <a:gd name="connsiteY3" fmla="*/ 6279355 h 6279355"/>
              <a:gd name="connsiteX4" fmla="*/ 0 w 5346698"/>
              <a:gd name="connsiteY4" fmla="*/ 277018 h 6279355"/>
              <a:gd name="connsiteX0" fmla="*/ 0 w 5346698"/>
              <a:gd name="connsiteY0" fmla="*/ 277018 h 6279355"/>
              <a:gd name="connsiteX1" fmla="*/ 5346698 w 5346698"/>
              <a:gd name="connsiteY1" fmla="*/ 0 h 6279355"/>
              <a:gd name="connsiteX2" fmla="*/ 5346698 w 5346698"/>
              <a:gd name="connsiteY2" fmla="*/ 6279355 h 6279355"/>
              <a:gd name="connsiteX3" fmla="*/ 0 w 5346698"/>
              <a:gd name="connsiteY3" fmla="*/ 6279355 h 6279355"/>
              <a:gd name="connsiteX4" fmla="*/ 0 w 5346698"/>
              <a:gd name="connsiteY4" fmla="*/ 277018 h 6279355"/>
              <a:gd name="connsiteX0" fmla="*/ 0 w 5346698"/>
              <a:gd name="connsiteY0" fmla="*/ 279400 h 6279355"/>
              <a:gd name="connsiteX1" fmla="*/ 5346698 w 5346698"/>
              <a:gd name="connsiteY1" fmla="*/ 0 h 6279355"/>
              <a:gd name="connsiteX2" fmla="*/ 5346698 w 5346698"/>
              <a:gd name="connsiteY2" fmla="*/ 6279355 h 6279355"/>
              <a:gd name="connsiteX3" fmla="*/ 0 w 5346698"/>
              <a:gd name="connsiteY3" fmla="*/ 6279355 h 6279355"/>
              <a:gd name="connsiteX4" fmla="*/ 0 w 5346698"/>
              <a:gd name="connsiteY4" fmla="*/ 279400 h 6279355"/>
              <a:gd name="connsiteX0" fmla="*/ 0 w 5346698"/>
              <a:gd name="connsiteY0" fmla="*/ 281781 h 6279355"/>
              <a:gd name="connsiteX1" fmla="*/ 5346698 w 5346698"/>
              <a:gd name="connsiteY1" fmla="*/ 0 h 6279355"/>
              <a:gd name="connsiteX2" fmla="*/ 5346698 w 5346698"/>
              <a:gd name="connsiteY2" fmla="*/ 6279355 h 6279355"/>
              <a:gd name="connsiteX3" fmla="*/ 0 w 5346698"/>
              <a:gd name="connsiteY3" fmla="*/ 6279355 h 6279355"/>
              <a:gd name="connsiteX4" fmla="*/ 0 w 5346698"/>
              <a:gd name="connsiteY4" fmla="*/ 281781 h 6279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6698" h="6279355">
                <a:moveTo>
                  <a:pt x="0" y="281781"/>
                </a:moveTo>
                <a:lnTo>
                  <a:pt x="5346698" y="0"/>
                </a:lnTo>
                <a:lnTo>
                  <a:pt x="5346698" y="6279355"/>
                </a:lnTo>
                <a:lnTo>
                  <a:pt x="0" y="6279355"/>
                </a:lnTo>
                <a:lnTo>
                  <a:pt x="0" y="281781"/>
                </a:lnTo>
                <a:close/>
              </a:path>
            </a:pathLst>
          </a:custGeom>
          <a:solidFill>
            <a:schemeClr val="bg2"/>
          </a:solidFill>
        </p:spPr>
        <p:txBody>
          <a:bodyPr/>
          <a:lstStyle>
            <a:lvl1pPr algn="ctr">
              <a:defRPr/>
            </a:lvl1pPr>
          </a:lstStyle>
          <a:p>
            <a:r>
              <a:rPr lang="en-GB" dirty="0"/>
              <a:t>Click icon to add photo </a:t>
            </a:r>
            <a:br>
              <a:rPr lang="en-GB" dirty="0"/>
            </a:br>
            <a:r>
              <a:rPr lang="en-GB" dirty="0"/>
              <a:t>(will crop automatically to fit)</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127783" y="2253838"/>
            <a:ext cx="4105122" cy="36896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en-US"/>
              <a:t>4 May 2021</a:t>
            </a:r>
            <a:endParaRPr lang="en-GB"/>
          </a:p>
        </p:txBody>
      </p:sp>
      <p:sp>
        <p:nvSpPr>
          <p:cNvPr id="6" name="Footer Placeholder 5"/>
          <p:cNvSpPr>
            <a:spLocks noGrp="1"/>
          </p:cNvSpPr>
          <p:nvPr>
            <p:ph type="ftr" sz="quarter" idx="11"/>
          </p:nvPr>
        </p:nvSpPr>
        <p:spPr/>
        <p:txBody>
          <a:bodyPr/>
          <a:lstStyle/>
          <a:p>
            <a:r>
              <a:rPr lang="en-GB"/>
              <a:t>Update footer details using Insert &gt; Header &amp; Footer</a:t>
            </a:r>
          </a:p>
        </p:txBody>
      </p:sp>
      <p:sp>
        <p:nvSpPr>
          <p:cNvPr id="7" name="Slide Number Placeholder 6"/>
          <p:cNvSpPr>
            <a:spLocks noGrp="1"/>
          </p:cNvSpPr>
          <p:nvPr>
            <p:ph type="sldNum" sz="quarter" idx="12"/>
          </p:nvPr>
        </p:nvSpPr>
        <p:spPr/>
        <p:txBody>
          <a:bodyPr/>
          <a:lstStyle/>
          <a:p>
            <a:fld id="{FD28B870-EEFD-41FE-9A4E-B1C66D221408}" type="slidenum">
              <a:rPr lang="en-GB" smtClean="0"/>
              <a:t>‹#›</a:t>
            </a:fld>
            <a:endParaRPr lang="en-GB"/>
          </a:p>
        </p:txBody>
      </p:sp>
      <p:sp>
        <p:nvSpPr>
          <p:cNvPr id="8" name="TextBox 7">
            <a:extLst>
              <a:ext uri="{FF2B5EF4-FFF2-40B4-BE49-F238E27FC236}">
                <a16:creationId xmlns:a16="http://schemas.microsoft.com/office/drawing/2014/main" id="{0C7B468A-A4F5-4073-BCD5-1867F05F4997}"/>
              </a:ext>
            </a:extLst>
          </p:cNvPr>
          <p:cNvSpPr txBox="1"/>
          <p:nvPr userDrawn="1"/>
        </p:nvSpPr>
        <p:spPr>
          <a:xfrm>
            <a:off x="224471" y="6847332"/>
            <a:ext cx="11743059" cy="204071"/>
          </a:xfrm>
          <a:prstGeom prst="rect">
            <a:avLst/>
          </a:prstGeom>
          <a:noFill/>
        </p:spPr>
        <p:txBody>
          <a:bodyPr wrap="square" lIns="0" tIns="32659" rIns="0" bIns="32659" rtlCol="0" anchor="b" anchorCtr="0">
            <a:spAutoFit/>
          </a:bodyPr>
          <a:lstStyle/>
          <a:p>
            <a:pPr defTabSz="914406">
              <a:lnSpc>
                <a:spcPct val="110000"/>
              </a:lnSpc>
            </a:pPr>
            <a:r>
              <a:rPr lang="en-GB" sz="816" dirty="0"/>
              <a:t>Select banner colour from Theme </a:t>
            </a:r>
            <a:r>
              <a:rPr lang="en-GB" sz="816" dirty="0" err="1"/>
              <a:t>Colors</a:t>
            </a:r>
            <a:r>
              <a:rPr lang="en-GB" sz="816" dirty="0"/>
              <a:t> palette (Shape Format &gt; Shape Fill), and contrasting font colour: white text on pink/purple and black on green/yellow.</a:t>
            </a:r>
          </a:p>
        </p:txBody>
      </p:sp>
    </p:spTree>
    <p:extLst>
      <p:ext uri="{BB962C8B-B14F-4D97-AF65-F5344CB8AC3E}">
        <p14:creationId xmlns:p14="http://schemas.microsoft.com/office/powerpoint/2010/main" val="10643037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E862F7-243A-4057-968B-CE9B8AF42C7B}" type="datetimeFigureOut">
              <a:rPr lang="en-GB" smtClean="0"/>
              <a:t>06/02/2025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E5A149-1F51-410D-840B-04AE41D5695F}" type="slidenum">
              <a:rPr lang="en-GB" smtClean="0"/>
              <a:t>‹#›</a:t>
            </a:fld>
            <a:endParaRPr lang="en-GB"/>
          </a:p>
        </p:txBody>
      </p:sp>
    </p:spTree>
    <p:extLst>
      <p:ext uri="{BB962C8B-B14F-4D97-AF65-F5344CB8AC3E}">
        <p14:creationId xmlns:p14="http://schemas.microsoft.com/office/powerpoint/2010/main" val="3886284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E862F7-243A-4057-968B-CE9B8AF42C7B}" type="datetimeFigureOut">
              <a:rPr lang="en-GB" smtClean="0"/>
              <a:t>06/02/2025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E5A149-1F51-410D-840B-04AE41D5695F}" type="slidenum">
              <a:rPr lang="en-GB" smtClean="0"/>
              <a:t>‹#›</a:t>
            </a:fld>
            <a:endParaRPr lang="en-GB"/>
          </a:p>
        </p:txBody>
      </p:sp>
    </p:spTree>
    <p:extLst>
      <p:ext uri="{BB962C8B-B14F-4D97-AF65-F5344CB8AC3E}">
        <p14:creationId xmlns:p14="http://schemas.microsoft.com/office/powerpoint/2010/main" val="2551952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AE862F7-243A-4057-968B-CE9B8AF42C7B}" type="datetimeFigureOut">
              <a:rPr lang="en-GB" smtClean="0"/>
              <a:t>06/02/2025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E5A149-1F51-410D-840B-04AE41D5695F}" type="slidenum">
              <a:rPr lang="en-GB" smtClean="0"/>
              <a:t>‹#›</a:t>
            </a:fld>
            <a:endParaRPr lang="en-GB"/>
          </a:p>
        </p:txBody>
      </p:sp>
    </p:spTree>
    <p:extLst>
      <p:ext uri="{BB962C8B-B14F-4D97-AF65-F5344CB8AC3E}">
        <p14:creationId xmlns:p14="http://schemas.microsoft.com/office/powerpoint/2010/main" val="1763570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AE862F7-243A-4057-968B-CE9B8AF42C7B}" type="datetimeFigureOut">
              <a:rPr lang="en-GB" smtClean="0"/>
              <a:t>06/02/2025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E5A149-1F51-410D-840B-04AE41D5695F}" type="slidenum">
              <a:rPr lang="en-GB" smtClean="0"/>
              <a:t>‹#›</a:t>
            </a:fld>
            <a:endParaRPr lang="en-GB"/>
          </a:p>
        </p:txBody>
      </p:sp>
    </p:spTree>
    <p:extLst>
      <p:ext uri="{BB962C8B-B14F-4D97-AF65-F5344CB8AC3E}">
        <p14:creationId xmlns:p14="http://schemas.microsoft.com/office/powerpoint/2010/main" val="119733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AE862F7-243A-4057-968B-CE9B8AF42C7B}" type="datetimeFigureOut">
              <a:rPr lang="en-GB" smtClean="0"/>
              <a:t>06/02/2025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E5A149-1F51-410D-840B-04AE41D5695F}" type="slidenum">
              <a:rPr lang="en-GB" smtClean="0"/>
              <a:t>‹#›</a:t>
            </a:fld>
            <a:endParaRPr lang="en-GB"/>
          </a:p>
        </p:txBody>
      </p:sp>
    </p:spTree>
    <p:extLst>
      <p:ext uri="{BB962C8B-B14F-4D97-AF65-F5344CB8AC3E}">
        <p14:creationId xmlns:p14="http://schemas.microsoft.com/office/powerpoint/2010/main" val="3234584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862F7-243A-4057-968B-CE9B8AF42C7B}" type="datetimeFigureOut">
              <a:rPr lang="en-GB" smtClean="0"/>
              <a:t>06/02/2025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E5A149-1F51-410D-840B-04AE41D5695F}" type="slidenum">
              <a:rPr lang="en-GB" smtClean="0"/>
              <a:t>‹#›</a:t>
            </a:fld>
            <a:endParaRPr lang="en-GB"/>
          </a:p>
        </p:txBody>
      </p:sp>
    </p:spTree>
    <p:extLst>
      <p:ext uri="{BB962C8B-B14F-4D97-AF65-F5344CB8AC3E}">
        <p14:creationId xmlns:p14="http://schemas.microsoft.com/office/powerpoint/2010/main" val="1840419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E862F7-243A-4057-968B-CE9B8AF42C7B}" type="datetimeFigureOut">
              <a:rPr lang="en-GB" smtClean="0"/>
              <a:t>06/02/2025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E5A149-1F51-410D-840B-04AE41D5695F}" type="slidenum">
              <a:rPr lang="en-GB" smtClean="0"/>
              <a:t>‹#›</a:t>
            </a:fld>
            <a:endParaRPr lang="en-GB"/>
          </a:p>
        </p:txBody>
      </p:sp>
    </p:spTree>
    <p:extLst>
      <p:ext uri="{BB962C8B-B14F-4D97-AF65-F5344CB8AC3E}">
        <p14:creationId xmlns:p14="http://schemas.microsoft.com/office/powerpoint/2010/main" val="2061986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E862F7-243A-4057-968B-CE9B8AF42C7B}" type="datetimeFigureOut">
              <a:rPr lang="en-GB" smtClean="0"/>
              <a:t>06/02/2025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E5A149-1F51-410D-840B-04AE41D5695F}" type="slidenum">
              <a:rPr lang="en-GB" smtClean="0"/>
              <a:t>‹#›</a:t>
            </a:fld>
            <a:endParaRPr lang="en-GB"/>
          </a:p>
        </p:txBody>
      </p:sp>
    </p:spTree>
    <p:extLst>
      <p:ext uri="{BB962C8B-B14F-4D97-AF65-F5344CB8AC3E}">
        <p14:creationId xmlns:p14="http://schemas.microsoft.com/office/powerpoint/2010/main" val="720338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862F7-243A-4057-968B-CE9B8AF42C7B}" type="datetimeFigureOut">
              <a:rPr lang="en-GB" smtClean="0"/>
              <a:t>06/02/2025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5A149-1F51-410D-840B-04AE41D5695F}" type="slidenum">
              <a:rPr lang="en-GB" smtClean="0"/>
              <a:t>‹#›</a:t>
            </a:fld>
            <a:endParaRPr lang="en-GB"/>
          </a:p>
        </p:txBody>
      </p:sp>
    </p:spTree>
    <p:extLst>
      <p:ext uri="{BB962C8B-B14F-4D97-AF65-F5344CB8AC3E}">
        <p14:creationId xmlns:p14="http://schemas.microsoft.com/office/powerpoint/2010/main" val="2567144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jpeg"/><Relationship Id="rId3" Type="http://schemas.openxmlformats.org/officeDocument/2006/relationships/image" Target="../media/image38.jpe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14.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gif"/><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hyperlink" Target="https://www.dofe.org/opportunity-finder" TargetMode="External"/><Relationship Id="rId2" Type="http://schemas.openxmlformats.org/officeDocument/2006/relationships/hyperlink" Target="https://www.dofe.org/resourcescentre" TargetMode="External"/><Relationship Id="rId1" Type="http://schemas.openxmlformats.org/officeDocument/2006/relationships/slideLayout" Target="../slideLayouts/slideLayout2.xml"/><Relationship Id="rId6" Type="http://schemas.openxmlformats.org/officeDocument/2006/relationships/hyperlink" Target="https://www.dofe.org/wp-content/uploads/2023/03/Volunteering-AAPs-Flyer-A4-Autumn-2020-2.pdf" TargetMode="External"/><Relationship Id="rId5" Type="http://schemas.openxmlformats.org/officeDocument/2006/relationships/hyperlink" Target="https://www.dofe.org/wp-content/uploads/2019/07/7a.-Volunteering-section-ideas.pdf" TargetMode="External"/><Relationship Id="rId4" Type="http://schemas.openxmlformats.org/officeDocument/2006/relationships/hyperlink" Target="https://www.dofe.org/dofewithadifference/activities/volunteerin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DofE</a:t>
            </a:r>
            <a:r>
              <a:rPr lang="en-GB" smtClean="0"/>
              <a:t/>
            </a:r>
            <a:br>
              <a:rPr lang="en-GB" smtClean="0"/>
            </a:br>
            <a:r>
              <a:rPr lang="en-GB"/>
              <a:t>V</a:t>
            </a:r>
            <a:r>
              <a:rPr lang="en-GB" smtClean="0"/>
              <a:t>olunteering </a:t>
            </a:r>
            <a:r>
              <a:rPr lang="en-GB" dirty="0" smtClean="0"/>
              <a:t>Section</a:t>
            </a:r>
            <a:endParaRPr lang="en-GB" dirty="0"/>
          </a:p>
        </p:txBody>
      </p:sp>
      <p:sp>
        <p:nvSpPr>
          <p:cNvPr id="3" name="Subtitle 2"/>
          <p:cNvSpPr>
            <a:spLocks noGrp="1"/>
          </p:cNvSpPr>
          <p:nvPr>
            <p:ph type="subTitle" idx="1"/>
          </p:nvPr>
        </p:nvSpPr>
        <p:spPr/>
        <p:txBody>
          <a:bodyPr>
            <a:normAutofit fontScale="77500" lnSpcReduction="20000"/>
          </a:bodyPr>
          <a:lstStyle/>
          <a:p>
            <a:r>
              <a:rPr lang="en-GB" dirty="0" smtClean="0"/>
              <a:t>Here are loads of ideas you may be interested in. </a:t>
            </a:r>
          </a:p>
          <a:p>
            <a:r>
              <a:rPr lang="en-GB" dirty="0" smtClean="0"/>
              <a:t>Some you can do from home.</a:t>
            </a:r>
          </a:p>
          <a:p>
            <a:r>
              <a:rPr lang="en-GB" dirty="0" smtClean="0"/>
              <a:t>Please take a look through to the end.</a:t>
            </a:r>
          </a:p>
          <a:p>
            <a:r>
              <a:rPr lang="en-GB" dirty="0" smtClean="0"/>
              <a:t>Please discuss your ideas at home to check adults are in agreement. </a:t>
            </a:r>
            <a:endParaRPr lang="en-GB" dirty="0"/>
          </a:p>
          <a:p>
            <a:r>
              <a:rPr lang="en-GB" dirty="0" smtClean="0"/>
              <a:t>Your </a:t>
            </a:r>
            <a:r>
              <a:rPr lang="en-GB" dirty="0" err="1" smtClean="0"/>
              <a:t>DofE</a:t>
            </a:r>
            <a:r>
              <a:rPr lang="en-GB" dirty="0" smtClean="0"/>
              <a:t> Leaders will need to approve your plans before you spend much time on them!</a:t>
            </a:r>
            <a:endParaRPr lang="en-GB" dirty="0"/>
          </a:p>
        </p:txBody>
      </p:sp>
    </p:spTree>
    <p:extLst>
      <p:ext uri="{BB962C8B-B14F-4D97-AF65-F5344CB8AC3E}">
        <p14:creationId xmlns:p14="http://schemas.microsoft.com/office/powerpoint/2010/main" val="2788977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44851" y="-2011891"/>
            <a:ext cx="9702299" cy="3678147"/>
          </a:xfrm>
          <a:solidFill>
            <a:schemeClr val="accent3"/>
          </a:solidFill>
        </p:spPr>
        <p:txBody>
          <a:bodyPr/>
          <a:lstStyle/>
          <a:p>
            <a:r>
              <a:rPr lang="en-GB" dirty="0"/>
              <a:t>Support community well-being</a:t>
            </a:r>
          </a:p>
        </p:txBody>
      </p:sp>
      <p:sp>
        <p:nvSpPr>
          <p:cNvPr id="14" name="Content Placeholder 13"/>
          <p:cNvSpPr>
            <a:spLocks noGrp="1"/>
          </p:cNvSpPr>
          <p:nvPr>
            <p:ph sz="half" idx="1"/>
          </p:nvPr>
        </p:nvSpPr>
        <p:spPr>
          <a:xfrm>
            <a:off x="1718661" y="1793471"/>
            <a:ext cx="4059077" cy="4014956"/>
          </a:xfrm>
        </p:spPr>
        <p:txBody>
          <a:bodyPr/>
          <a:lstStyle/>
          <a:p>
            <a:pPr lvl="2"/>
            <a:r>
              <a:rPr lang="en-GB" sz="1633" dirty="0"/>
              <a:t>Litter Picking</a:t>
            </a:r>
          </a:p>
          <a:p>
            <a:endParaRPr lang="en-GB" sz="1633" b="1" dirty="0">
              <a:solidFill>
                <a:srgbClr val="4D5156"/>
              </a:solidFill>
              <a:latin typeface="arial" panose="020B0604020202020204" pitchFamily="34" charset="0"/>
            </a:endParaRPr>
          </a:p>
          <a:p>
            <a:r>
              <a:rPr lang="en-GB" sz="1452" b="1" dirty="0"/>
              <a:t>UK Wide </a:t>
            </a:r>
            <a:br>
              <a:rPr lang="en-GB" sz="1452" b="1" dirty="0"/>
            </a:br>
            <a:r>
              <a:rPr lang="en-GB" sz="1452" b="1" dirty="0"/>
              <a:t>- Keep Britain Tidy </a:t>
            </a:r>
            <a:r>
              <a:rPr lang="en-GB" sz="1452" dirty="0"/>
              <a:t>offers information on larger events.  You can sign up to host a clean up in your community or on the grounds of your DofE organisation through their website. </a:t>
            </a:r>
          </a:p>
          <a:p>
            <a:endParaRPr lang="en-GB" sz="1452" dirty="0"/>
          </a:p>
          <a:p>
            <a:r>
              <a:rPr lang="en-GB" sz="1452" b="1" dirty="0"/>
              <a:t>Geographical </a:t>
            </a:r>
            <a:br>
              <a:rPr lang="en-GB" sz="1452" b="1" dirty="0"/>
            </a:br>
            <a:r>
              <a:rPr lang="en-GB" sz="1452" b="1" dirty="0"/>
              <a:t>- Surfers Against Sewage </a:t>
            </a:r>
            <a:r>
              <a:rPr lang="en-GB" sz="1452" dirty="0"/>
              <a:t>are a charity that specialise in Beach Cleans for coastal organisations. </a:t>
            </a:r>
          </a:p>
          <a:p>
            <a:endParaRPr lang="en-GB" sz="1452" b="1" dirty="0"/>
          </a:p>
          <a:p>
            <a:r>
              <a:rPr lang="en-GB" sz="1452" b="1" dirty="0"/>
              <a:t>- Local ecological or environment groups</a:t>
            </a:r>
          </a:p>
          <a:p>
            <a:endParaRPr lang="en-GB" sz="1633" b="1" dirty="0">
              <a:solidFill>
                <a:srgbClr val="4D5156"/>
              </a:solidFill>
              <a:latin typeface="arial" panose="020B0604020202020204" pitchFamily="34" charset="0"/>
            </a:endParaRPr>
          </a:p>
          <a:p>
            <a:pPr lvl="2"/>
            <a:endParaRPr lang="en-GB" dirty="0"/>
          </a:p>
        </p:txBody>
      </p:sp>
      <p:sp>
        <p:nvSpPr>
          <p:cNvPr id="4" name="Date Placeholder 3"/>
          <p:cNvSpPr>
            <a:spLocks noGrp="1"/>
          </p:cNvSpPr>
          <p:nvPr>
            <p:ph type="dt" sz="half" idx="10"/>
          </p:nvPr>
        </p:nvSpPr>
        <p:spPr>
          <a:xfrm>
            <a:off x="8840413" y="6238645"/>
            <a:ext cx="1632927" cy="195951"/>
          </a:xfrm>
        </p:spPr>
        <p:txBody>
          <a:bodyPr/>
          <a:lstStyle/>
          <a:p>
            <a:r>
              <a:rPr lang="en-US"/>
              <a:t>4 May 2021</a:t>
            </a:r>
            <a:endParaRPr lang="en-GB"/>
          </a:p>
        </p:txBody>
      </p:sp>
      <p:grpSp>
        <p:nvGrpSpPr>
          <p:cNvPr id="11" name="Group 10">
            <a:extLst>
              <a:ext uri="{FF2B5EF4-FFF2-40B4-BE49-F238E27FC236}">
                <a16:creationId xmlns:a16="http://schemas.microsoft.com/office/drawing/2014/main" id="{9AD0ED19-DE8E-4A0A-A280-5B67F950A1FF}"/>
              </a:ext>
            </a:extLst>
          </p:cNvPr>
          <p:cNvGrpSpPr/>
          <p:nvPr/>
        </p:nvGrpSpPr>
        <p:grpSpPr>
          <a:xfrm>
            <a:off x="5777738" y="2016372"/>
            <a:ext cx="4714013" cy="3919271"/>
            <a:chOff x="5418189" y="2233645"/>
            <a:chExt cx="5196326" cy="4320271"/>
          </a:xfrm>
        </p:grpSpPr>
        <p:pic>
          <p:nvPicPr>
            <p:cNvPr id="12" name="Picture 2" descr="Community Litter Picking | Tendring District Council">
              <a:extLst>
                <a:ext uri="{FF2B5EF4-FFF2-40B4-BE49-F238E27FC236}">
                  <a16:creationId xmlns:a16="http://schemas.microsoft.com/office/drawing/2014/main" id="{88C6302B-B94C-46FC-829E-8C39D356FE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49" r="17391"/>
            <a:stretch/>
          </p:blipFill>
          <p:spPr bwMode="auto">
            <a:xfrm>
              <a:off x="5418189" y="2233645"/>
              <a:ext cx="1767338" cy="15285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Litter Picking - Love Your Chelmsford">
              <a:extLst>
                <a:ext uri="{FF2B5EF4-FFF2-40B4-BE49-F238E27FC236}">
                  <a16:creationId xmlns:a16="http://schemas.microsoft.com/office/drawing/2014/main" id="{9F57A8BD-41F7-490A-B7BA-7C7D83B34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7710" y="2604389"/>
              <a:ext cx="2686805" cy="159984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reat British Spring Clean | Keep Britain Tidy">
              <a:extLst>
                <a:ext uri="{FF2B5EF4-FFF2-40B4-BE49-F238E27FC236}">
                  <a16:creationId xmlns:a16="http://schemas.microsoft.com/office/drawing/2014/main" id="{9E47D599-349C-4177-9420-AF539F8472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9774" y="3669791"/>
              <a:ext cx="1767337" cy="13615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5CD61704-2ED6-43AE-9D90-F8A9CBD6BC28}"/>
                </a:ext>
              </a:extLst>
            </p:cNvPr>
            <p:cNvPicPr>
              <a:picLocks noChangeAspect="1"/>
            </p:cNvPicPr>
            <p:nvPr/>
          </p:nvPicPr>
          <p:blipFill>
            <a:blip r:embed="rId5"/>
            <a:stretch>
              <a:fillRect/>
            </a:stretch>
          </p:blipFill>
          <p:spPr>
            <a:xfrm>
              <a:off x="6614953" y="4900420"/>
              <a:ext cx="3878438" cy="1653496"/>
            </a:xfrm>
            <a:prstGeom prst="rect">
              <a:avLst/>
            </a:prstGeom>
          </p:spPr>
        </p:pic>
      </p:grpSp>
    </p:spTree>
    <p:extLst>
      <p:ext uri="{BB962C8B-B14F-4D97-AF65-F5344CB8AC3E}">
        <p14:creationId xmlns:p14="http://schemas.microsoft.com/office/powerpoint/2010/main" val="1016208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44851" y="-2011891"/>
            <a:ext cx="9702299" cy="3678147"/>
          </a:xfrm>
          <a:solidFill>
            <a:schemeClr val="accent3"/>
          </a:solidFill>
        </p:spPr>
        <p:txBody>
          <a:bodyPr/>
          <a:lstStyle/>
          <a:p>
            <a:r>
              <a:rPr lang="en-GB" dirty="0"/>
              <a:t>Support community well-being</a:t>
            </a:r>
          </a:p>
        </p:txBody>
      </p:sp>
      <p:sp>
        <p:nvSpPr>
          <p:cNvPr id="14" name="Content Placeholder 13"/>
          <p:cNvSpPr>
            <a:spLocks noGrp="1"/>
          </p:cNvSpPr>
          <p:nvPr>
            <p:ph sz="half" idx="1"/>
          </p:nvPr>
        </p:nvSpPr>
        <p:spPr>
          <a:xfrm>
            <a:off x="1877915" y="1895263"/>
            <a:ext cx="3265855" cy="3689667"/>
          </a:xfrm>
        </p:spPr>
        <p:txBody>
          <a:bodyPr/>
          <a:lstStyle/>
          <a:p>
            <a:pPr lvl="2"/>
            <a:r>
              <a:rPr lang="en-GB" sz="1814" dirty="0"/>
              <a:t>Parkrun/Jr Parkrun</a:t>
            </a:r>
            <a:endParaRPr lang="en-GB" sz="816" dirty="0"/>
          </a:p>
          <a:p>
            <a:pPr lvl="3"/>
            <a:endParaRPr lang="en-GB" dirty="0"/>
          </a:p>
        </p:txBody>
      </p:sp>
      <p:sp>
        <p:nvSpPr>
          <p:cNvPr id="4" name="Date Placeholder 3"/>
          <p:cNvSpPr>
            <a:spLocks noGrp="1"/>
          </p:cNvSpPr>
          <p:nvPr>
            <p:ph type="dt" sz="half" idx="10"/>
          </p:nvPr>
        </p:nvSpPr>
        <p:spPr>
          <a:xfrm>
            <a:off x="8840413" y="6238645"/>
            <a:ext cx="1632927" cy="195951"/>
          </a:xfrm>
        </p:spPr>
        <p:txBody>
          <a:bodyPr/>
          <a:lstStyle/>
          <a:p>
            <a:r>
              <a:rPr lang="en-US"/>
              <a:t>4 May 2021</a:t>
            </a:r>
            <a:endParaRPr lang="en-GB"/>
          </a:p>
        </p:txBody>
      </p:sp>
      <p:sp>
        <p:nvSpPr>
          <p:cNvPr id="16" name="TextBox 15">
            <a:extLst>
              <a:ext uri="{FF2B5EF4-FFF2-40B4-BE49-F238E27FC236}">
                <a16:creationId xmlns:a16="http://schemas.microsoft.com/office/drawing/2014/main" id="{C5CE1353-01C6-4457-89A0-29646C88F0C8}"/>
              </a:ext>
            </a:extLst>
          </p:cNvPr>
          <p:cNvSpPr txBox="1"/>
          <p:nvPr/>
        </p:nvSpPr>
        <p:spPr>
          <a:xfrm>
            <a:off x="1877916" y="2483531"/>
            <a:ext cx="4853352" cy="2131289"/>
          </a:xfrm>
          <a:prstGeom prst="rect">
            <a:avLst/>
          </a:prstGeom>
          <a:noFill/>
        </p:spPr>
        <p:txBody>
          <a:bodyPr wrap="square">
            <a:spAutoFit/>
          </a:bodyPr>
          <a:lstStyle/>
          <a:p>
            <a:pPr algn="l"/>
            <a:r>
              <a:rPr lang="en-GB" sz="1452" dirty="0">
                <a:latin typeface="+mj-lt"/>
              </a:rPr>
              <a:t>Used by 34 million people, </a:t>
            </a:r>
            <a:r>
              <a:rPr lang="en-GB" sz="1452" dirty="0" err="1">
                <a:latin typeface="+mj-lt"/>
              </a:rPr>
              <a:t>Parkruns</a:t>
            </a:r>
            <a:r>
              <a:rPr lang="en-GB" sz="1452" dirty="0">
                <a:latin typeface="+mj-lt"/>
              </a:rPr>
              <a:t> are free, weekly, community events all around the world.</a:t>
            </a:r>
          </a:p>
          <a:p>
            <a:pPr algn="l"/>
            <a:r>
              <a:rPr lang="en-GB" sz="1452" dirty="0">
                <a:latin typeface="+mj-lt"/>
              </a:rPr>
              <a:t>Saturday morning events are 5k and take place in parks and open spaces. On Sunday mornings, there are 2k junior </a:t>
            </a:r>
            <a:r>
              <a:rPr lang="en-GB" sz="1452" dirty="0" err="1">
                <a:latin typeface="+mj-lt"/>
              </a:rPr>
              <a:t>Parkruns</a:t>
            </a:r>
            <a:r>
              <a:rPr lang="en-GB" sz="1452" dirty="0">
                <a:latin typeface="+mj-lt"/>
              </a:rPr>
              <a:t> for children aged four to 14.</a:t>
            </a:r>
          </a:p>
          <a:p>
            <a:pPr algn="l"/>
            <a:endParaRPr lang="en-GB" sz="1452" dirty="0">
              <a:latin typeface="+mj-lt"/>
            </a:endParaRPr>
          </a:p>
          <a:p>
            <a:pPr algn="l"/>
            <a:r>
              <a:rPr lang="en-GB" sz="1452" b="1" dirty="0">
                <a:latin typeface="+mj-lt"/>
              </a:rPr>
              <a:t>The Parkrun website provides all the details on how to volunteer.  </a:t>
            </a:r>
          </a:p>
          <a:p>
            <a:pPr algn="l"/>
            <a:endParaRPr lang="en-GB" sz="1633" dirty="0">
              <a:solidFill>
                <a:srgbClr val="3C3C3C"/>
              </a:solidFill>
              <a:latin typeface="Arial" panose="020B0604020202020204" pitchFamily="34" charset="0"/>
            </a:endParaRPr>
          </a:p>
        </p:txBody>
      </p:sp>
      <p:grpSp>
        <p:nvGrpSpPr>
          <p:cNvPr id="10" name="Group 9">
            <a:extLst>
              <a:ext uri="{FF2B5EF4-FFF2-40B4-BE49-F238E27FC236}">
                <a16:creationId xmlns:a16="http://schemas.microsoft.com/office/drawing/2014/main" id="{2EA76942-AB4F-4CB9-9846-705523DB0923}"/>
              </a:ext>
            </a:extLst>
          </p:cNvPr>
          <p:cNvGrpSpPr/>
          <p:nvPr/>
        </p:nvGrpSpPr>
        <p:grpSpPr>
          <a:xfrm>
            <a:off x="6096000" y="2300465"/>
            <a:ext cx="4512274" cy="3620701"/>
            <a:chOff x="5586675" y="2426654"/>
            <a:chExt cx="4973946" cy="3991152"/>
          </a:xfrm>
        </p:grpSpPr>
        <p:pic>
          <p:nvPicPr>
            <p:cNvPr id="11" name="Picture 2" descr="Stretford Park Run – * Suspended * | Friends of Longford Park">
              <a:extLst>
                <a:ext uri="{FF2B5EF4-FFF2-40B4-BE49-F238E27FC236}">
                  <a16:creationId xmlns:a16="http://schemas.microsoft.com/office/drawing/2014/main" id="{DA01773C-74B2-41D0-AE1D-08054871F5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3337" y="2426654"/>
              <a:ext cx="2597776" cy="13531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volunteer | Woodhouse Moor parkrun">
              <a:extLst>
                <a:ext uri="{FF2B5EF4-FFF2-40B4-BE49-F238E27FC236}">
                  <a16:creationId xmlns:a16="http://schemas.microsoft.com/office/drawing/2014/main" id="{D51BED24-0DB2-4116-A421-5CD902A35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6675" y="4889211"/>
              <a:ext cx="2297069" cy="15285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volunteer | Riddlesdown parkrun">
              <a:extLst>
                <a:ext uri="{FF2B5EF4-FFF2-40B4-BE49-F238E27FC236}">
                  <a16:creationId xmlns:a16="http://schemas.microsoft.com/office/drawing/2014/main" id="{8B43DB03-0100-40F8-87BD-89BCCF6C4A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1604" y="4058256"/>
              <a:ext cx="2579017" cy="19070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76189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44851" y="-2011891"/>
            <a:ext cx="9702299" cy="3678147"/>
          </a:xfrm>
          <a:solidFill>
            <a:schemeClr val="accent3"/>
          </a:solidFill>
        </p:spPr>
        <p:txBody>
          <a:bodyPr/>
          <a:lstStyle/>
          <a:p>
            <a:r>
              <a:rPr lang="en-GB" dirty="0"/>
              <a:t>Build empathy</a:t>
            </a:r>
          </a:p>
        </p:txBody>
      </p:sp>
      <p:sp>
        <p:nvSpPr>
          <p:cNvPr id="14" name="Content Placeholder 13"/>
          <p:cNvSpPr>
            <a:spLocks noGrp="1"/>
          </p:cNvSpPr>
          <p:nvPr>
            <p:ph sz="half" idx="1"/>
          </p:nvPr>
        </p:nvSpPr>
        <p:spPr>
          <a:xfrm>
            <a:off x="2037138" y="1942046"/>
            <a:ext cx="3265855" cy="3689667"/>
          </a:xfrm>
        </p:spPr>
        <p:txBody>
          <a:bodyPr/>
          <a:lstStyle/>
          <a:p>
            <a:pPr lvl="2"/>
            <a:r>
              <a:rPr lang="en-GB" sz="1633" dirty="0"/>
              <a:t>Hedgehog Homes</a:t>
            </a:r>
          </a:p>
          <a:p>
            <a:endParaRPr lang="en-GB" sz="1633" b="1" dirty="0">
              <a:solidFill>
                <a:srgbClr val="4D5156"/>
              </a:solidFill>
              <a:latin typeface="arial" panose="020B0604020202020204" pitchFamily="34" charset="0"/>
            </a:endParaRPr>
          </a:p>
          <a:p>
            <a:r>
              <a:rPr lang="en-GB" sz="1452" dirty="0"/>
              <a:t>Founded in 1982 the British Hedgehog Preservation Society offers help and advice to those with sick, injured or orphaned hedgehogs and maintains a list of rehabilitators in the UK. </a:t>
            </a:r>
          </a:p>
          <a:p>
            <a:endParaRPr lang="en-GB" sz="1452" dirty="0"/>
          </a:p>
          <a:p>
            <a:r>
              <a:rPr lang="en-GB" sz="1452" b="1" dirty="0"/>
              <a:t>Help hedgehogs go into hibernation by creating permanent structures in your garden for hedgehogs to make their homes. </a:t>
            </a:r>
          </a:p>
          <a:p>
            <a:endParaRPr lang="en-GB" sz="1633" b="1" dirty="0">
              <a:solidFill>
                <a:srgbClr val="4D5156"/>
              </a:solidFill>
              <a:latin typeface="arial" panose="020B0604020202020204" pitchFamily="34" charset="0"/>
            </a:endParaRPr>
          </a:p>
          <a:p>
            <a:endParaRPr lang="en-GB" sz="1633" b="1" dirty="0">
              <a:solidFill>
                <a:srgbClr val="4D5156"/>
              </a:solidFill>
              <a:latin typeface="arial" panose="020B0604020202020204" pitchFamily="34" charset="0"/>
            </a:endParaRPr>
          </a:p>
          <a:p>
            <a:pPr lvl="2"/>
            <a:endParaRPr lang="en-GB" dirty="0"/>
          </a:p>
        </p:txBody>
      </p:sp>
      <p:sp>
        <p:nvSpPr>
          <p:cNvPr id="4" name="Date Placeholder 3"/>
          <p:cNvSpPr>
            <a:spLocks noGrp="1"/>
          </p:cNvSpPr>
          <p:nvPr>
            <p:ph type="dt" sz="half" idx="10"/>
          </p:nvPr>
        </p:nvSpPr>
        <p:spPr>
          <a:xfrm>
            <a:off x="8840413" y="6238645"/>
            <a:ext cx="1632927" cy="195951"/>
          </a:xfrm>
        </p:spPr>
        <p:txBody>
          <a:bodyPr/>
          <a:lstStyle/>
          <a:p>
            <a:r>
              <a:rPr lang="en-US"/>
              <a:t>4 May 2021</a:t>
            </a:r>
            <a:endParaRPr lang="en-GB"/>
          </a:p>
        </p:txBody>
      </p:sp>
      <p:pic>
        <p:nvPicPr>
          <p:cNvPr id="18" name="Picture Placeholder 17" descr="A hedgehog on a white background&#10;&#10;Description automatically generated with medium confidence">
            <a:extLst>
              <a:ext uri="{FF2B5EF4-FFF2-40B4-BE49-F238E27FC236}">
                <a16:creationId xmlns:a16="http://schemas.microsoft.com/office/drawing/2014/main" id="{CCBAFC0C-F113-4E21-A78C-0D95AD968F8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8096" r="28096"/>
          <a:stretch>
            <a:fillRect/>
          </a:stretch>
        </p:blipFill>
        <p:spPr/>
      </p:pic>
    </p:spTree>
    <p:extLst>
      <p:ext uri="{BB962C8B-B14F-4D97-AF65-F5344CB8AC3E}">
        <p14:creationId xmlns:p14="http://schemas.microsoft.com/office/powerpoint/2010/main" val="3740767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44851" y="-2011891"/>
            <a:ext cx="9702299" cy="3678147"/>
          </a:xfrm>
          <a:solidFill>
            <a:schemeClr val="accent3"/>
          </a:solidFill>
        </p:spPr>
        <p:txBody>
          <a:bodyPr/>
          <a:lstStyle/>
          <a:p>
            <a:r>
              <a:rPr lang="en-GB" dirty="0"/>
              <a:t>Build empathy</a:t>
            </a:r>
          </a:p>
        </p:txBody>
      </p:sp>
      <p:sp>
        <p:nvSpPr>
          <p:cNvPr id="14" name="Content Placeholder 13"/>
          <p:cNvSpPr>
            <a:spLocks noGrp="1"/>
          </p:cNvSpPr>
          <p:nvPr>
            <p:ph sz="half" idx="1"/>
          </p:nvPr>
        </p:nvSpPr>
        <p:spPr>
          <a:xfrm>
            <a:off x="1931083" y="2107617"/>
            <a:ext cx="3779741" cy="3689667"/>
          </a:xfrm>
        </p:spPr>
        <p:txBody>
          <a:bodyPr/>
          <a:lstStyle/>
          <a:p>
            <a:pPr lvl="2"/>
            <a:r>
              <a:rPr lang="en-GB" sz="1633" dirty="0"/>
              <a:t>Adopt a Grandparent </a:t>
            </a:r>
          </a:p>
          <a:p>
            <a:pPr lvl="2"/>
            <a:r>
              <a:rPr lang="en-GB" sz="1452" dirty="0"/>
              <a:t>Pairing the residents at care homes with individuals in the community who want to help combat loneliness.</a:t>
            </a:r>
          </a:p>
          <a:p>
            <a:endParaRPr lang="en-GB" sz="1452" dirty="0"/>
          </a:p>
          <a:p>
            <a:r>
              <a:rPr lang="en-GB" sz="1452" dirty="0"/>
              <a:t>These are some of the ways in which you can help:</a:t>
            </a:r>
          </a:p>
          <a:p>
            <a:r>
              <a:rPr lang="en-GB" sz="1452" dirty="0"/>
              <a:t>- Having phone calls/video calls with your new friend</a:t>
            </a:r>
          </a:p>
          <a:p>
            <a:r>
              <a:rPr lang="en-GB" sz="1452" dirty="0"/>
              <a:t>- Sending pictures/stories/poems (post or email) for them to enjoy</a:t>
            </a:r>
          </a:p>
          <a:p>
            <a:pPr lvl="3"/>
            <a:endParaRPr lang="en-GB" dirty="0"/>
          </a:p>
        </p:txBody>
      </p:sp>
      <p:sp>
        <p:nvSpPr>
          <p:cNvPr id="4" name="Date Placeholder 3"/>
          <p:cNvSpPr>
            <a:spLocks noGrp="1"/>
          </p:cNvSpPr>
          <p:nvPr>
            <p:ph type="dt" sz="half" idx="10"/>
          </p:nvPr>
        </p:nvSpPr>
        <p:spPr>
          <a:xfrm>
            <a:off x="8840413" y="6238645"/>
            <a:ext cx="1632927" cy="195951"/>
          </a:xfrm>
        </p:spPr>
        <p:txBody>
          <a:bodyPr/>
          <a:lstStyle/>
          <a:p>
            <a:r>
              <a:rPr lang="en-US"/>
              <a:t>4 May 2021</a:t>
            </a:r>
            <a:endParaRPr lang="en-GB"/>
          </a:p>
        </p:txBody>
      </p:sp>
      <p:sp>
        <p:nvSpPr>
          <p:cNvPr id="6" name="Slide Number Placeholder 5"/>
          <p:cNvSpPr>
            <a:spLocks noGrp="1"/>
          </p:cNvSpPr>
          <p:nvPr>
            <p:ph type="sldNum" sz="quarter" idx="12"/>
          </p:nvPr>
        </p:nvSpPr>
        <p:spPr>
          <a:xfrm>
            <a:off x="1718661" y="6238645"/>
            <a:ext cx="424845" cy="195951"/>
          </a:xfrm>
        </p:spPr>
        <p:txBody>
          <a:bodyPr/>
          <a:lstStyle/>
          <a:p>
            <a:fld id="{FD28B870-EEFD-41FE-9A4E-B1C66D221408}" type="slidenum">
              <a:rPr lang="en-GB" smtClean="0"/>
              <a:pPr/>
              <a:t>13</a:t>
            </a:fld>
            <a:endParaRPr lang="en-GB"/>
          </a:p>
        </p:txBody>
      </p:sp>
      <p:pic>
        <p:nvPicPr>
          <p:cNvPr id="11" name="Picture Placeholder 10" descr="Diagram&#10;&#10;Description automatically generated">
            <a:extLst>
              <a:ext uri="{FF2B5EF4-FFF2-40B4-BE49-F238E27FC236}">
                <a16:creationId xmlns:a16="http://schemas.microsoft.com/office/drawing/2014/main" id="{A7B596C2-B01A-419B-979A-BBB7CC5F57D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343" r="27343"/>
          <a:stretch>
            <a:fillRect/>
          </a:stretch>
        </p:blipFill>
        <p:spPr>
          <a:xfrm>
            <a:off x="6067317" y="1161482"/>
            <a:ext cx="4850427" cy="5696517"/>
          </a:xfrm>
        </p:spPr>
      </p:pic>
    </p:spTree>
    <p:extLst>
      <p:ext uri="{BB962C8B-B14F-4D97-AF65-F5344CB8AC3E}">
        <p14:creationId xmlns:p14="http://schemas.microsoft.com/office/powerpoint/2010/main" val="3374306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44851" y="-2011891"/>
            <a:ext cx="9702299" cy="3678147"/>
          </a:xfrm>
          <a:solidFill>
            <a:schemeClr val="accent3"/>
          </a:solidFill>
        </p:spPr>
        <p:txBody>
          <a:bodyPr/>
          <a:lstStyle/>
          <a:p>
            <a:r>
              <a:rPr lang="en-GB" dirty="0"/>
              <a:t>Build empathy</a:t>
            </a:r>
          </a:p>
        </p:txBody>
      </p:sp>
      <p:sp>
        <p:nvSpPr>
          <p:cNvPr id="14" name="Content Placeholder 13"/>
          <p:cNvSpPr>
            <a:spLocks noGrp="1"/>
          </p:cNvSpPr>
          <p:nvPr>
            <p:ph sz="half" idx="1"/>
          </p:nvPr>
        </p:nvSpPr>
        <p:spPr>
          <a:xfrm>
            <a:off x="2037138" y="2164906"/>
            <a:ext cx="3265855" cy="3689667"/>
          </a:xfrm>
        </p:spPr>
        <p:txBody>
          <a:bodyPr>
            <a:normAutofit lnSpcReduction="10000"/>
          </a:bodyPr>
          <a:lstStyle/>
          <a:p>
            <a:pPr lvl="2"/>
            <a:r>
              <a:rPr lang="en-GB" sz="1633" dirty="0"/>
              <a:t>Food Banks and Soup Kitchens</a:t>
            </a:r>
          </a:p>
          <a:p>
            <a:endParaRPr lang="en-GB" sz="1633" dirty="0">
              <a:solidFill>
                <a:srgbClr val="4D5156"/>
              </a:solidFill>
              <a:latin typeface="arial" panose="020B0604020202020204" pitchFamily="34" charset="0"/>
            </a:endParaRPr>
          </a:p>
          <a:p>
            <a:r>
              <a:rPr lang="en-GB" sz="1633" dirty="0">
                <a:solidFill>
                  <a:srgbClr val="4D5156"/>
                </a:solidFill>
                <a:latin typeface="arial" panose="020B0604020202020204" pitchFamily="34" charset="0"/>
              </a:rPr>
              <a:t>A food bank is a non-profit, charitable organisation that distributes food to those who have difficulty purchasing enough to avoid hunger.</a:t>
            </a:r>
          </a:p>
          <a:p>
            <a:endParaRPr lang="en-GB" sz="1633" dirty="0">
              <a:solidFill>
                <a:srgbClr val="4D5156"/>
              </a:solidFill>
              <a:latin typeface="arial" panose="020B0604020202020204" pitchFamily="34" charset="0"/>
            </a:endParaRPr>
          </a:p>
          <a:p>
            <a:r>
              <a:rPr lang="en-GB" sz="1633" b="1" dirty="0">
                <a:solidFill>
                  <a:srgbClr val="4D5156"/>
                </a:solidFill>
                <a:latin typeface="arial" panose="020B0604020202020204" pitchFamily="34" charset="0"/>
              </a:rPr>
              <a:t>Research would be required in individual communities.  A good start point is The Trussell Trust.  They have a searchable map for food banks across the UK.  </a:t>
            </a:r>
          </a:p>
          <a:p>
            <a:pPr lvl="2"/>
            <a:endParaRPr lang="en-GB" dirty="0"/>
          </a:p>
        </p:txBody>
      </p:sp>
      <p:sp>
        <p:nvSpPr>
          <p:cNvPr id="4" name="Date Placeholder 3"/>
          <p:cNvSpPr>
            <a:spLocks noGrp="1"/>
          </p:cNvSpPr>
          <p:nvPr>
            <p:ph type="dt" sz="half" idx="10"/>
          </p:nvPr>
        </p:nvSpPr>
        <p:spPr>
          <a:xfrm>
            <a:off x="8840413" y="6238645"/>
            <a:ext cx="1632927" cy="195951"/>
          </a:xfrm>
        </p:spPr>
        <p:txBody>
          <a:bodyPr/>
          <a:lstStyle/>
          <a:p>
            <a:r>
              <a:rPr lang="en-US"/>
              <a:t>4 May 2021</a:t>
            </a:r>
            <a:endParaRPr lang="en-GB"/>
          </a:p>
        </p:txBody>
      </p:sp>
      <p:pic>
        <p:nvPicPr>
          <p:cNvPr id="7" name="Picture Placeholder 6" descr="Logo, company name&#10;&#10;Description automatically generated">
            <a:extLst>
              <a:ext uri="{FF2B5EF4-FFF2-40B4-BE49-F238E27FC236}">
                <a16:creationId xmlns:a16="http://schemas.microsoft.com/office/drawing/2014/main" id="{D2DAB3E2-0F79-40A8-8AF5-9AB9BE21CAC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432" r="7432"/>
          <a:stretch>
            <a:fillRect/>
          </a:stretch>
        </p:blipFill>
        <p:spPr>
          <a:xfrm>
            <a:off x="5909563" y="1161482"/>
            <a:ext cx="4850427" cy="5696517"/>
          </a:xfrm>
        </p:spPr>
      </p:pic>
    </p:spTree>
    <p:extLst>
      <p:ext uri="{BB962C8B-B14F-4D97-AF65-F5344CB8AC3E}">
        <p14:creationId xmlns:p14="http://schemas.microsoft.com/office/powerpoint/2010/main" val="4142796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44851" y="-2011891"/>
            <a:ext cx="9702299" cy="3678147"/>
          </a:xfrm>
          <a:solidFill>
            <a:schemeClr val="accent3"/>
          </a:solidFill>
        </p:spPr>
        <p:txBody>
          <a:bodyPr/>
          <a:lstStyle/>
          <a:p>
            <a:r>
              <a:rPr lang="en-GB" dirty="0"/>
              <a:t>Increase community cohesion</a:t>
            </a:r>
          </a:p>
        </p:txBody>
      </p:sp>
      <p:sp>
        <p:nvSpPr>
          <p:cNvPr id="14" name="Content Placeholder 13"/>
          <p:cNvSpPr>
            <a:spLocks noGrp="1"/>
          </p:cNvSpPr>
          <p:nvPr>
            <p:ph sz="half" idx="1"/>
          </p:nvPr>
        </p:nvSpPr>
        <p:spPr>
          <a:xfrm>
            <a:off x="1718661" y="1942046"/>
            <a:ext cx="4059077" cy="3689667"/>
          </a:xfrm>
        </p:spPr>
        <p:txBody>
          <a:bodyPr/>
          <a:lstStyle/>
          <a:p>
            <a:pPr lvl="2"/>
            <a:r>
              <a:rPr lang="en-GB" sz="1633" dirty="0"/>
              <a:t>Missing Maps</a:t>
            </a:r>
          </a:p>
          <a:p>
            <a:endParaRPr lang="en-GB" sz="1633" b="1" dirty="0">
              <a:solidFill>
                <a:srgbClr val="4D5156"/>
              </a:solidFill>
              <a:latin typeface="arial" panose="020B0604020202020204" pitchFamily="34" charset="0"/>
            </a:endParaRPr>
          </a:p>
          <a:p>
            <a:r>
              <a:rPr lang="en-GB" sz="1452" dirty="0"/>
              <a:t>Volunteers create an account and work online to do the mapping.  In this way you can help map areas of the world where humanitarian aid agencies need to know the geography in order to get help to the most vulnerable people. These people are affected by war, epidemics, natural disasters and need medical help quickly.</a:t>
            </a:r>
          </a:p>
          <a:p>
            <a:endParaRPr lang="en-GB" sz="1452" dirty="0"/>
          </a:p>
          <a:p>
            <a:r>
              <a:rPr lang="en-GB" sz="1452" b="1" dirty="0"/>
              <a:t>Missing Maps is an open, collaborative project in which you can help to map areas where humanitarian organisations are trying to meet the needs of vulnerable people</a:t>
            </a:r>
            <a:endParaRPr lang="en-GB" sz="1633" b="1" dirty="0">
              <a:solidFill>
                <a:srgbClr val="4D5156"/>
              </a:solidFill>
              <a:latin typeface="arial" panose="020B0604020202020204" pitchFamily="34" charset="0"/>
            </a:endParaRPr>
          </a:p>
          <a:p>
            <a:endParaRPr lang="en-GB" sz="1633" b="1" dirty="0">
              <a:solidFill>
                <a:srgbClr val="4D5156"/>
              </a:solidFill>
              <a:latin typeface="arial" panose="020B0604020202020204" pitchFamily="34" charset="0"/>
            </a:endParaRPr>
          </a:p>
          <a:p>
            <a:pPr lvl="2"/>
            <a:endParaRPr lang="en-GB" dirty="0"/>
          </a:p>
        </p:txBody>
      </p:sp>
      <p:sp>
        <p:nvSpPr>
          <p:cNvPr id="4" name="Date Placeholder 3"/>
          <p:cNvSpPr>
            <a:spLocks noGrp="1"/>
          </p:cNvSpPr>
          <p:nvPr>
            <p:ph type="dt" sz="half" idx="10"/>
          </p:nvPr>
        </p:nvSpPr>
        <p:spPr>
          <a:xfrm>
            <a:off x="8840413" y="6238645"/>
            <a:ext cx="1632927" cy="195951"/>
          </a:xfrm>
        </p:spPr>
        <p:txBody>
          <a:bodyPr/>
          <a:lstStyle/>
          <a:p>
            <a:r>
              <a:rPr lang="en-US"/>
              <a:t>4 May 2021</a:t>
            </a:r>
            <a:endParaRPr lang="en-GB"/>
          </a:p>
        </p:txBody>
      </p:sp>
      <p:grpSp>
        <p:nvGrpSpPr>
          <p:cNvPr id="8" name="Group 7">
            <a:extLst>
              <a:ext uri="{FF2B5EF4-FFF2-40B4-BE49-F238E27FC236}">
                <a16:creationId xmlns:a16="http://schemas.microsoft.com/office/drawing/2014/main" id="{22033274-DBE5-4B46-8034-0B4636777B2E}"/>
              </a:ext>
            </a:extLst>
          </p:cNvPr>
          <p:cNvGrpSpPr/>
          <p:nvPr/>
        </p:nvGrpSpPr>
        <p:grpSpPr>
          <a:xfrm>
            <a:off x="6527498" y="1717730"/>
            <a:ext cx="4017161" cy="4239272"/>
            <a:chOff x="5821553" y="1893479"/>
            <a:chExt cx="4428176" cy="4673012"/>
          </a:xfrm>
        </p:grpSpPr>
        <p:pic>
          <p:nvPicPr>
            <p:cNvPr id="9" name="Picture 8">
              <a:extLst>
                <a:ext uri="{FF2B5EF4-FFF2-40B4-BE49-F238E27FC236}">
                  <a16:creationId xmlns:a16="http://schemas.microsoft.com/office/drawing/2014/main" id="{79B44FA5-14DC-403D-B7A5-8A3FD388FF65}"/>
                </a:ext>
              </a:extLst>
            </p:cNvPr>
            <p:cNvPicPr>
              <a:picLocks noChangeAspect="1"/>
            </p:cNvPicPr>
            <p:nvPr/>
          </p:nvPicPr>
          <p:blipFill>
            <a:blip r:embed="rId2"/>
            <a:stretch>
              <a:fillRect/>
            </a:stretch>
          </p:blipFill>
          <p:spPr>
            <a:xfrm>
              <a:off x="5821553" y="4488479"/>
              <a:ext cx="4428176" cy="2078012"/>
            </a:xfrm>
            <a:prstGeom prst="rect">
              <a:avLst/>
            </a:prstGeom>
          </p:spPr>
        </p:pic>
        <p:pic>
          <p:nvPicPr>
            <p:cNvPr id="10" name="Picture 2" descr="Missing Maps Project - OpenStreetMap Wiki">
              <a:extLst>
                <a:ext uri="{FF2B5EF4-FFF2-40B4-BE49-F238E27FC236}">
                  <a16:creationId xmlns:a16="http://schemas.microsoft.com/office/drawing/2014/main" id="{4CCC6369-B59D-45FF-A422-A2D32ADF8F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788" y="1893479"/>
              <a:ext cx="3518068" cy="24845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16324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44851" y="-2011891"/>
            <a:ext cx="9702299" cy="3678147"/>
          </a:xfrm>
          <a:solidFill>
            <a:schemeClr val="accent3"/>
          </a:solidFill>
        </p:spPr>
        <p:txBody>
          <a:bodyPr/>
          <a:lstStyle/>
          <a:p>
            <a:r>
              <a:rPr lang="en-GB" dirty="0"/>
              <a:t>Lead change</a:t>
            </a:r>
          </a:p>
        </p:txBody>
      </p:sp>
      <p:sp>
        <p:nvSpPr>
          <p:cNvPr id="14" name="Content Placeholder 13"/>
          <p:cNvSpPr>
            <a:spLocks noGrp="1"/>
          </p:cNvSpPr>
          <p:nvPr>
            <p:ph sz="half" idx="1"/>
          </p:nvPr>
        </p:nvSpPr>
        <p:spPr>
          <a:xfrm>
            <a:off x="1718661" y="1942045"/>
            <a:ext cx="4059077" cy="4228145"/>
          </a:xfrm>
        </p:spPr>
        <p:txBody>
          <a:bodyPr/>
          <a:lstStyle/>
          <a:p>
            <a:pPr lvl="2"/>
            <a:r>
              <a:rPr lang="en-GB" sz="1633" dirty="0"/>
              <a:t>Zooniverse</a:t>
            </a:r>
          </a:p>
          <a:p>
            <a:endParaRPr lang="en-GB" sz="1633" b="1" dirty="0">
              <a:solidFill>
                <a:srgbClr val="4D5156"/>
              </a:solidFill>
              <a:latin typeface="arial" panose="020B0604020202020204" pitchFamily="34" charset="0"/>
            </a:endParaRPr>
          </a:p>
          <a:p>
            <a:r>
              <a:rPr lang="en-GB" sz="1452" dirty="0"/>
              <a:t>The world’s largest and most popular platform for people-powered research. Their goal is to enable research that would not be possible, or practical, otherwise. Zooniverse research results in new discoveries, datasets useful to the wider research community, and many publications.  </a:t>
            </a:r>
          </a:p>
          <a:p>
            <a:endParaRPr lang="en-GB" sz="1452" dirty="0"/>
          </a:p>
          <a:p>
            <a:r>
              <a:rPr lang="en-GB" sz="1452" b="1" dirty="0"/>
              <a:t>You don’t need any specialised background, training, or expertise to participate in any Zooniverse projects.  They make it easy for anyone to contribute to real academic research, on their own computer, at their own convenience.  To volunteer with Zooniverse, just go to their projects page, choose one you like the look of, and get started. </a:t>
            </a:r>
          </a:p>
          <a:p>
            <a:endParaRPr lang="en-GB" sz="1633" b="1" dirty="0">
              <a:solidFill>
                <a:srgbClr val="4D5156"/>
              </a:solidFill>
              <a:latin typeface="arial" panose="020B0604020202020204" pitchFamily="34" charset="0"/>
            </a:endParaRPr>
          </a:p>
          <a:p>
            <a:endParaRPr lang="en-GB" sz="1633" b="1" dirty="0">
              <a:solidFill>
                <a:srgbClr val="4D5156"/>
              </a:solidFill>
              <a:latin typeface="arial" panose="020B0604020202020204" pitchFamily="34" charset="0"/>
            </a:endParaRPr>
          </a:p>
          <a:p>
            <a:pPr lvl="2"/>
            <a:endParaRPr lang="en-GB" dirty="0"/>
          </a:p>
        </p:txBody>
      </p:sp>
      <p:sp>
        <p:nvSpPr>
          <p:cNvPr id="4" name="Date Placeholder 3"/>
          <p:cNvSpPr>
            <a:spLocks noGrp="1"/>
          </p:cNvSpPr>
          <p:nvPr>
            <p:ph type="dt" sz="half" idx="10"/>
          </p:nvPr>
        </p:nvSpPr>
        <p:spPr>
          <a:xfrm>
            <a:off x="8840413" y="6238645"/>
            <a:ext cx="1632927" cy="195951"/>
          </a:xfrm>
        </p:spPr>
        <p:txBody>
          <a:bodyPr/>
          <a:lstStyle/>
          <a:p>
            <a:r>
              <a:rPr lang="en-US"/>
              <a:t>4 May 2021</a:t>
            </a:r>
            <a:endParaRPr lang="en-GB"/>
          </a:p>
        </p:txBody>
      </p:sp>
      <p:pic>
        <p:nvPicPr>
          <p:cNvPr id="15" name="Picture 4" descr="Discover the Wild World of Citizen Science With Zooniverse | NSTA">
            <a:extLst>
              <a:ext uri="{FF2B5EF4-FFF2-40B4-BE49-F238E27FC236}">
                <a16:creationId xmlns:a16="http://schemas.microsoft.com/office/drawing/2014/main" id="{DF31B674-C833-4DBC-AE1B-F9A7A80512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7979" y="2089951"/>
            <a:ext cx="3443936" cy="18544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Zooniverse: Anyone Can be a Researcher - Digital Innovation and  Transformation">
            <a:extLst>
              <a:ext uri="{FF2B5EF4-FFF2-40B4-BE49-F238E27FC236}">
                <a16:creationId xmlns:a16="http://schemas.microsoft.com/office/drawing/2014/main" id="{23C3C7E3-64FA-48A2-B080-2E4702EABA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7979" y="4105757"/>
            <a:ext cx="3443936" cy="1714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746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44851" y="-2011891"/>
            <a:ext cx="9702299" cy="3678147"/>
          </a:xfrm>
          <a:solidFill>
            <a:schemeClr val="accent3"/>
          </a:solidFill>
        </p:spPr>
        <p:txBody>
          <a:bodyPr/>
          <a:lstStyle/>
          <a:p>
            <a:r>
              <a:rPr lang="en-GB" dirty="0"/>
              <a:t>Lead change</a:t>
            </a:r>
          </a:p>
        </p:txBody>
      </p:sp>
      <p:sp>
        <p:nvSpPr>
          <p:cNvPr id="14" name="Content Placeholder 13"/>
          <p:cNvSpPr>
            <a:spLocks noGrp="1"/>
          </p:cNvSpPr>
          <p:nvPr>
            <p:ph sz="half" idx="1"/>
          </p:nvPr>
        </p:nvSpPr>
        <p:spPr>
          <a:xfrm>
            <a:off x="2037138" y="2164906"/>
            <a:ext cx="3265855" cy="3689667"/>
          </a:xfrm>
        </p:spPr>
        <p:txBody>
          <a:bodyPr/>
          <a:lstStyle/>
          <a:p>
            <a:pPr lvl="2"/>
            <a:r>
              <a:rPr lang="en-GB" sz="1633" dirty="0"/>
              <a:t>Campaigning and Awareness</a:t>
            </a:r>
          </a:p>
          <a:p>
            <a:pPr lvl="2"/>
            <a:endParaRPr lang="en-GB" dirty="0"/>
          </a:p>
          <a:p>
            <a:pPr lvl="3"/>
            <a:r>
              <a:rPr lang="en-GB" sz="1633" dirty="0"/>
              <a:t>What is a cause that means a lot to you?</a:t>
            </a:r>
          </a:p>
        </p:txBody>
      </p:sp>
      <p:sp>
        <p:nvSpPr>
          <p:cNvPr id="4" name="Date Placeholder 3"/>
          <p:cNvSpPr>
            <a:spLocks noGrp="1"/>
          </p:cNvSpPr>
          <p:nvPr>
            <p:ph type="dt" sz="half" idx="10"/>
          </p:nvPr>
        </p:nvSpPr>
        <p:spPr>
          <a:xfrm>
            <a:off x="8840413" y="6238645"/>
            <a:ext cx="1632927" cy="195951"/>
          </a:xfrm>
        </p:spPr>
        <p:txBody>
          <a:bodyPr/>
          <a:lstStyle/>
          <a:p>
            <a:r>
              <a:rPr lang="en-US"/>
              <a:t>4 May 2021</a:t>
            </a:r>
            <a:endParaRPr lang="en-GB"/>
          </a:p>
        </p:txBody>
      </p:sp>
      <p:sp>
        <p:nvSpPr>
          <p:cNvPr id="6" name="Slide Number Placeholder 5"/>
          <p:cNvSpPr>
            <a:spLocks noGrp="1"/>
          </p:cNvSpPr>
          <p:nvPr>
            <p:ph type="sldNum" sz="quarter" idx="12"/>
          </p:nvPr>
        </p:nvSpPr>
        <p:spPr>
          <a:xfrm>
            <a:off x="1718661" y="6238645"/>
            <a:ext cx="424845" cy="195951"/>
          </a:xfrm>
        </p:spPr>
        <p:txBody>
          <a:bodyPr/>
          <a:lstStyle/>
          <a:p>
            <a:fld id="{FD28B870-EEFD-41FE-9A4E-B1C66D221408}" type="slidenum">
              <a:rPr lang="en-GB" smtClean="0"/>
              <a:pPr/>
              <a:t>17</a:t>
            </a:fld>
            <a:endParaRPr lang="en-GB"/>
          </a:p>
        </p:txBody>
      </p:sp>
      <p:pic>
        <p:nvPicPr>
          <p:cNvPr id="9" name="Picture 2" descr="St John's tackles Period Poverty - St John the Evangelist, Upper Norwood">
            <a:extLst>
              <a:ext uri="{FF2B5EF4-FFF2-40B4-BE49-F238E27FC236}">
                <a16:creationId xmlns:a16="http://schemas.microsoft.com/office/drawing/2014/main" id="{878E44A2-8CAC-4251-BF48-01428A314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002" y="3919539"/>
            <a:ext cx="2083859" cy="13867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Anti-Bullying - Springside Primary School">
            <a:extLst>
              <a:ext uri="{FF2B5EF4-FFF2-40B4-BE49-F238E27FC236}">
                <a16:creationId xmlns:a16="http://schemas.microsoft.com/office/drawing/2014/main" id="{4F17176A-FE39-4F3A-9306-1C162D087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9132" y="2031422"/>
            <a:ext cx="1962616" cy="14700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ave Our Planet Earth Badge : Kool Badges">
            <a:extLst>
              <a:ext uri="{FF2B5EF4-FFF2-40B4-BE49-F238E27FC236}">
                <a16:creationId xmlns:a16="http://schemas.microsoft.com/office/drawing/2014/main" id="{825C00CF-B2EE-4345-B1D5-7D89B9208B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1024" y="4212065"/>
            <a:ext cx="1704976" cy="17049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arers Week (@carersweek) | Twitter">
            <a:extLst>
              <a:ext uri="{FF2B5EF4-FFF2-40B4-BE49-F238E27FC236}">
                <a16:creationId xmlns:a16="http://schemas.microsoft.com/office/drawing/2014/main" id="{FB24889F-2FCE-4331-A2D8-A22C2A7A96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684" y="2389056"/>
            <a:ext cx="1704976" cy="17049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51A11B74-D21C-4B71-8063-2B3AFC6B4E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2164" y="4384953"/>
            <a:ext cx="3467430" cy="1951668"/>
          </a:xfrm>
          <a:prstGeom prst="rect">
            <a:avLst/>
          </a:prstGeom>
        </p:spPr>
      </p:pic>
    </p:spTree>
    <p:extLst>
      <p:ext uri="{BB962C8B-B14F-4D97-AF65-F5344CB8AC3E}">
        <p14:creationId xmlns:p14="http://schemas.microsoft.com/office/powerpoint/2010/main" val="34943045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44851" y="-2011891"/>
            <a:ext cx="9702299" cy="3678147"/>
          </a:xfrm>
          <a:solidFill>
            <a:schemeClr val="accent3"/>
          </a:solidFill>
        </p:spPr>
        <p:txBody>
          <a:bodyPr/>
          <a:lstStyle/>
          <a:p>
            <a:r>
              <a:rPr lang="en-GB" dirty="0">
                <a:solidFill>
                  <a:schemeClr val="tx1"/>
                </a:solidFill>
              </a:rPr>
              <a:t>Lead change</a:t>
            </a:r>
          </a:p>
        </p:txBody>
      </p:sp>
      <p:sp>
        <p:nvSpPr>
          <p:cNvPr id="14" name="Content Placeholder 13"/>
          <p:cNvSpPr>
            <a:spLocks noGrp="1"/>
          </p:cNvSpPr>
          <p:nvPr>
            <p:ph sz="half" idx="1"/>
          </p:nvPr>
        </p:nvSpPr>
        <p:spPr>
          <a:xfrm>
            <a:off x="4699413" y="1666256"/>
            <a:ext cx="3265855" cy="3689667"/>
          </a:xfrm>
        </p:spPr>
        <p:txBody>
          <a:bodyPr/>
          <a:lstStyle/>
          <a:p>
            <a:pPr lvl="2" algn="ctr"/>
            <a:r>
              <a:rPr lang="en-GB" sz="2177" dirty="0"/>
              <a:t>Charity Shops</a:t>
            </a:r>
          </a:p>
          <a:p>
            <a:pPr lvl="2"/>
            <a:endParaRPr lang="en-GB" dirty="0"/>
          </a:p>
          <a:p>
            <a:pPr lvl="3"/>
            <a:endParaRPr lang="en-GB" dirty="0"/>
          </a:p>
        </p:txBody>
      </p:sp>
      <p:sp>
        <p:nvSpPr>
          <p:cNvPr id="4" name="Date Placeholder 3"/>
          <p:cNvSpPr>
            <a:spLocks noGrp="1"/>
          </p:cNvSpPr>
          <p:nvPr>
            <p:ph type="dt" sz="half" idx="10"/>
          </p:nvPr>
        </p:nvSpPr>
        <p:spPr>
          <a:xfrm>
            <a:off x="8840413" y="6238645"/>
            <a:ext cx="1632927" cy="195951"/>
          </a:xfrm>
        </p:spPr>
        <p:txBody>
          <a:bodyPr/>
          <a:lstStyle/>
          <a:p>
            <a:r>
              <a:rPr lang="en-US"/>
              <a:t>4 May 2021</a:t>
            </a:r>
            <a:endParaRPr lang="en-GB"/>
          </a:p>
        </p:txBody>
      </p:sp>
      <p:grpSp>
        <p:nvGrpSpPr>
          <p:cNvPr id="9" name="Group 8">
            <a:extLst>
              <a:ext uri="{FF2B5EF4-FFF2-40B4-BE49-F238E27FC236}">
                <a16:creationId xmlns:a16="http://schemas.microsoft.com/office/drawing/2014/main" id="{C98658E7-BF5F-4C64-8B0A-2D8E4C8AA07F}"/>
              </a:ext>
            </a:extLst>
          </p:cNvPr>
          <p:cNvGrpSpPr/>
          <p:nvPr/>
        </p:nvGrpSpPr>
        <p:grpSpPr>
          <a:xfrm>
            <a:off x="3193173" y="2265163"/>
            <a:ext cx="6232510" cy="4071458"/>
            <a:chOff x="3633683" y="2217925"/>
            <a:chExt cx="6870188" cy="4488029"/>
          </a:xfrm>
        </p:grpSpPr>
        <p:pic>
          <p:nvPicPr>
            <p:cNvPr id="10" name="Picture 2" descr="Why volunteering is so much more than just another string to your  university bow | Childrens Hospice South West">
              <a:extLst>
                <a:ext uri="{FF2B5EF4-FFF2-40B4-BE49-F238E27FC236}">
                  <a16:creationId xmlns:a16="http://schemas.microsoft.com/office/drawing/2014/main" id="{F91AC0AF-9A97-4F97-AF5A-4243743AA5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802" y="2315172"/>
              <a:ext cx="2297069" cy="15285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Door-to-door collection firms 'must be clear they are commercial' | Third  Sector">
              <a:extLst>
                <a:ext uri="{FF2B5EF4-FFF2-40B4-BE49-F238E27FC236}">
                  <a16:creationId xmlns:a16="http://schemas.microsoft.com/office/drawing/2014/main" id="{8AFBE4EE-E025-4D89-9148-CE855F2950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2755" y="4578768"/>
              <a:ext cx="2922559" cy="19441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Donate your unwanted clothes to HEART UK - The Cholesterol Charity">
              <a:extLst>
                <a:ext uri="{FF2B5EF4-FFF2-40B4-BE49-F238E27FC236}">
                  <a16:creationId xmlns:a16="http://schemas.microsoft.com/office/drawing/2014/main" id="{2381EA48-A84E-4491-9497-94EA8815F2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7483" y="2748395"/>
              <a:ext cx="2163421" cy="16204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charity-shops-logo - The Yorkshire Dad of 4">
              <a:extLst>
                <a:ext uri="{FF2B5EF4-FFF2-40B4-BE49-F238E27FC236}">
                  <a16:creationId xmlns:a16="http://schemas.microsoft.com/office/drawing/2014/main" id="{7DDAAA44-7401-4409-A6F6-460E1DF512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250025" y="3601583"/>
              <a:ext cx="4488029" cy="17207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96166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44851" y="-2011891"/>
            <a:ext cx="9702299" cy="3678147"/>
          </a:xfrm>
          <a:solidFill>
            <a:schemeClr val="accent3"/>
          </a:solidFill>
        </p:spPr>
        <p:txBody>
          <a:bodyPr/>
          <a:lstStyle/>
          <a:p>
            <a:r>
              <a:rPr lang="en-GB" dirty="0">
                <a:solidFill>
                  <a:schemeClr val="tx1"/>
                </a:solidFill>
              </a:rPr>
              <a:t>Lead change</a:t>
            </a:r>
          </a:p>
        </p:txBody>
      </p:sp>
      <p:sp>
        <p:nvSpPr>
          <p:cNvPr id="4" name="Date Placeholder 3"/>
          <p:cNvSpPr>
            <a:spLocks noGrp="1"/>
          </p:cNvSpPr>
          <p:nvPr>
            <p:ph type="dt" sz="half" idx="10"/>
          </p:nvPr>
        </p:nvSpPr>
        <p:spPr>
          <a:xfrm>
            <a:off x="8840413" y="6238645"/>
            <a:ext cx="1632927" cy="195951"/>
          </a:xfrm>
        </p:spPr>
        <p:txBody>
          <a:bodyPr/>
          <a:lstStyle/>
          <a:p>
            <a:r>
              <a:rPr lang="en-US"/>
              <a:t>4 May 2021</a:t>
            </a:r>
            <a:endParaRPr lang="en-GB"/>
          </a:p>
        </p:txBody>
      </p:sp>
      <p:sp>
        <p:nvSpPr>
          <p:cNvPr id="16" name="TextBox 15">
            <a:extLst>
              <a:ext uri="{FF2B5EF4-FFF2-40B4-BE49-F238E27FC236}">
                <a16:creationId xmlns:a16="http://schemas.microsoft.com/office/drawing/2014/main" id="{C5CE1353-01C6-4457-89A0-29646C88F0C8}"/>
              </a:ext>
            </a:extLst>
          </p:cNvPr>
          <p:cNvSpPr txBox="1"/>
          <p:nvPr/>
        </p:nvSpPr>
        <p:spPr>
          <a:xfrm>
            <a:off x="1877916" y="2250522"/>
            <a:ext cx="4853352" cy="3667671"/>
          </a:xfrm>
          <a:prstGeom prst="rect">
            <a:avLst/>
          </a:prstGeom>
          <a:noFill/>
        </p:spPr>
        <p:txBody>
          <a:bodyPr wrap="square">
            <a:spAutoFit/>
          </a:bodyPr>
          <a:lstStyle/>
          <a:p>
            <a:pPr algn="l"/>
            <a:r>
              <a:rPr lang="en-GB" sz="1452" b="1" dirty="0">
                <a:latin typeface="Arial" panose="020B0604020202020204" pitchFamily="34" charset="0"/>
              </a:rPr>
              <a:t>Become a Dementia Friend</a:t>
            </a:r>
          </a:p>
          <a:p>
            <a:pPr algn="l"/>
            <a:r>
              <a:rPr lang="en-GB" sz="1452" dirty="0">
                <a:latin typeface="Arial" panose="020B0604020202020204" pitchFamily="34" charset="0"/>
              </a:rPr>
              <a:t>Learn more about what it is like to live with dementia and turn that understanding into action.</a:t>
            </a:r>
          </a:p>
          <a:p>
            <a:pPr algn="l"/>
            <a:endParaRPr lang="en-GB" sz="1452" dirty="0">
              <a:latin typeface="Arial" panose="020B0604020202020204" pitchFamily="34" charset="0"/>
            </a:endParaRPr>
          </a:p>
          <a:p>
            <a:pPr algn="l"/>
            <a:r>
              <a:rPr lang="en-GB" sz="1452" b="1" dirty="0">
                <a:latin typeface="Arial" panose="020B0604020202020204" pitchFamily="34" charset="0"/>
              </a:rPr>
              <a:t>Volunteer as a Champion</a:t>
            </a:r>
          </a:p>
          <a:p>
            <a:pPr algn="l"/>
            <a:r>
              <a:rPr lang="en-GB" sz="1452" dirty="0">
                <a:latin typeface="Arial" panose="020B0604020202020204" pitchFamily="34" charset="0"/>
              </a:rPr>
              <a:t>Dementia Friends Champions are trained volunteers who encourage others to learn a little bit about dementia. Champions run Information Sessions in their community and inspire others to help those living with dementia live well.</a:t>
            </a:r>
          </a:p>
          <a:p>
            <a:pPr algn="l"/>
            <a:endParaRPr lang="en-GB" sz="1452" dirty="0">
              <a:latin typeface="Arial" panose="020B0604020202020204" pitchFamily="34" charset="0"/>
            </a:endParaRPr>
          </a:p>
          <a:p>
            <a:pPr algn="l"/>
            <a:r>
              <a:rPr lang="en-GB" sz="1452" b="1" dirty="0">
                <a:latin typeface="Arial" panose="020B0604020202020204" pitchFamily="34" charset="0"/>
              </a:rPr>
              <a:t>Get your organisation involved</a:t>
            </a:r>
          </a:p>
          <a:p>
            <a:pPr algn="l"/>
            <a:r>
              <a:rPr lang="en-GB" sz="1452" dirty="0">
                <a:solidFill>
                  <a:srgbClr val="3C3C3C"/>
                </a:solidFill>
                <a:latin typeface="Arial" panose="020B0604020202020204" pitchFamily="34" charset="0"/>
              </a:rPr>
              <a:t>If you register your organisation with Dementia Friends, you will get access to resources and information aimed at helping members of your organisation understand dementia and how it may affect a person.</a:t>
            </a:r>
          </a:p>
        </p:txBody>
      </p:sp>
      <p:grpSp>
        <p:nvGrpSpPr>
          <p:cNvPr id="17" name="Group 16">
            <a:extLst>
              <a:ext uri="{FF2B5EF4-FFF2-40B4-BE49-F238E27FC236}">
                <a16:creationId xmlns:a16="http://schemas.microsoft.com/office/drawing/2014/main" id="{0DABA65B-44FE-46D6-804E-DC8F35F759E7}"/>
              </a:ext>
            </a:extLst>
          </p:cNvPr>
          <p:cNvGrpSpPr/>
          <p:nvPr/>
        </p:nvGrpSpPr>
        <p:grpSpPr>
          <a:xfrm>
            <a:off x="7179308" y="2586622"/>
            <a:ext cx="2712806" cy="2998308"/>
            <a:chOff x="6280746" y="2679861"/>
            <a:chExt cx="2990366" cy="3305079"/>
          </a:xfrm>
        </p:grpSpPr>
        <p:pic>
          <p:nvPicPr>
            <p:cNvPr id="18" name="Picture 2" descr="Dementia Friends | Alzheimer's Society">
              <a:extLst>
                <a:ext uri="{FF2B5EF4-FFF2-40B4-BE49-F238E27FC236}">
                  <a16:creationId xmlns:a16="http://schemas.microsoft.com/office/drawing/2014/main" id="{EDC773F2-BE89-42A7-9501-79F4691EC1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0746" y="2679861"/>
              <a:ext cx="2990366" cy="117777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Share your Digital Badge">
              <a:extLst>
                <a:ext uri="{FF2B5EF4-FFF2-40B4-BE49-F238E27FC236}">
                  <a16:creationId xmlns:a16="http://schemas.microsoft.com/office/drawing/2014/main" id="{61656ECC-C9A0-4410-A402-D5E9A0031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5218" y="4581640"/>
              <a:ext cx="2505894" cy="14033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42490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76B50F-E195-436C-82B1-C9FDDB67A4F0}"/>
              </a:ext>
            </a:extLst>
          </p:cNvPr>
          <p:cNvSpPr>
            <a:spLocks noGrp="1"/>
          </p:cNvSpPr>
          <p:nvPr>
            <p:ph sz="half" idx="1"/>
          </p:nvPr>
        </p:nvSpPr>
        <p:spPr>
          <a:xfrm>
            <a:off x="1720552" y="2319319"/>
            <a:ext cx="2416732" cy="2514504"/>
          </a:xfrm>
          <a:ln>
            <a:solidFill>
              <a:schemeClr val="tx1"/>
            </a:solidFill>
          </a:ln>
        </p:spPr>
        <p:txBody>
          <a:bodyPr>
            <a:normAutofit fontScale="62500" lnSpcReduction="20000"/>
          </a:bodyPr>
          <a:lstStyle/>
          <a:p>
            <a:pPr lvl="1"/>
            <a:r>
              <a:rPr lang="en-GB" dirty="0"/>
              <a:t>Think about what interests or excites you!</a:t>
            </a:r>
          </a:p>
          <a:p>
            <a:pPr lvl="3"/>
            <a:r>
              <a:rPr lang="en-GB" sz="1633" kern="0" dirty="0">
                <a:solidFill>
                  <a:srgbClr val="000000"/>
                </a:solidFill>
                <a:latin typeface="Arial" panose="020B0604020202020204" pitchFamily="34" charset="0"/>
              </a:rPr>
              <a:t>What’s something you’ve always enjoyed doing?</a:t>
            </a:r>
          </a:p>
          <a:p>
            <a:pPr lvl="3"/>
            <a:r>
              <a:rPr lang="en-GB" sz="1633" kern="0" dirty="0">
                <a:solidFill>
                  <a:srgbClr val="000000"/>
                </a:solidFill>
                <a:latin typeface="Arial" panose="020B0604020202020204" pitchFamily="34" charset="0"/>
              </a:rPr>
              <a:t>What are your hobbies?</a:t>
            </a:r>
          </a:p>
          <a:p>
            <a:pPr lvl="3"/>
            <a:r>
              <a:rPr lang="en-GB" sz="1633" kern="0" dirty="0">
                <a:solidFill>
                  <a:srgbClr val="000000"/>
                </a:solidFill>
                <a:latin typeface="Arial" panose="020B0604020202020204" pitchFamily="34" charset="0"/>
              </a:rPr>
              <a:t>What’s something you’ve always wanted to try?</a:t>
            </a:r>
          </a:p>
        </p:txBody>
      </p:sp>
      <p:sp>
        <p:nvSpPr>
          <p:cNvPr id="4" name="Content Placeholder 3">
            <a:extLst>
              <a:ext uri="{FF2B5EF4-FFF2-40B4-BE49-F238E27FC236}">
                <a16:creationId xmlns:a16="http://schemas.microsoft.com/office/drawing/2014/main" id="{30078B73-1004-43C5-8D3C-E37FA9CFAF4A}"/>
              </a:ext>
            </a:extLst>
          </p:cNvPr>
          <p:cNvSpPr>
            <a:spLocks noGrp="1"/>
          </p:cNvSpPr>
          <p:nvPr>
            <p:ph sz="half" idx="2"/>
          </p:nvPr>
        </p:nvSpPr>
        <p:spPr>
          <a:xfrm>
            <a:off x="4763967" y="2561222"/>
            <a:ext cx="2416732" cy="3678866"/>
          </a:xfrm>
          <a:ln>
            <a:solidFill>
              <a:schemeClr val="tx1"/>
            </a:solidFill>
          </a:ln>
        </p:spPr>
        <p:txBody>
          <a:bodyPr>
            <a:normAutofit fontScale="70000" lnSpcReduction="20000"/>
          </a:bodyPr>
          <a:lstStyle/>
          <a:p>
            <a:pPr lvl="1"/>
            <a:r>
              <a:rPr lang="en-GB" dirty="0"/>
              <a:t>Think about what you’re passionate about!</a:t>
            </a:r>
          </a:p>
          <a:p>
            <a:pPr lvl="3"/>
            <a:r>
              <a:rPr lang="en-GB" sz="1633" kern="0" dirty="0">
                <a:solidFill>
                  <a:srgbClr val="000000"/>
                </a:solidFill>
                <a:latin typeface="Arial" panose="020B0604020202020204" pitchFamily="34" charset="0"/>
              </a:rPr>
              <a:t>Do you love animals? </a:t>
            </a:r>
          </a:p>
          <a:p>
            <a:pPr lvl="3"/>
            <a:r>
              <a:rPr lang="en-GB" sz="1633" kern="0" dirty="0">
                <a:solidFill>
                  <a:srgbClr val="000000"/>
                </a:solidFill>
                <a:latin typeface="Arial" panose="020B0604020202020204" pitchFamily="34" charset="0"/>
              </a:rPr>
              <a:t>Do you love spending time with your grandparents and other older adults? </a:t>
            </a:r>
          </a:p>
          <a:p>
            <a:pPr lvl="3"/>
            <a:r>
              <a:rPr lang="en-GB" sz="1633" kern="0" dirty="0">
                <a:solidFill>
                  <a:srgbClr val="000000"/>
                </a:solidFill>
                <a:latin typeface="Arial" panose="020B0604020202020204" pitchFamily="34" charset="0"/>
              </a:rPr>
              <a:t>Are you passionate about climate change? </a:t>
            </a:r>
          </a:p>
          <a:p>
            <a:pPr lvl="3"/>
            <a:r>
              <a:rPr lang="en-GB" sz="1633" kern="0" dirty="0">
                <a:solidFill>
                  <a:srgbClr val="000000"/>
                </a:solidFill>
                <a:latin typeface="Arial" panose="020B0604020202020204" pitchFamily="34" charset="0"/>
              </a:rPr>
              <a:t>Is there a cause that resonates with you?</a:t>
            </a:r>
          </a:p>
        </p:txBody>
      </p:sp>
      <p:sp>
        <p:nvSpPr>
          <p:cNvPr id="5" name="Date Placeholder 4">
            <a:extLst>
              <a:ext uri="{FF2B5EF4-FFF2-40B4-BE49-F238E27FC236}">
                <a16:creationId xmlns:a16="http://schemas.microsoft.com/office/drawing/2014/main" id="{349B88AE-ADAB-4E36-BF11-896DEEFB23EA}"/>
              </a:ext>
            </a:extLst>
          </p:cNvPr>
          <p:cNvSpPr>
            <a:spLocks noGrp="1"/>
          </p:cNvSpPr>
          <p:nvPr>
            <p:ph type="dt" sz="half" idx="10"/>
          </p:nvPr>
        </p:nvSpPr>
        <p:spPr>
          <a:xfrm>
            <a:off x="8840413" y="6238645"/>
            <a:ext cx="1632927" cy="195951"/>
          </a:xfrm>
        </p:spPr>
        <p:txBody>
          <a:bodyPr/>
          <a:lstStyle/>
          <a:p>
            <a:r>
              <a:rPr lang="en-US"/>
              <a:t>4 May 2021</a:t>
            </a:r>
            <a:endParaRPr lang="en-GB"/>
          </a:p>
        </p:txBody>
      </p:sp>
      <p:sp>
        <p:nvSpPr>
          <p:cNvPr id="8" name="Content Placeholder 7">
            <a:extLst>
              <a:ext uri="{FF2B5EF4-FFF2-40B4-BE49-F238E27FC236}">
                <a16:creationId xmlns:a16="http://schemas.microsoft.com/office/drawing/2014/main" id="{53A70A63-2D5C-4D3D-9094-3EE8378430BD}"/>
              </a:ext>
            </a:extLst>
          </p:cNvPr>
          <p:cNvSpPr>
            <a:spLocks noGrp="1"/>
          </p:cNvSpPr>
          <p:nvPr>
            <p:ph sz="quarter" idx="13"/>
          </p:nvPr>
        </p:nvSpPr>
        <p:spPr>
          <a:xfrm>
            <a:off x="7807382" y="2775008"/>
            <a:ext cx="2416732" cy="3031686"/>
          </a:xfrm>
          <a:ln>
            <a:solidFill>
              <a:schemeClr val="tx1"/>
            </a:solidFill>
          </a:ln>
        </p:spPr>
        <p:txBody>
          <a:bodyPr>
            <a:normAutofit fontScale="62500" lnSpcReduction="20000"/>
          </a:bodyPr>
          <a:lstStyle/>
          <a:p>
            <a:pPr lvl="1"/>
            <a:r>
              <a:rPr lang="en-GB" dirty="0"/>
              <a:t>Think about the time and skills you have to give.</a:t>
            </a:r>
          </a:p>
          <a:p>
            <a:pPr lvl="3"/>
            <a:r>
              <a:rPr lang="en-GB" sz="1633" kern="0" dirty="0">
                <a:solidFill>
                  <a:srgbClr val="000000"/>
                </a:solidFill>
                <a:latin typeface="Arial" panose="020B0604020202020204" pitchFamily="34" charset="0"/>
              </a:rPr>
              <a:t>There are lots of options to choose from, so it can be helpful to narrow down your choices by deciding what skills you’d like to focus on, and what time you have available.</a:t>
            </a:r>
          </a:p>
        </p:txBody>
      </p:sp>
      <p:sp>
        <p:nvSpPr>
          <p:cNvPr id="35" name="Title 34">
            <a:extLst>
              <a:ext uri="{FF2B5EF4-FFF2-40B4-BE49-F238E27FC236}">
                <a16:creationId xmlns:a16="http://schemas.microsoft.com/office/drawing/2014/main" id="{75A0DC62-4C18-4892-A834-0B1F60DBB943}"/>
              </a:ext>
            </a:extLst>
          </p:cNvPr>
          <p:cNvSpPr>
            <a:spLocks noGrp="1"/>
          </p:cNvSpPr>
          <p:nvPr>
            <p:ph type="title"/>
          </p:nvPr>
        </p:nvSpPr>
        <p:spPr>
          <a:solidFill>
            <a:schemeClr val="accent3"/>
          </a:solidFill>
        </p:spPr>
        <p:txBody>
          <a:bodyPr/>
          <a:lstStyle/>
          <a:p>
            <a:r>
              <a:rPr lang="en-GB" dirty="0">
                <a:solidFill>
                  <a:schemeClr val="tx1"/>
                </a:solidFill>
              </a:rPr>
              <a:t>How to choose</a:t>
            </a:r>
          </a:p>
        </p:txBody>
      </p:sp>
    </p:spTree>
    <p:extLst>
      <p:ext uri="{BB962C8B-B14F-4D97-AF65-F5344CB8AC3E}">
        <p14:creationId xmlns:p14="http://schemas.microsoft.com/office/powerpoint/2010/main" val="2882640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44851" y="-2011891"/>
            <a:ext cx="9702299" cy="3678147"/>
          </a:xfrm>
          <a:solidFill>
            <a:schemeClr val="accent3"/>
          </a:solidFill>
        </p:spPr>
        <p:txBody>
          <a:bodyPr/>
          <a:lstStyle/>
          <a:p>
            <a:r>
              <a:rPr lang="en-GB" dirty="0">
                <a:solidFill>
                  <a:schemeClr val="tx1"/>
                </a:solidFill>
              </a:rPr>
              <a:t>Lead change</a:t>
            </a:r>
          </a:p>
        </p:txBody>
      </p:sp>
      <p:sp>
        <p:nvSpPr>
          <p:cNvPr id="14" name="Content Placeholder 13"/>
          <p:cNvSpPr>
            <a:spLocks noGrp="1"/>
          </p:cNvSpPr>
          <p:nvPr>
            <p:ph sz="half" idx="1"/>
          </p:nvPr>
        </p:nvSpPr>
        <p:spPr>
          <a:xfrm>
            <a:off x="1877915" y="1906782"/>
            <a:ext cx="3936965" cy="3678147"/>
          </a:xfrm>
        </p:spPr>
        <p:txBody>
          <a:bodyPr/>
          <a:lstStyle/>
          <a:p>
            <a:pPr lvl="2"/>
            <a:r>
              <a:rPr lang="en-GB" sz="1814" dirty="0"/>
              <a:t>Social Media Support for Charities</a:t>
            </a:r>
            <a:endParaRPr lang="en-GB" sz="816" dirty="0"/>
          </a:p>
          <a:p>
            <a:pPr lvl="3"/>
            <a:endParaRPr lang="en-GB" dirty="0"/>
          </a:p>
        </p:txBody>
      </p:sp>
      <p:sp>
        <p:nvSpPr>
          <p:cNvPr id="4" name="Date Placeholder 3"/>
          <p:cNvSpPr>
            <a:spLocks noGrp="1"/>
          </p:cNvSpPr>
          <p:nvPr>
            <p:ph type="dt" sz="half" idx="10"/>
          </p:nvPr>
        </p:nvSpPr>
        <p:spPr>
          <a:xfrm>
            <a:off x="8840413" y="6238645"/>
            <a:ext cx="1632927" cy="195951"/>
          </a:xfrm>
        </p:spPr>
        <p:txBody>
          <a:bodyPr/>
          <a:lstStyle/>
          <a:p>
            <a:r>
              <a:rPr lang="en-US"/>
              <a:t>4 May 2021</a:t>
            </a:r>
            <a:endParaRPr lang="en-GB"/>
          </a:p>
        </p:txBody>
      </p:sp>
      <p:pic>
        <p:nvPicPr>
          <p:cNvPr id="10" name="Picture 9">
            <a:extLst>
              <a:ext uri="{FF2B5EF4-FFF2-40B4-BE49-F238E27FC236}">
                <a16:creationId xmlns:a16="http://schemas.microsoft.com/office/drawing/2014/main" id="{83535690-142F-49DF-BAAA-8A33B330252F}"/>
              </a:ext>
            </a:extLst>
          </p:cNvPr>
          <p:cNvPicPr>
            <a:picLocks noChangeAspect="1"/>
          </p:cNvPicPr>
          <p:nvPr/>
        </p:nvPicPr>
        <p:blipFill>
          <a:blip r:embed="rId2"/>
          <a:stretch>
            <a:fillRect/>
          </a:stretch>
        </p:blipFill>
        <p:spPr>
          <a:xfrm>
            <a:off x="2087820" y="2560498"/>
            <a:ext cx="8016361" cy="3678147"/>
          </a:xfrm>
          <a:prstGeom prst="rect">
            <a:avLst/>
          </a:prstGeom>
        </p:spPr>
      </p:pic>
    </p:spTree>
    <p:extLst>
      <p:ext uri="{BB962C8B-B14F-4D97-AF65-F5344CB8AC3E}">
        <p14:creationId xmlns:p14="http://schemas.microsoft.com/office/powerpoint/2010/main" val="2037328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44851" y="-2011891"/>
            <a:ext cx="9702299" cy="3678147"/>
          </a:xfrm>
          <a:solidFill>
            <a:schemeClr val="accent3"/>
          </a:solidFill>
        </p:spPr>
        <p:txBody>
          <a:bodyPr/>
          <a:lstStyle/>
          <a:p>
            <a:r>
              <a:rPr lang="en-GB" dirty="0">
                <a:solidFill>
                  <a:schemeClr val="tx1"/>
                </a:solidFill>
              </a:rPr>
              <a:t>Develop teamwork and leadership</a:t>
            </a:r>
          </a:p>
        </p:txBody>
      </p:sp>
      <p:sp>
        <p:nvSpPr>
          <p:cNvPr id="14" name="Content Placeholder 13"/>
          <p:cNvSpPr>
            <a:spLocks noGrp="1"/>
          </p:cNvSpPr>
          <p:nvPr>
            <p:ph sz="half" idx="1"/>
          </p:nvPr>
        </p:nvSpPr>
        <p:spPr>
          <a:xfrm>
            <a:off x="1877915" y="1895263"/>
            <a:ext cx="3265855" cy="3689667"/>
          </a:xfrm>
        </p:spPr>
        <p:txBody>
          <a:bodyPr/>
          <a:lstStyle/>
          <a:p>
            <a:pPr lvl="2"/>
            <a:r>
              <a:rPr lang="en-GB" sz="1814" dirty="0"/>
              <a:t>St John’s Ambulance</a:t>
            </a:r>
            <a:endParaRPr lang="en-GB" sz="816" dirty="0"/>
          </a:p>
          <a:p>
            <a:pPr lvl="3"/>
            <a:endParaRPr lang="en-GB" dirty="0"/>
          </a:p>
        </p:txBody>
      </p:sp>
      <p:sp>
        <p:nvSpPr>
          <p:cNvPr id="4" name="Date Placeholder 3"/>
          <p:cNvSpPr>
            <a:spLocks noGrp="1"/>
          </p:cNvSpPr>
          <p:nvPr>
            <p:ph type="dt" sz="half" idx="10"/>
          </p:nvPr>
        </p:nvSpPr>
        <p:spPr>
          <a:xfrm>
            <a:off x="8840413" y="6238645"/>
            <a:ext cx="1632927" cy="195951"/>
          </a:xfrm>
        </p:spPr>
        <p:txBody>
          <a:bodyPr/>
          <a:lstStyle/>
          <a:p>
            <a:r>
              <a:rPr lang="en-US"/>
              <a:t>4 May 2021</a:t>
            </a:r>
            <a:endParaRPr lang="en-GB"/>
          </a:p>
        </p:txBody>
      </p:sp>
      <p:sp>
        <p:nvSpPr>
          <p:cNvPr id="16" name="TextBox 15">
            <a:extLst>
              <a:ext uri="{FF2B5EF4-FFF2-40B4-BE49-F238E27FC236}">
                <a16:creationId xmlns:a16="http://schemas.microsoft.com/office/drawing/2014/main" id="{C5CE1353-01C6-4457-89A0-29646C88F0C8}"/>
              </a:ext>
            </a:extLst>
          </p:cNvPr>
          <p:cNvSpPr txBox="1"/>
          <p:nvPr/>
        </p:nvSpPr>
        <p:spPr>
          <a:xfrm>
            <a:off x="1583727" y="2732926"/>
            <a:ext cx="4853352" cy="2103461"/>
          </a:xfrm>
          <a:prstGeom prst="rect">
            <a:avLst/>
          </a:prstGeom>
          <a:noFill/>
        </p:spPr>
        <p:txBody>
          <a:bodyPr wrap="square">
            <a:spAutoFit/>
          </a:bodyPr>
          <a:lstStyle/>
          <a:p>
            <a:r>
              <a:rPr lang="en-GB" sz="1452" dirty="0"/>
              <a:t>St John Ambulance is volunteer-led health and first aid charity - responding to emergencies, supporting communities and saving lives across the UK.  </a:t>
            </a:r>
          </a:p>
          <a:p>
            <a:r>
              <a:rPr lang="en-GB" sz="1452" b="1" dirty="0"/>
              <a:t>You can currently volunteer as a social media volunteer. There is a 12 week activity plan on their website with all the details. </a:t>
            </a:r>
          </a:p>
          <a:p>
            <a:pPr algn="l"/>
            <a:endParaRPr lang="en-GB" sz="1452" i="1" dirty="0">
              <a:solidFill>
                <a:srgbClr val="3C3C3C"/>
              </a:solidFill>
              <a:latin typeface="Arial" panose="020B0604020202020204" pitchFamily="34" charset="0"/>
            </a:endParaRPr>
          </a:p>
          <a:p>
            <a:pPr algn="l"/>
            <a:r>
              <a:rPr lang="en-GB" sz="1452" i="1" dirty="0">
                <a:solidFill>
                  <a:srgbClr val="3C3C3C"/>
                </a:solidFill>
                <a:latin typeface="Arial" panose="020B0604020202020204" pitchFamily="34" charset="0"/>
              </a:rPr>
              <a:t>*St John Ambulance is also a great option for the skill section of the DofE award</a:t>
            </a:r>
          </a:p>
        </p:txBody>
      </p:sp>
      <p:grpSp>
        <p:nvGrpSpPr>
          <p:cNvPr id="17" name="Group 16">
            <a:extLst>
              <a:ext uri="{FF2B5EF4-FFF2-40B4-BE49-F238E27FC236}">
                <a16:creationId xmlns:a16="http://schemas.microsoft.com/office/drawing/2014/main" id="{EC26C649-526A-4EF5-81EC-3E0D0CAAB22F}"/>
              </a:ext>
            </a:extLst>
          </p:cNvPr>
          <p:cNvGrpSpPr/>
          <p:nvPr/>
        </p:nvGrpSpPr>
        <p:grpSpPr>
          <a:xfrm>
            <a:off x="6303424" y="2009015"/>
            <a:ext cx="4314929" cy="3655215"/>
            <a:chOff x="5574553" y="2214566"/>
            <a:chExt cx="4756410" cy="4029198"/>
          </a:xfrm>
        </p:grpSpPr>
        <p:pic>
          <p:nvPicPr>
            <p:cNvPr id="18" name="Picture 2" descr="Social Media Volunteer for St John Ambulance">
              <a:extLst>
                <a:ext uri="{FF2B5EF4-FFF2-40B4-BE49-F238E27FC236}">
                  <a16:creationId xmlns:a16="http://schemas.microsoft.com/office/drawing/2014/main" id="{939714BE-E7A4-4627-B55A-60B907327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8359" y="5450231"/>
              <a:ext cx="4410373" cy="79353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10F8BBCD-8765-4EDF-946E-30B668991566}"/>
                </a:ext>
              </a:extLst>
            </p:cNvPr>
            <p:cNvPicPr>
              <a:picLocks noChangeAspect="1"/>
            </p:cNvPicPr>
            <p:nvPr/>
          </p:nvPicPr>
          <p:blipFill>
            <a:blip r:embed="rId3"/>
            <a:stretch>
              <a:fillRect/>
            </a:stretch>
          </p:blipFill>
          <p:spPr>
            <a:xfrm>
              <a:off x="5574553" y="2214566"/>
              <a:ext cx="4756410" cy="3235665"/>
            </a:xfrm>
            <a:prstGeom prst="rect">
              <a:avLst/>
            </a:prstGeom>
          </p:spPr>
        </p:pic>
      </p:grpSp>
    </p:spTree>
    <p:extLst>
      <p:ext uri="{BB962C8B-B14F-4D97-AF65-F5344CB8AC3E}">
        <p14:creationId xmlns:p14="http://schemas.microsoft.com/office/powerpoint/2010/main" val="615803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44851" y="-2011891"/>
            <a:ext cx="9702299" cy="3678147"/>
          </a:xfrm>
          <a:solidFill>
            <a:schemeClr val="accent3"/>
          </a:solidFill>
        </p:spPr>
        <p:txBody>
          <a:bodyPr/>
          <a:lstStyle/>
          <a:p>
            <a:r>
              <a:rPr lang="en-GB" dirty="0">
                <a:solidFill>
                  <a:schemeClr val="tx1"/>
                </a:solidFill>
              </a:rPr>
              <a:t>Develop teamwork and leadership</a:t>
            </a:r>
          </a:p>
        </p:txBody>
      </p:sp>
      <p:sp>
        <p:nvSpPr>
          <p:cNvPr id="14" name="Content Placeholder 13"/>
          <p:cNvSpPr>
            <a:spLocks noGrp="1"/>
          </p:cNvSpPr>
          <p:nvPr>
            <p:ph sz="half" idx="1"/>
          </p:nvPr>
        </p:nvSpPr>
        <p:spPr>
          <a:xfrm>
            <a:off x="2037138" y="2107617"/>
            <a:ext cx="3265855" cy="3689667"/>
          </a:xfrm>
        </p:spPr>
        <p:txBody>
          <a:bodyPr/>
          <a:lstStyle/>
          <a:p>
            <a:pPr lvl="2"/>
            <a:r>
              <a:rPr lang="en-GB" sz="1633" dirty="0"/>
              <a:t>Coaching</a:t>
            </a:r>
          </a:p>
          <a:p>
            <a:pPr lvl="2"/>
            <a:endParaRPr lang="en-GB" sz="1270" dirty="0"/>
          </a:p>
          <a:p>
            <a:r>
              <a:rPr lang="en-GB" sz="1452" dirty="0"/>
              <a:t>Young people can volunteer to teach and coach others.   </a:t>
            </a:r>
          </a:p>
          <a:p>
            <a:endParaRPr lang="en-GB" sz="1452" dirty="0"/>
          </a:p>
          <a:p>
            <a:r>
              <a:rPr lang="en-GB" sz="1452" dirty="0"/>
              <a:t>Though it is the most popular, this doesn’t need to be sport-related coaching or teaching.</a:t>
            </a:r>
          </a:p>
          <a:p>
            <a:endParaRPr lang="en-GB" sz="1452" dirty="0"/>
          </a:p>
          <a:p>
            <a:r>
              <a:rPr lang="en-GB" sz="1452" dirty="0"/>
              <a:t>Music, IT skills, academic and language are also popular areas.</a:t>
            </a:r>
          </a:p>
          <a:p>
            <a:pPr lvl="2"/>
            <a:endParaRPr lang="en-GB" sz="1452" dirty="0"/>
          </a:p>
          <a:p>
            <a:pPr lvl="3"/>
            <a:endParaRPr lang="en-GB" dirty="0"/>
          </a:p>
        </p:txBody>
      </p:sp>
      <p:sp>
        <p:nvSpPr>
          <p:cNvPr id="4" name="Date Placeholder 3"/>
          <p:cNvSpPr>
            <a:spLocks noGrp="1"/>
          </p:cNvSpPr>
          <p:nvPr>
            <p:ph type="dt" sz="half" idx="10"/>
          </p:nvPr>
        </p:nvSpPr>
        <p:spPr>
          <a:xfrm>
            <a:off x="8840413" y="6238645"/>
            <a:ext cx="1632927" cy="195951"/>
          </a:xfrm>
        </p:spPr>
        <p:txBody>
          <a:bodyPr/>
          <a:lstStyle/>
          <a:p>
            <a:r>
              <a:rPr lang="en-US"/>
              <a:t>4 May 2021</a:t>
            </a:r>
            <a:endParaRPr lang="en-GB"/>
          </a:p>
        </p:txBody>
      </p:sp>
      <p:pic>
        <p:nvPicPr>
          <p:cNvPr id="7" name="Picture Placeholder 6" descr="A group of men in sports uniforms&#10;&#10;Description automatically generated with low confidence">
            <a:extLst>
              <a:ext uri="{FF2B5EF4-FFF2-40B4-BE49-F238E27FC236}">
                <a16:creationId xmlns:a16="http://schemas.microsoft.com/office/drawing/2014/main" id="{819E8E1C-8718-449F-9285-0B8EF53BF61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262" r="22262"/>
          <a:stretch>
            <a:fillRect/>
          </a:stretch>
        </p:blipFill>
        <p:spPr/>
      </p:pic>
    </p:spTree>
    <p:extLst>
      <p:ext uri="{BB962C8B-B14F-4D97-AF65-F5344CB8AC3E}">
        <p14:creationId xmlns:p14="http://schemas.microsoft.com/office/powerpoint/2010/main" val="1366509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44851" y="-2011891"/>
            <a:ext cx="9702299" cy="3678147"/>
          </a:xfrm>
          <a:solidFill>
            <a:schemeClr val="accent3"/>
          </a:solidFill>
        </p:spPr>
        <p:txBody>
          <a:bodyPr/>
          <a:lstStyle/>
          <a:p>
            <a:r>
              <a:rPr lang="en-GB" dirty="0">
                <a:solidFill>
                  <a:schemeClr val="tx1"/>
                </a:solidFill>
              </a:rPr>
              <a:t>Develop teamwork and leadership</a:t>
            </a:r>
          </a:p>
        </p:txBody>
      </p:sp>
      <p:sp>
        <p:nvSpPr>
          <p:cNvPr id="14" name="Content Placeholder 13"/>
          <p:cNvSpPr>
            <a:spLocks noGrp="1"/>
          </p:cNvSpPr>
          <p:nvPr>
            <p:ph sz="half" idx="1"/>
          </p:nvPr>
        </p:nvSpPr>
        <p:spPr>
          <a:xfrm>
            <a:off x="2039197" y="1924098"/>
            <a:ext cx="3265855" cy="3689667"/>
          </a:xfrm>
        </p:spPr>
        <p:txBody>
          <a:bodyPr/>
          <a:lstStyle/>
          <a:p>
            <a:pPr lvl="2"/>
            <a:r>
              <a:rPr lang="en-GB" sz="1633" dirty="0"/>
              <a:t>Teaching and Mentoring</a:t>
            </a:r>
          </a:p>
          <a:p>
            <a:pPr lvl="2"/>
            <a:endParaRPr lang="en-GB" sz="1270" dirty="0"/>
          </a:p>
          <a:p>
            <a:pPr lvl="2"/>
            <a:endParaRPr lang="en-GB" sz="1452" dirty="0"/>
          </a:p>
          <a:p>
            <a:pPr lvl="3"/>
            <a:endParaRPr lang="en-GB" dirty="0"/>
          </a:p>
        </p:txBody>
      </p:sp>
      <p:sp>
        <p:nvSpPr>
          <p:cNvPr id="4" name="Date Placeholder 3"/>
          <p:cNvSpPr>
            <a:spLocks noGrp="1"/>
          </p:cNvSpPr>
          <p:nvPr>
            <p:ph type="dt" sz="half" idx="10"/>
          </p:nvPr>
        </p:nvSpPr>
        <p:spPr>
          <a:xfrm>
            <a:off x="8840413" y="6238645"/>
            <a:ext cx="1632927" cy="195951"/>
          </a:xfrm>
        </p:spPr>
        <p:txBody>
          <a:bodyPr/>
          <a:lstStyle/>
          <a:p>
            <a:r>
              <a:rPr lang="en-US"/>
              <a:t>4 May 2021</a:t>
            </a:r>
            <a:endParaRPr lang="en-GB"/>
          </a:p>
        </p:txBody>
      </p:sp>
      <p:grpSp>
        <p:nvGrpSpPr>
          <p:cNvPr id="9" name="Group 8">
            <a:extLst>
              <a:ext uri="{FF2B5EF4-FFF2-40B4-BE49-F238E27FC236}">
                <a16:creationId xmlns:a16="http://schemas.microsoft.com/office/drawing/2014/main" id="{63244223-9726-4951-8C7F-4A88529BE1ED}"/>
              </a:ext>
            </a:extLst>
          </p:cNvPr>
          <p:cNvGrpSpPr/>
          <p:nvPr/>
        </p:nvGrpSpPr>
        <p:grpSpPr>
          <a:xfrm>
            <a:off x="1598406" y="2433922"/>
            <a:ext cx="8995189" cy="3804722"/>
            <a:chOff x="497393" y="2311664"/>
            <a:chExt cx="9915530" cy="4194001"/>
          </a:xfrm>
        </p:grpSpPr>
        <p:pic>
          <p:nvPicPr>
            <p:cNvPr id="10" name="Picture 24" descr="Cub Scouts - Tir a Mor Scout District">
              <a:extLst>
                <a:ext uri="{FF2B5EF4-FFF2-40B4-BE49-F238E27FC236}">
                  <a16:creationId xmlns:a16="http://schemas.microsoft.com/office/drawing/2014/main" id="{FC7BEDB0-82C2-4BA1-B36F-6A3C7393F8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3155" y="3796763"/>
              <a:ext cx="1295913" cy="12959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6" descr="Brownies (ages 7-10) - Girlguiding Nottinghamshire">
              <a:extLst>
                <a:ext uri="{FF2B5EF4-FFF2-40B4-BE49-F238E27FC236}">
                  <a16:creationId xmlns:a16="http://schemas.microsoft.com/office/drawing/2014/main" id="{88B9619B-FAC4-4DFD-9DD5-5E7E2A6F4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1332" y="3913644"/>
              <a:ext cx="2276755" cy="12601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0" descr="Rainbows... | Girlguiding South Lanarkshire">
              <a:extLst>
                <a:ext uri="{FF2B5EF4-FFF2-40B4-BE49-F238E27FC236}">
                  <a16:creationId xmlns:a16="http://schemas.microsoft.com/office/drawing/2014/main" id="{B9EEF5E3-8D73-4271-8AFB-E90B32C726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8914" y="5182736"/>
              <a:ext cx="2244009" cy="13229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2" descr="beavers - Milton Keynes District Scouts">
              <a:extLst>
                <a:ext uri="{FF2B5EF4-FFF2-40B4-BE49-F238E27FC236}">
                  <a16:creationId xmlns:a16="http://schemas.microsoft.com/office/drawing/2014/main" id="{20A4D743-2FF3-4AD8-B6D2-81230C7150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6588" y="5288002"/>
              <a:ext cx="1217663" cy="12176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The Scout Association - Wikipedia">
              <a:extLst>
                <a:ext uri="{FF2B5EF4-FFF2-40B4-BE49-F238E27FC236}">
                  <a16:creationId xmlns:a16="http://schemas.microsoft.com/office/drawing/2014/main" id="{BF03C462-E644-4FB7-A7F1-54220F6CC9F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6134" y="2475426"/>
              <a:ext cx="1448117" cy="10885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Girlguiding | The Leading UK Charity for Girls &amp; Young Women | Girlguiding">
              <a:extLst>
                <a:ext uri="{FF2B5EF4-FFF2-40B4-BE49-F238E27FC236}">
                  <a16:creationId xmlns:a16="http://schemas.microsoft.com/office/drawing/2014/main" id="{5CC7352B-E1C7-47E7-8134-C25FE2A750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9301" y="2483466"/>
              <a:ext cx="2283622" cy="115745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6" descr="Air Training Corps - Wikipedia">
              <a:extLst>
                <a:ext uri="{FF2B5EF4-FFF2-40B4-BE49-F238E27FC236}">
                  <a16:creationId xmlns:a16="http://schemas.microsoft.com/office/drawing/2014/main" id="{A203D261-5B4A-4746-A5AE-D5D3A0DFE6B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7393" y="2311664"/>
              <a:ext cx="1353349" cy="16501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8" descr="Army Cadet Force - Wikipedia">
              <a:extLst>
                <a:ext uri="{FF2B5EF4-FFF2-40B4-BE49-F238E27FC236}">
                  <a16:creationId xmlns:a16="http://schemas.microsoft.com/office/drawing/2014/main" id="{3A082BE3-0000-4D47-A9BD-947A8876B4A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69995" y="2386426"/>
              <a:ext cx="1033852" cy="150062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0">
              <a:extLst>
                <a:ext uri="{FF2B5EF4-FFF2-40B4-BE49-F238E27FC236}">
                  <a16:creationId xmlns:a16="http://schemas.microsoft.com/office/drawing/2014/main" id="{4E4B94F4-E3E6-4794-8207-6653D22058E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17460" y="2444466"/>
              <a:ext cx="1118995" cy="138454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8" descr="Find A Unit |">
              <a:extLst>
                <a:ext uri="{FF2B5EF4-FFF2-40B4-BE49-F238E27FC236}">
                  <a16:creationId xmlns:a16="http://schemas.microsoft.com/office/drawing/2014/main" id="{A4C9E25C-4B2A-4B00-820C-A7A90B30757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6852" y="4055460"/>
              <a:ext cx="1440760" cy="14407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2" descr="Fire Cadets | YOU London">
              <a:extLst>
                <a:ext uri="{FF2B5EF4-FFF2-40B4-BE49-F238E27FC236}">
                  <a16:creationId xmlns:a16="http://schemas.microsoft.com/office/drawing/2014/main" id="{FA333671-2204-4858-AF15-CF84F786091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52407" y="4455584"/>
              <a:ext cx="1838880" cy="70682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4" descr="Home | Volunteer Police Cadets">
              <a:extLst>
                <a:ext uri="{FF2B5EF4-FFF2-40B4-BE49-F238E27FC236}">
                  <a16:creationId xmlns:a16="http://schemas.microsoft.com/office/drawing/2014/main" id="{D53D8DDD-F367-4685-B01D-7C16F8ECF82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32236" y="5673538"/>
              <a:ext cx="2002149" cy="77472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6">
              <a:extLst>
                <a:ext uri="{FF2B5EF4-FFF2-40B4-BE49-F238E27FC236}">
                  <a16:creationId xmlns:a16="http://schemas.microsoft.com/office/drawing/2014/main" id="{6DEA71B0-D8BB-4CA7-8EDB-47AED17EBF7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6851" y="5780443"/>
              <a:ext cx="1603765" cy="6678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36400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6B772C-B17C-4D9A-A398-B0E16270B951}"/>
              </a:ext>
            </a:extLst>
          </p:cNvPr>
          <p:cNvSpPr>
            <a:spLocks noGrp="1"/>
          </p:cNvSpPr>
          <p:nvPr>
            <p:ph type="dt" sz="half" idx="10"/>
          </p:nvPr>
        </p:nvSpPr>
        <p:spPr>
          <a:xfrm>
            <a:off x="8840413" y="6238645"/>
            <a:ext cx="1632927" cy="195951"/>
          </a:xfrm>
        </p:spPr>
        <p:txBody>
          <a:bodyPr/>
          <a:lstStyle/>
          <a:p>
            <a:r>
              <a:rPr lang="en-US"/>
              <a:t>4 May 2021</a:t>
            </a:r>
            <a:endParaRPr lang="en-GB" dirty="0"/>
          </a:p>
        </p:txBody>
      </p:sp>
      <p:sp>
        <p:nvSpPr>
          <p:cNvPr id="24" name="Title 23">
            <a:extLst>
              <a:ext uri="{FF2B5EF4-FFF2-40B4-BE49-F238E27FC236}">
                <a16:creationId xmlns:a16="http://schemas.microsoft.com/office/drawing/2014/main" id="{ED642F0E-488A-469A-9A4D-E3D20BC80538}"/>
              </a:ext>
            </a:extLst>
          </p:cNvPr>
          <p:cNvSpPr>
            <a:spLocks noGrp="1"/>
          </p:cNvSpPr>
          <p:nvPr>
            <p:ph type="title"/>
          </p:nvPr>
        </p:nvSpPr>
        <p:spPr>
          <a:solidFill>
            <a:schemeClr val="accent3"/>
          </a:solidFill>
        </p:spPr>
        <p:txBody>
          <a:bodyPr/>
          <a:lstStyle/>
          <a:p>
            <a:r>
              <a:rPr lang="en-GB" dirty="0"/>
              <a:t>Resources</a:t>
            </a:r>
          </a:p>
        </p:txBody>
      </p:sp>
      <p:sp>
        <p:nvSpPr>
          <p:cNvPr id="5" name="Content Placeholder 4">
            <a:extLst>
              <a:ext uri="{FF2B5EF4-FFF2-40B4-BE49-F238E27FC236}">
                <a16:creationId xmlns:a16="http://schemas.microsoft.com/office/drawing/2014/main" id="{ED6D109A-5B8E-C658-E058-DFDFEFD2FE03}"/>
              </a:ext>
            </a:extLst>
          </p:cNvPr>
          <p:cNvSpPr>
            <a:spLocks noGrp="1"/>
          </p:cNvSpPr>
          <p:nvPr>
            <p:ph idx="1"/>
          </p:nvPr>
        </p:nvSpPr>
        <p:spPr/>
        <p:txBody>
          <a:bodyPr/>
          <a:lstStyle/>
          <a:p>
            <a:r>
              <a:rPr lang="en-GB" dirty="0">
                <a:hlinkClick r:id="rId2"/>
              </a:rPr>
              <a:t>Resources Centre - The Duke of Edinburgh's Award (dofe.org)</a:t>
            </a:r>
            <a:endParaRPr lang="en-GB" dirty="0"/>
          </a:p>
          <a:p>
            <a:endParaRPr lang="en-GB" dirty="0"/>
          </a:p>
          <a:p>
            <a:r>
              <a:rPr lang="en-GB" dirty="0">
                <a:hlinkClick r:id="rId3"/>
              </a:rPr>
              <a:t>Opportunity Finder - The Duke of Edinburgh's Award (dofe.org)</a:t>
            </a:r>
            <a:endParaRPr lang="en-GB" dirty="0"/>
          </a:p>
          <a:p>
            <a:endParaRPr lang="en-GB" dirty="0"/>
          </a:p>
          <a:p>
            <a:pPr defTabSz="914406">
              <a:lnSpc>
                <a:spcPct val="110000"/>
              </a:lnSpc>
            </a:pPr>
            <a:r>
              <a:rPr lang="en-GB" sz="1814" dirty="0">
                <a:hlinkClick r:id="rId4">
                  <a:extLst>
                    <a:ext uri="{A12FA001-AC4F-418D-AE19-62706E023703}">
                      <ahyp:hlinkClr xmlns="" xmlns:ahyp="http://schemas.microsoft.com/office/drawing/2018/hyperlinkcolor" val="tx"/>
                    </a:ext>
                  </a:extLst>
                </a:hlinkClick>
              </a:rPr>
              <a:t>Volunteering - The Duke of Edinburgh's Award (dofe.org)</a:t>
            </a:r>
            <a:endParaRPr lang="en-GB" sz="1814" dirty="0"/>
          </a:p>
          <a:p>
            <a:pPr marL="259232" indent="-259232" defTabSz="914406">
              <a:lnSpc>
                <a:spcPct val="110000"/>
              </a:lnSpc>
              <a:buFontTx/>
              <a:buChar char="-"/>
            </a:pPr>
            <a:endParaRPr lang="en-GB" sz="1814" dirty="0"/>
          </a:p>
          <a:p>
            <a:pPr defTabSz="914406">
              <a:lnSpc>
                <a:spcPct val="110000"/>
              </a:lnSpc>
            </a:pPr>
            <a:r>
              <a:rPr lang="en-GB" sz="1814" dirty="0">
                <a:hlinkClick r:id="rId5">
                  <a:extLst>
                    <a:ext uri="{A12FA001-AC4F-418D-AE19-62706E023703}">
                      <ahyp:hlinkClr xmlns="" xmlns:ahyp="http://schemas.microsoft.com/office/drawing/2018/hyperlinkcolor" val="tx"/>
                    </a:ext>
                  </a:extLst>
                </a:hlinkClick>
              </a:rPr>
              <a:t>7a.-Volunteering-section-ideas.pdf (dofe.org)</a:t>
            </a:r>
            <a:endParaRPr lang="en-GB" sz="1814" dirty="0"/>
          </a:p>
          <a:p>
            <a:pPr defTabSz="914406">
              <a:lnSpc>
                <a:spcPct val="110000"/>
              </a:lnSpc>
            </a:pPr>
            <a:endParaRPr lang="en-GB" sz="1814" dirty="0"/>
          </a:p>
          <a:p>
            <a:pPr defTabSz="914406">
              <a:lnSpc>
                <a:spcPct val="110000"/>
              </a:lnSpc>
            </a:pPr>
            <a:r>
              <a:rPr lang="en-GB" sz="1814" dirty="0">
                <a:hlinkClick r:id="rId6">
                  <a:extLst>
                    <a:ext uri="{A12FA001-AC4F-418D-AE19-62706E023703}">
                      <ahyp:hlinkClr xmlns="" xmlns:ahyp="http://schemas.microsoft.com/office/drawing/2018/hyperlinkcolor" val="tx"/>
                    </a:ext>
                  </a:extLst>
                </a:hlinkClick>
              </a:rPr>
              <a:t>Volunteering-AAPs-Flyer-A4-Autumn-2020-2.pdf (dofe.org)</a:t>
            </a:r>
            <a:endParaRPr lang="en-GB" sz="1814" dirty="0"/>
          </a:p>
          <a:p>
            <a:endParaRPr lang="en-GB" dirty="0"/>
          </a:p>
          <a:p>
            <a:endParaRPr lang="en-GB" dirty="0"/>
          </a:p>
          <a:p>
            <a:endParaRPr lang="en-GB" dirty="0"/>
          </a:p>
        </p:txBody>
      </p:sp>
    </p:spTree>
    <p:extLst>
      <p:ext uri="{BB962C8B-B14F-4D97-AF65-F5344CB8AC3E}">
        <p14:creationId xmlns:p14="http://schemas.microsoft.com/office/powerpoint/2010/main" val="42351026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76B50F-E195-436C-82B1-C9FDDB67A4F0}"/>
              </a:ext>
            </a:extLst>
          </p:cNvPr>
          <p:cNvSpPr>
            <a:spLocks noGrp="1"/>
          </p:cNvSpPr>
          <p:nvPr>
            <p:ph sz="half" idx="1"/>
          </p:nvPr>
        </p:nvSpPr>
        <p:spPr>
          <a:xfrm>
            <a:off x="1720552" y="2319319"/>
            <a:ext cx="2416732" cy="2514504"/>
          </a:xfrm>
          <a:ln>
            <a:solidFill>
              <a:schemeClr val="tx1"/>
            </a:solidFill>
          </a:ln>
        </p:spPr>
        <p:txBody>
          <a:bodyPr>
            <a:normAutofit fontScale="62500" lnSpcReduction="20000"/>
          </a:bodyPr>
          <a:lstStyle/>
          <a:p>
            <a:pPr lvl="1"/>
            <a:r>
              <a:rPr lang="en-GB" dirty="0"/>
              <a:t>Do some research</a:t>
            </a:r>
          </a:p>
          <a:p>
            <a:pPr lvl="3"/>
            <a:r>
              <a:rPr lang="en-GB" sz="1633" kern="0" dirty="0">
                <a:solidFill>
                  <a:srgbClr val="000000"/>
                </a:solidFill>
                <a:latin typeface="Arial" panose="020B0604020202020204" pitchFamily="34" charset="0"/>
              </a:rPr>
              <a:t>Check within your school</a:t>
            </a:r>
          </a:p>
          <a:p>
            <a:pPr lvl="3"/>
            <a:r>
              <a:rPr lang="en-GB" sz="1633" kern="0" dirty="0">
                <a:solidFill>
                  <a:srgbClr val="000000"/>
                </a:solidFill>
                <a:latin typeface="Arial" panose="020B0604020202020204" pitchFamily="34" charset="0"/>
              </a:rPr>
              <a:t>Search the internet/social media</a:t>
            </a:r>
          </a:p>
          <a:p>
            <a:pPr lvl="3"/>
            <a:r>
              <a:rPr lang="en-GB" sz="1633" kern="0" dirty="0">
                <a:solidFill>
                  <a:srgbClr val="000000"/>
                </a:solidFill>
                <a:latin typeface="Arial" panose="020B0604020202020204" pitchFamily="34" charset="0"/>
              </a:rPr>
              <a:t>Ask friends and family where they give their time.</a:t>
            </a:r>
          </a:p>
        </p:txBody>
      </p:sp>
      <p:sp>
        <p:nvSpPr>
          <p:cNvPr id="4" name="Content Placeholder 3">
            <a:extLst>
              <a:ext uri="{FF2B5EF4-FFF2-40B4-BE49-F238E27FC236}">
                <a16:creationId xmlns:a16="http://schemas.microsoft.com/office/drawing/2014/main" id="{30078B73-1004-43C5-8D3C-E37FA9CFAF4A}"/>
              </a:ext>
            </a:extLst>
          </p:cNvPr>
          <p:cNvSpPr>
            <a:spLocks noGrp="1"/>
          </p:cNvSpPr>
          <p:nvPr>
            <p:ph sz="half" idx="2"/>
          </p:nvPr>
        </p:nvSpPr>
        <p:spPr>
          <a:xfrm>
            <a:off x="4763967" y="2961999"/>
            <a:ext cx="2416732" cy="2313419"/>
          </a:xfrm>
          <a:ln>
            <a:solidFill>
              <a:schemeClr val="tx1"/>
            </a:solidFill>
          </a:ln>
        </p:spPr>
        <p:txBody>
          <a:bodyPr>
            <a:normAutofit fontScale="70000" lnSpcReduction="20000"/>
          </a:bodyPr>
          <a:lstStyle/>
          <a:p>
            <a:pPr lvl="1"/>
            <a:r>
              <a:rPr lang="en-GB" dirty="0"/>
              <a:t>Local Volunteer Centres</a:t>
            </a:r>
          </a:p>
          <a:p>
            <a:pPr lvl="3"/>
            <a:r>
              <a:rPr lang="en-GB" sz="1633" kern="0" dirty="0">
                <a:solidFill>
                  <a:srgbClr val="000000"/>
                </a:solidFill>
                <a:latin typeface="Arial" panose="020B0604020202020204" pitchFamily="34" charset="0"/>
              </a:rPr>
              <a:t>There are local organisations that work with charities in their region to connect them with the volunteers they need to succeed</a:t>
            </a:r>
            <a:endParaRPr lang="en-GB" dirty="0"/>
          </a:p>
        </p:txBody>
      </p:sp>
      <p:sp>
        <p:nvSpPr>
          <p:cNvPr id="5" name="Date Placeholder 4">
            <a:extLst>
              <a:ext uri="{FF2B5EF4-FFF2-40B4-BE49-F238E27FC236}">
                <a16:creationId xmlns:a16="http://schemas.microsoft.com/office/drawing/2014/main" id="{349B88AE-ADAB-4E36-BF11-896DEEFB23EA}"/>
              </a:ext>
            </a:extLst>
          </p:cNvPr>
          <p:cNvSpPr>
            <a:spLocks noGrp="1"/>
          </p:cNvSpPr>
          <p:nvPr>
            <p:ph type="dt" sz="half" idx="10"/>
          </p:nvPr>
        </p:nvSpPr>
        <p:spPr>
          <a:xfrm>
            <a:off x="8840413" y="6238645"/>
            <a:ext cx="1632927" cy="195951"/>
          </a:xfrm>
        </p:spPr>
        <p:txBody>
          <a:bodyPr/>
          <a:lstStyle/>
          <a:p>
            <a:r>
              <a:rPr lang="en-US"/>
              <a:t>4 May 2021</a:t>
            </a:r>
            <a:endParaRPr lang="en-GB"/>
          </a:p>
        </p:txBody>
      </p:sp>
      <p:sp>
        <p:nvSpPr>
          <p:cNvPr id="8" name="Content Placeholder 7">
            <a:extLst>
              <a:ext uri="{FF2B5EF4-FFF2-40B4-BE49-F238E27FC236}">
                <a16:creationId xmlns:a16="http://schemas.microsoft.com/office/drawing/2014/main" id="{53A70A63-2D5C-4D3D-9094-3EE8378430BD}"/>
              </a:ext>
            </a:extLst>
          </p:cNvPr>
          <p:cNvSpPr>
            <a:spLocks noGrp="1"/>
          </p:cNvSpPr>
          <p:nvPr>
            <p:ph sz="quarter" idx="13"/>
          </p:nvPr>
        </p:nvSpPr>
        <p:spPr>
          <a:xfrm>
            <a:off x="7942872" y="3553205"/>
            <a:ext cx="2416732" cy="2313419"/>
          </a:xfrm>
          <a:ln>
            <a:solidFill>
              <a:schemeClr val="tx1"/>
            </a:solidFill>
          </a:ln>
        </p:spPr>
        <p:txBody>
          <a:bodyPr>
            <a:normAutofit fontScale="70000" lnSpcReduction="20000"/>
          </a:bodyPr>
          <a:lstStyle/>
          <a:p>
            <a:pPr lvl="1"/>
            <a:r>
              <a:rPr lang="en-GB" dirty="0"/>
              <a:t>DofE Opportunity Finder</a:t>
            </a:r>
          </a:p>
          <a:p>
            <a:pPr lvl="3"/>
            <a:r>
              <a:rPr lang="en-GB" sz="1633" kern="0" dirty="0">
                <a:solidFill>
                  <a:srgbClr val="000000"/>
                </a:solidFill>
                <a:latin typeface="Arial" panose="020B0604020202020204" pitchFamily="34" charset="0"/>
              </a:rPr>
              <a:t>This is a section on the DofE website that shows opportunities listed by Approved Activity Providers (AAPs) </a:t>
            </a:r>
          </a:p>
        </p:txBody>
      </p:sp>
      <p:sp>
        <p:nvSpPr>
          <p:cNvPr id="35" name="Title 34">
            <a:extLst>
              <a:ext uri="{FF2B5EF4-FFF2-40B4-BE49-F238E27FC236}">
                <a16:creationId xmlns:a16="http://schemas.microsoft.com/office/drawing/2014/main" id="{75A0DC62-4C18-4892-A834-0B1F60DBB943}"/>
              </a:ext>
            </a:extLst>
          </p:cNvPr>
          <p:cNvSpPr>
            <a:spLocks noGrp="1"/>
          </p:cNvSpPr>
          <p:nvPr>
            <p:ph type="title"/>
          </p:nvPr>
        </p:nvSpPr>
        <p:spPr>
          <a:solidFill>
            <a:schemeClr val="accent3"/>
          </a:solidFill>
        </p:spPr>
        <p:txBody>
          <a:bodyPr/>
          <a:lstStyle/>
          <a:p>
            <a:r>
              <a:rPr lang="en-GB" dirty="0">
                <a:solidFill>
                  <a:schemeClr val="tx1"/>
                </a:solidFill>
              </a:rPr>
              <a:t>How to choose</a:t>
            </a:r>
          </a:p>
        </p:txBody>
      </p:sp>
    </p:spTree>
    <p:extLst>
      <p:ext uri="{BB962C8B-B14F-4D97-AF65-F5344CB8AC3E}">
        <p14:creationId xmlns:p14="http://schemas.microsoft.com/office/powerpoint/2010/main" val="2846209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30633D2D-997C-4CAA-A1A9-79A6957605FE}"/>
              </a:ext>
            </a:extLst>
          </p:cNvPr>
          <p:cNvSpPr>
            <a:spLocks noGrp="1"/>
          </p:cNvSpPr>
          <p:nvPr>
            <p:ph type="ctrTitle"/>
          </p:nvPr>
        </p:nvSpPr>
        <p:spPr>
          <a:xfrm>
            <a:off x="1671136" y="25259"/>
            <a:ext cx="6518949" cy="1306342"/>
          </a:xfrm>
        </p:spPr>
        <p:txBody>
          <a:bodyPr/>
          <a:lstStyle/>
          <a:p>
            <a:r>
              <a:rPr lang="en-GB" dirty="0"/>
              <a:t>Volunteering Ideas</a:t>
            </a:r>
          </a:p>
        </p:txBody>
      </p:sp>
      <p:sp>
        <p:nvSpPr>
          <p:cNvPr id="5" name="Footer Placeholder 4">
            <a:extLst>
              <a:ext uri="{FF2B5EF4-FFF2-40B4-BE49-F238E27FC236}">
                <a16:creationId xmlns:a16="http://schemas.microsoft.com/office/drawing/2014/main" id="{40DC48C9-7866-4799-B954-6C84796EBCFA}"/>
              </a:ext>
            </a:extLst>
          </p:cNvPr>
          <p:cNvSpPr>
            <a:spLocks noGrp="1"/>
          </p:cNvSpPr>
          <p:nvPr>
            <p:ph type="ftr" sz="quarter" idx="11"/>
          </p:nvPr>
        </p:nvSpPr>
        <p:spPr/>
        <p:txBody>
          <a:bodyPr/>
          <a:lstStyle/>
          <a:p>
            <a:r>
              <a:rPr lang="en-GB"/>
              <a:t>Update footer details using Insert &gt; Header &amp; Footer</a:t>
            </a:r>
          </a:p>
        </p:txBody>
      </p:sp>
      <p:sp>
        <p:nvSpPr>
          <p:cNvPr id="6" name="Slide Number Placeholder 5">
            <a:extLst>
              <a:ext uri="{FF2B5EF4-FFF2-40B4-BE49-F238E27FC236}">
                <a16:creationId xmlns:a16="http://schemas.microsoft.com/office/drawing/2014/main" id="{F1A8DA93-8EA0-4101-A24B-5E135FDF596D}"/>
              </a:ext>
            </a:extLst>
          </p:cNvPr>
          <p:cNvSpPr>
            <a:spLocks noGrp="1"/>
          </p:cNvSpPr>
          <p:nvPr>
            <p:ph type="sldNum" sz="quarter" idx="12"/>
          </p:nvPr>
        </p:nvSpPr>
        <p:spPr/>
        <p:txBody>
          <a:bodyPr/>
          <a:lstStyle/>
          <a:p>
            <a:fld id="{FD28B870-EEFD-41FE-9A4E-B1C66D221408}" type="slidenum">
              <a:rPr lang="en-GB" smtClean="0"/>
              <a:pPr/>
              <a:t>4</a:t>
            </a:fld>
            <a:endParaRPr lang="en-GB"/>
          </a:p>
        </p:txBody>
      </p:sp>
      <p:pic>
        <p:nvPicPr>
          <p:cNvPr id="8" name="Picture Placeholder 7" descr="A group of people outside&#10;&#10;Description automatically generated with medium confidence">
            <a:extLst>
              <a:ext uri="{FF2B5EF4-FFF2-40B4-BE49-F238E27FC236}">
                <a16:creationId xmlns:a16="http://schemas.microsoft.com/office/drawing/2014/main" id="{E0208162-EF52-4577-A5CF-EAB86F765BE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3929" r="33929"/>
          <a:stretch>
            <a:fillRect/>
          </a:stretch>
        </p:blipFill>
        <p:spPr/>
      </p:pic>
      <p:sp>
        <p:nvSpPr>
          <p:cNvPr id="9" name="TextBox 8">
            <a:extLst>
              <a:ext uri="{FF2B5EF4-FFF2-40B4-BE49-F238E27FC236}">
                <a16:creationId xmlns:a16="http://schemas.microsoft.com/office/drawing/2014/main" id="{53BE053A-7B55-4F4E-AA37-47B3157A9C54}"/>
              </a:ext>
            </a:extLst>
          </p:cNvPr>
          <p:cNvSpPr txBox="1"/>
          <p:nvPr/>
        </p:nvSpPr>
        <p:spPr>
          <a:xfrm>
            <a:off x="2376521" y="1818499"/>
            <a:ext cx="4851335" cy="2604944"/>
          </a:xfrm>
          <a:prstGeom prst="rect">
            <a:avLst/>
          </a:prstGeom>
          <a:noFill/>
        </p:spPr>
        <p:txBody>
          <a:bodyPr wrap="square">
            <a:spAutoFit/>
          </a:bodyPr>
          <a:lstStyle/>
          <a:p>
            <a:pPr rtl="0">
              <a:buFont typeface="Arial" panose="020B0604020202020204" pitchFamily="34" charset="0"/>
              <a:buChar char="•"/>
            </a:pPr>
            <a:r>
              <a:rPr lang="en-GB" sz="1814" dirty="0"/>
              <a:t> Increase community cohesion</a:t>
            </a:r>
          </a:p>
          <a:p>
            <a:pPr rtl="0">
              <a:buFont typeface="Arial" panose="020B0604020202020204" pitchFamily="34" charset="0"/>
              <a:buChar char="•"/>
            </a:pPr>
            <a:endParaRPr lang="en-GB" sz="1814" dirty="0"/>
          </a:p>
          <a:p>
            <a:pPr rtl="0">
              <a:buFont typeface="Arial" panose="020B0604020202020204" pitchFamily="34" charset="0"/>
              <a:buChar char="•"/>
            </a:pPr>
            <a:r>
              <a:rPr lang="en-GB" sz="1814" dirty="0"/>
              <a:t> Support community well-being</a:t>
            </a:r>
          </a:p>
          <a:p>
            <a:pPr rtl="0">
              <a:buFont typeface="Arial" panose="020B0604020202020204" pitchFamily="34" charset="0"/>
              <a:buChar char="•"/>
            </a:pPr>
            <a:endParaRPr lang="en-GB" sz="1814" dirty="0"/>
          </a:p>
          <a:p>
            <a:pPr rtl="0">
              <a:buFont typeface="Arial" panose="020B0604020202020204" pitchFamily="34" charset="0"/>
              <a:buChar char="•"/>
            </a:pPr>
            <a:r>
              <a:rPr lang="en-GB" sz="1814" dirty="0"/>
              <a:t> Lead change</a:t>
            </a:r>
          </a:p>
          <a:p>
            <a:pPr rtl="0">
              <a:buFont typeface="Arial" panose="020B0604020202020204" pitchFamily="34" charset="0"/>
              <a:buChar char="•"/>
            </a:pPr>
            <a:endParaRPr lang="en-GB" sz="1814" dirty="0"/>
          </a:p>
          <a:p>
            <a:pPr rtl="0">
              <a:buFont typeface="Arial" panose="020B0604020202020204" pitchFamily="34" charset="0"/>
              <a:buChar char="•"/>
            </a:pPr>
            <a:r>
              <a:rPr lang="en-GB" sz="1814" dirty="0"/>
              <a:t> Build empathy</a:t>
            </a:r>
          </a:p>
          <a:p>
            <a:pPr rtl="0">
              <a:buFont typeface="Arial" panose="020B0604020202020204" pitchFamily="34" charset="0"/>
              <a:buChar char="•"/>
            </a:pPr>
            <a:endParaRPr lang="en-GB" sz="1814" dirty="0"/>
          </a:p>
          <a:p>
            <a:pPr rtl="0">
              <a:buFont typeface="Arial" panose="020B0604020202020204" pitchFamily="34" charset="0"/>
              <a:buChar char="•"/>
            </a:pPr>
            <a:r>
              <a:rPr lang="en-GB" sz="1814" dirty="0"/>
              <a:t> Develop teamwork and leadership</a:t>
            </a:r>
          </a:p>
        </p:txBody>
      </p:sp>
    </p:spTree>
    <p:extLst>
      <p:ext uri="{BB962C8B-B14F-4D97-AF65-F5344CB8AC3E}">
        <p14:creationId xmlns:p14="http://schemas.microsoft.com/office/powerpoint/2010/main" val="3716411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6B772C-B17C-4D9A-A398-B0E16270B951}"/>
              </a:ext>
            </a:extLst>
          </p:cNvPr>
          <p:cNvSpPr>
            <a:spLocks noGrp="1"/>
          </p:cNvSpPr>
          <p:nvPr>
            <p:ph type="dt" sz="half" idx="10"/>
          </p:nvPr>
        </p:nvSpPr>
        <p:spPr>
          <a:xfrm>
            <a:off x="8840413" y="6238645"/>
            <a:ext cx="1632927" cy="195951"/>
          </a:xfrm>
        </p:spPr>
        <p:txBody>
          <a:bodyPr/>
          <a:lstStyle/>
          <a:p>
            <a:r>
              <a:rPr lang="en-US"/>
              <a:t>4 May 2021</a:t>
            </a:r>
            <a:endParaRPr lang="en-GB" dirty="0"/>
          </a:p>
        </p:txBody>
      </p:sp>
      <p:sp>
        <p:nvSpPr>
          <p:cNvPr id="24" name="Title 23">
            <a:extLst>
              <a:ext uri="{FF2B5EF4-FFF2-40B4-BE49-F238E27FC236}">
                <a16:creationId xmlns:a16="http://schemas.microsoft.com/office/drawing/2014/main" id="{ED642F0E-488A-469A-9A4D-E3D20BC80538}"/>
              </a:ext>
            </a:extLst>
          </p:cNvPr>
          <p:cNvSpPr>
            <a:spLocks noGrp="1"/>
          </p:cNvSpPr>
          <p:nvPr>
            <p:ph type="title"/>
          </p:nvPr>
        </p:nvSpPr>
        <p:spPr>
          <a:solidFill>
            <a:schemeClr val="accent3"/>
          </a:solidFill>
        </p:spPr>
        <p:txBody>
          <a:bodyPr/>
          <a:lstStyle/>
          <a:p>
            <a:r>
              <a:rPr lang="en-GB" dirty="0"/>
              <a:t>Local Voluntary Actions (VAs)</a:t>
            </a:r>
          </a:p>
        </p:txBody>
      </p:sp>
      <p:pic>
        <p:nvPicPr>
          <p:cNvPr id="7" name="Picture 6" descr="A picture containing graphical user interface&#10;&#10;Description automatically generated">
            <a:extLst>
              <a:ext uri="{FF2B5EF4-FFF2-40B4-BE49-F238E27FC236}">
                <a16:creationId xmlns:a16="http://schemas.microsoft.com/office/drawing/2014/main" id="{08AF6A2D-9A69-48D3-A2B1-5E1ED3015506}"/>
              </a:ext>
            </a:extLst>
          </p:cNvPr>
          <p:cNvPicPr>
            <a:picLocks noChangeAspect="1"/>
          </p:cNvPicPr>
          <p:nvPr/>
        </p:nvPicPr>
        <p:blipFill rotWithShape="1">
          <a:blip r:embed="rId2"/>
          <a:srcRect t="17022" r="-2" b="-2"/>
          <a:stretch/>
        </p:blipFill>
        <p:spPr>
          <a:xfrm>
            <a:off x="2143506" y="2980843"/>
            <a:ext cx="7904989" cy="3689667"/>
          </a:xfrm>
          <a:prstGeom prst="rect">
            <a:avLst/>
          </a:prstGeom>
          <a:noFill/>
        </p:spPr>
      </p:pic>
      <p:sp>
        <p:nvSpPr>
          <p:cNvPr id="10" name="Arrow: Right 9">
            <a:extLst>
              <a:ext uri="{FF2B5EF4-FFF2-40B4-BE49-F238E27FC236}">
                <a16:creationId xmlns:a16="http://schemas.microsoft.com/office/drawing/2014/main" id="{9474A594-A232-4E2E-8CB2-76F6CBB27DBD}"/>
              </a:ext>
            </a:extLst>
          </p:cNvPr>
          <p:cNvSpPr/>
          <p:nvPr/>
        </p:nvSpPr>
        <p:spPr>
          <a:xfrm rot="9486201">
            <a:off x="4596039" y="4444877"/>
            <a:ext cx="1097657" cy="450506"/>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p>
        </p:txBody>
      </p:sp>
      <p:sp>
        <p:nvSpPr>
          <p:cNvPr id="2" name="Content Placeholder 2">
            <a:extLst>
              <a:ext uri="{FF2B5EF4-FFF2-40B4-BE49-F238E27FC236}">
                <a16:creationId xmlns:a16="http://schemas.microsoft.com/office/drawing/2014/main" id="{0FC7F400-370F-4925-83B9-739BF2DFE077}"/>
              </a:ext>
            </a:extLst>
          </p:cNvPr>
          <p:cNvSpPr>
            <a:spLocks noGrp="1"/>
          </p:cNvSpPr>
          <p:nvPr>
            <p:ph idx="1"/>
          </p:nvPr>
        </p:nvSpPr>
        <p:spPr>
          <a:xfrm>
            <a:off x="2143505" y="2006218"/>
            <a:ext cx="7979964" cy="864505"/>
          </a:xfrm>
        </p:spPr>
        <p:txBody>
          <a:bodyPr/>
          <a:lstStyle/>
          <a:p>
            <a:pPr lvl="3"/>
            <a:r>
              <a:rPr lang="en-GB" sz="1814" dirty="0"/>
              <a:t>VAs are local organisations that work with charities in their region to connect them with the resources they need to succeed – including volunteers.</a:t>
            </a:r>
          </a:p>
          <a:p>
            <a:pPr lvl="3"/>
            <a:endParaRPr lang="en-GB" dirty="0"/>
          </a:p>
        </p:txBody>
      </p:sp>
    </p:spTree>
    <p:extLst>
      <p:ext uri="{BB962C8B-B14F-4D97-AF65-F5344CB8AC3E}">
        <p14:creationId xmlns:p14="http://schemas.microsoft.com/office/powerpoint/2010/main" val="18651965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44851" y="-2011891"/>
            <a:ext cx="9702299" cy="3678147"/>
          </a:xfrm>
          <a:solidFill>
            <a:schemeClr val="accent3"/>
          </a:solidFill>
        </p:spPr>
        <p:txBody>
          <a:bodyPr/>
          <a:lstStyle/>
          <a:p>
            <a:r>
              <a:rPr lang="en-GB" dirty="0"/>
              <a:t>Support community well-being</a:t>
            </a:r>
            <a:r>
              <a:rPr lang="en-GB" sz="1633" kern="100" dirty="0">
                <a:latin typeface="Calibri" panose="020F0502020204030204" pitchFamily="34" charset="0"/>
                <a:ea typeface="Calibri" panose="020F0502020204030204" pitchFamily="34" charset="0"/>
                <a:cs typeface="Times New Roman" panose="02020603050405020304" pitchFamily="18" charset="0"/>
              </a:rPr>
              <a:t/>
            </a:r>
            <a:br>
              <a:rPr lang="en-GB" sz="1633" kern="100"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14" name="Content Placeholder 13"/>
          <p:cNvSpPr>
            <a:spLocks noGrp="1"/>
          </p:cNvSpPr>
          <p:nvPr>
            <p:ph sz="half" idx="1"/>
          </p:nvPr>
        </p:nvSpPr>
        <p:spPr>
          <a:xfrm>
            <a:off x="2037138" y="2107617"/>
            <a:ext cx="3265855" cy="2310315"/>
          </a:xfrm>
        </p:spPr>
        <p:txBody>
          <a:bodyPr>
            <a:normAutofit fontScale="92500" lnSpcReduction="10000"/>
          </a:bodyPr>
          <a:lstStyle/>
          <a:p>
            <a:pPr lvl="2"/>
            <a:r>
              <a:rPr lang="en-GB" sz="1633" dirty="0"/>
              <a:t>Young Carers</a:t>
            </a:r>
          </a:p>
          <a:p>
            <a:pPr lvl="2"/>
            <a:r>
              <a:rPr lang="en-GB" sz="1633" dirty="0"/>
              <a:t>There are estimated to be about 700,000 young carers in the UK. Being a young carer often means looking after a family member who is ill, or helping them by looking after the other members of the family while they can’t.</a:t>
            </a:r>
          </a:p>
        </p:txBody>
      </p:sp>
      <p:sp>
        <p:nvSpPr>
          <p:cNvPr id="4" name="Date Placeholder 3"/>
          <p:cNvSpPr>
            <a:spLocks noGrp="1"/>
          </p:cNvSpPr>
          <p:nvPr>
            <p:ph type="dt" sz="half" idx="10"/>
          </p:nvPr>
        </p:nvSpPr>
        <p:spPr>
          <a:xfrm>
            <a:off x="8840413" y="6238645"/>
            <a:ext cx="1632927" cy="195951"/>
          </a:xfrm>
        </p:spPr>
        <p:txBody>
          <a:bodyPr/>
          <a:lstStyle/>
          <a:p>
            <a:r>
              <a:rPr lang="en-US"/>
              <a:t>4 May 2021</a:t>
            </a:r>
            <a:endParaRPr lang="en-GB"/>
          </a:p>
        </p:txBody>
      </p:sp>
      <p:sp>
        <p:nvSpPr>
          <p:cNvPr id="6" name="Slide Number Placeholder 5"/>
          <p:cNvSpPr>
            <a:spLocks noGrp="1"/>
          </p:cNvSpPr>
          <p:nvPr>
            <p:ph type="sldNum" sz="quarter" idx="12"/>
          </p:nvPr>
        </p:nvSpPr>
        <p:spPr>
          <a:xfrm>
            <a:off x="1718661" y="6238645"/>
            <a:ext cx="424845" cy="195951"/>
          </a:xfrm>
        </p:spPr>
        <p:txBody>
          <a:bodyPr/>
          <a:lstStyle/>
          <a:p>
            <a:fld id="{FD28B870-EEFD-41FE-9A4E-B1C66D221408}" type="slidenum">
              <a:rPr lang="en-GB" smtClean="0"/>
              <a:pPr/>
              <a:t>6</a:t>
            </a:fld>
            <a:endParaRPr lang="en-GB"/>
          </a:p>
        </p:txBody>
      </p:sp>
      <p:pic>
        <p:nvPicPr>
          <p:cNvPr id="18" name="Picture Placeholder 17" descr="A picture containing text, clipart&#10;&#10;Description automatically generated">
            <a:extLst>
              <a:ext uri="{FF2B5EF4-FFF2-40B4-BE49-F238E27FC236}">
                <a16:creationId xmlns:a16="http://schemas.microsoft.com/office/drawing/2014/main" id="{21AF0E3F-94D7-4A2F-A15D-02D8F272D1A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432" r="7432"/>
          <a:stretch>
            <a:fillRect/>
          </a:stretch>
        </p:blipFill>
        <p:spPr/>
      </p:pic>
    </p:spTree>
    <p:extLst>
      <p:ext uri="{BB962C8B-B14F-4D97-AF65-F5344CB8AC3E}">
        <p14:creationId xmlns:p14="http://schemas.microsoft.com/office/powerpoint/2010/main" val="41313912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44851" y="-2011891"/>
            <a:ext cx="9702299" cy="3678147"/>
          </a:xfrm>
          <a:solidFill>
            <a:schemeClr val="accent3"/>
          </a:solidFill>
        </p:spPr>
        <p:txBody>
          <a:bodyPr/>
          <a:lstStyle/>
          <a:p>
            <a:r>
              <a:rPr lang="en-GB" dirty="0"/>
              <a:t>Support community well-being</a:t>
            </a:r>
          </a:p>
        </p:txBody>
      </p:sp>
      <p:sp>
        <p:nvSpPr>
          <p:cNvPr id="14" name="Content Placeholder 13"/>
          <p:cNvSpPr>
            <a:spLocks noGrp="1"/>
          </p:cNvSpPr>
          <p:nvPr>
            <p:ph sz="half" idx="1"/>
          </p:nvPr>
        </p:nvSpPr>
        <p:spPr>
          <a:xfrm>
            <a:off x="2037138" y="2107617"/>
            <a:ext cx="3265855" cy="3689667"/>
          </a:xfrm>
        </p:spPr>
        <p:txBody>
          <a:bodyPr>
            <a:normAutofit lnSpcReduction="10000"/>
          </a:bodyPr>
          <a:lstStyle/>
          <a:p>
            <a:pPr lvl="2"/>
            <a:r>
              <a:rPr lang="en-GB" sz="1633" dirty="0"/>
              <a:t>Post Pals </a:t>
            </a:r>
          </a:p>
          <a:p>
            <a:pPr lvl="3"/>
            <a:r>
              <a:rPr lang="en-GB" sz="1452" dirty="0"/>
              <a:t>Post Pals is a small charity run solely by volunteers who are dedicated to making seriously ill children and their siblings smile by the sending of cards, letters, little gifts, support and friendship.  They support children aged 3-17 in the UK.</a:t>
            </a:r>
          </a:p>
          <a:p>
            <a:pPr lvl="3"/>
            <a:r>
              <a:rPr lang="en-GB" sz="1452" b="1" dirty="0"/>
              <a:t>Simply go to their website and choose a pal to write to. </a:t>
            </a:r>
            <a:r>
              <a:rPr lang="en-GB" sz="1452" dirty="0"/>
              <a:t> </a:t>
            </a:r>
          </a:p>
          <a:p>
            <a:pPr lvl="3"/>
            <a:endParaRPr lang="en-GB" dirty="0"/>
          </a:p>
        </p:txBody>
      </p:sp>
      <p:sp>
        <p:nvSpPr>
          <p:cNvPr id="4" name="Date Placeholder 3"/>
          <p:cNvSpPr>
            <a:spLocks noGrp="1"/>
          </p:cNvSpPr>
          <p:nvPr>
            <p:ph type="dt" sz="half" idx="10"/>
          </p:nvPr>
        </p:nvSpPr>
        <p:spPr>
          <a:xfrm>
            <a:off x="8840413" y="6238645"/>
            <a:ext cx="1632927" cy="195951"/>
          </a:xfrm>
        </p:spPr>
        <p:txBody>
          <a:bodyPr/>
          <a:lstStyle/>
          <a:p>
            <a:r>
              <a:rPr lang="en-US"/>
              <a:t>4 May 2021</a:t>
            </a:r>
            <a:endParaRPr lang="en-GB"/>
          </a:p>
        </p:txBody>
      </p:sp>
      <p:sp>
        <p:nvSpPr>
          <p:cNvPr id="6" name="Slide Number Placeholder 5"/>
          <p:cNvSpPr>
            <a:spLocks noGrp="1"/>
          </p:cNvSpPr>
          <p:nvPr>
            <p:ph type="sldNum" sz="quarter" idx="12"/>
          </p:nvPr>
        </p:nvSpPr>
        <p:spPr>
          <a:xfrm>
            <a:off x="1718661" y="6238645"/>
            <a:ext cx="424845" cy="195951"/>
          </a:xfrm>
        </p:spPr>
        <p:txBody>
          <a:bodyPr/>
          <a:lstStyle/>
          <a:p>
            <a:fld id="{FD28B870-EEFD-41FE-9A4E-B1C66D221408}" type="slidenum">
              <a:rPr lang="en-GB" smtClean="0"/>
              <a:pPr/>
              <a:t>7</a:t>
            </a:fld>
            <a:endParaRPr lang="en-GB"/>
          </a:p>
        </p:txBody>
      </p:sp>
      <p:pic>
        <p:nvPicPr>
          <p:cNvPr id="12" name="Picture Placeholder 11" descr="A picture containing text&#10;&#10;Description automatically generated">
            <a:extLst>
              <a:ext uri="{FF2B5EF4-FFF2-40B4-BE49-F238E27FC236}">
                <a16:creationId xmlns:a16="http://schemas.microsoft.com/office/drawing/2014/main" id="{0654C08A-EE72-4B41-9639-6554AE64DA0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055" r="26055"/>
          <a:stretch>
            <a:fillRect/>
          </a:stretch>
        </p:blipFill>
        <p:spPr/>
      </p:pic>
    </p:spTree>
    <p:extLst>
      <p:ext uri="{BB962C8B-B14F-4D97-AF65-F5344CB8AC3E}">
        <p14:creationId xmlns:p14="http://schemas.microsoft.com/office/powerpoint/2010/main" val="1008608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44851" y="-2011891"/>
            <a:ext cx="9702299" cy="3678147"/>
          </a:xfrm>
          <a:solidFill>
            <a:schemeClr val="accent3"/>
          </a:solidFill>
        </p:spPr>
        <p:txBody>
          <a:bodyPr/>
          <a:lstStyle/>
          <a:p>
            <a:r>
              <a:rPr lang="en-GB" dirty="0"/>
              <a:t>Support community well-being</a:t>
            </a:r>
          </a:p>
        </p:txBody>
      </p:sp>
      <p:sp>
        <p:nvSpPr>
          <p:cNvPr id="14" name="Content Placeholder 13"/>
          <p:cNvSpPr>
            <a:spLocks noGrp="1"/>
          </p:cNvSpPr>
          <p:nvPr>
            <p:ph sz="half" idx="1"/>
          </p:nvPr>
        </p:nvSpPr>
        <p:spPr>
          <a:xfrm>
            <a:off x="1931082" y="1909519"/>
            <a:ext cx="3872947" cy="3689667"/>
          </a:xfrm>
        </p:spPr>
        <p:txBody>
          <a:bodyPr/>
          <a:lstStyle/>
          <a:p>
            <a:pPr lvl="2"/>
            <a:r>
              <a:rPr lang="en-GB" sz="1633" dirty="0"/>
              <a:t>Be My Eyes</a:t>
            </a:r>
          </a:p>
          <a:p>
            <a:pPr lvl="2"/>
            <a:endParaRPr lang="en-GB" dirty="0"/>
          </a:p>
          <a:p>
            <a:r>
              <a:rPr lang="en-GB" sz="1452" dirty="0"/>
              <a:t>Be My Eyes is a free mobile app with one main goal: to make the world more visible for blind and low-vision people. The app connects blind and low-vision individuals with sighted volunteers from all over the world through a live video call.</a:t>
            </a:r>
          </a:p>
          <a:p>
            <a:endParaRPr lang="en-GB" sz="1452" dirty="0"/>
          </a:p>
          <a:p>
            <a:r>
              <a:rPr lang="en-GB" sz="1452" b="1" dirty="0"/>
              <a:t>As a sighted volunteer you can help just by installing the Be My Eyes app.  A blind or low-vision user may need help with anything from checking expiry dates, distinguishing colours, reading instructions or navigating new surroundings. </a:t>
            </a:r>
          </a:p>
          <a:p>
            <a:pPr lvl="3"/>
            <a:endParaRPr lang="en-GB" dirty="0"/>
          </a:p>
        </p:txBody>
      </p:sp>
      <p:sp>
        <p:nvSpPr>
          <p:cNvPr id="4" name="Date Placeholder 3"/>
          <p:cNvSpPr>
            <a:spLocks noGrp="1"/>
          </p:cNvSpPr>
          <p:nvPr>
            <p:ph type="dt" sz="half" idx="10"/>
          </p:nvPr>
        </p:nvSpPr>
        <p:spPr>
          <a:xfrm>
            <a:off x="8840413" y="6238645"/>
            <a:ext cx="1632927" cy="195951"/>
          </a:xfrm>
        </p:spPr>
        <p:txBody>
          <a:bodyPr/>
          <a:lstStyle/>
          <a:p>
            <a:r>
              <a:rPr lang="en-US"/>
              <a:t>4 May 2021</a:t>
            </a:r>
            <a:endParaRPr lang="en-GB"/>
          </a:p>
        </p:txBody>
      </p:sp>
      <p:pic>
        <p:nvPicPr>
          <p:cNvPr id="7" name="Picture Placeholder 6" descr="A picture containing application&#10;&#10;Description automatically generated">
            <a:extLst>
              <a:ext uri="{FF2B5EF4-FFF2-40B4-BE49-F238E27FC236}">
                <a16:creationId xmlns:a16="http://schemas.microsoft.com/office/drawing/2014/main" id="{36F9BDA7-E6B4-4994-9EFC-9954FEBF8E7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758" r="27758"/>
          <a:stretch>
            <a:fillRect/>
          </a:stretch>
        </p:blipFill>
        <p:spPr/>
      </p:pic>
    </p:spTree>
    <p:extLst>
      <p:ext uri="{BB962C8B-B14F-4D97-AF65-F5344CB8AC3E}">
        <p14:creationId xmlns:p14="http://schemas.microsoft.com/office/powerpoint/2010/main" val="2743290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44851" y="-2011891"/>
            <a:ext cx="9702299" cy="3678147"/>
          </a:xfrm>
          <a:solidFill>
            <a:schemeClr val="accent3"/>
          </a:solidFill>
        </p:spPr>
        <p:txBody>
          <a:bodyPr/>
          <a:lstStyle/>
          <a:p>
            <a:r>
              <a:rPr lang="en-GB" dirty="0"/>
              <a:t>Support community well-being</a:t>
            </a:r>
          </a:p>
        </p:txBody>
      </p:sp>
      <p:sp>
        <p:nvSpPr>
          <p:cNvPr id="14" name="Content Placeholder 13"/>
          <p:cNvSpPr>
            <a:spLocks noGrp="1"/>
          </p:cNvSpPr>
          <p:nvPr>
            <p:ph sz="half" idx="1"/>
          </p:nvPr>
        </p:nvSpPr>
        <p:spPr>
          <a:xfrm>
            <a:off x="1718661" y="2016333"/>
            <a:ext cx="4160016" cy="3689667"/>
          </a:xfrm>
        </p:spPr>
        <p:txBody>
          <a:bodyPr>
            <a:normAutofit lnSpcReduction="10000"/>
          </a:bodyPr>
          <a:lstStyle/>
          <a:p>
            <a:pPr lvl="2"/>
            <a:r>
              <a:rPr lang="en-GB" sz="1633" dirty="0"/>
              <a:t>Instant Wild</a:t>
            </a:r>
          </a:p>
          <a:p>
            <a:endParaRPr lang="en-GB" sz="1633" b="1" dirty="0">
              <a:solidFill>
                <a:srgbClr val="4D5156"/>
              </a:solidFill>
              <a:latin typeface="arial" panose="020B0604020202020204" pitchFamily="34" charset="0"/>
            </a:endParaRPr>
          </a:p>
          <a:p>
            <a:r>
              <a:rPr lang="en-GB" sz="1452" dirty="0"/>
              <a:t>Launched by the Zoological Society of London (ZSL), Instant Wild transmits live video and images from motion triggered cameras in key wildlife habitats around the world. Scientists use the valuable data they provide to track key information on threatened species, from the size of animal populations to evidence of wildlife crime.</a:t>
            </a:r>
          </a:p>
          <a:p>
            <a:r>
              <a:rPr lang="en-GB" sz="1452" dirty="0"/>
              <a:t> </a:t>
            </a:r>
          </a:p>
          <a:p>
            <a:r>
              <a:rPr lang="en-GB" sz="1452" b="1" dirty="0"/>
              <a:t>Anyone can become a virtual volunteer by getting involved in vital conservation work from the comfort of their armchairs. Volunteers either download the app, or use desktop internet to identify animals in the images.  </a:t>
            </a:r>
          </a:p>
          <a:p>
            <a:endParaRPr lang="en-GB" sz="1633" b="1" dirty="0">
              <a:solidFill>
                <a:srgbClr val="4D5156"/>
              </a:solidFill>
              <a:latin typeface="arial" panose="020B0604020202020204" pitchFamily="34" charset="0"/>
            </a:endParaRPr>
          </a:p>
          <a:p>
            <a:endParaRPr lang="en-GB" sz="1633" b="1" dirty="0">
              <a:solidFill>
                <a:srgbClr val="4D5156"/>
              </a:solidFill>
              <a:latin typeface="arial" panose="020B0604020202020204" pitchFamily="34" charset="0"/>
            </a:endParaRPr>
          </a:p>
          <a:p>
            <a:pPr lvl="2"/>
            <a:endParaRPr lang="en-GB" dirty="0"/>
          </a:p>
        </p:txBody>
      </p:sp>
      <p:sp>
        <p:nvSpPr>
          <p:cNvPr id="4" name="Date Placeholder 3"/>
          <p:cNvSpPr>
            <a:spLocks noGrp="1"/>
          </p:cNvSpPr>
          <p:nvPr>
            <p:ph type="dt" sz="half" idx="10"/>
          </p:nvPr>
        </p:nvSpPr>
        <p:spPr>
          <a:xfrm>
            <a:off x="8840413" y="6238645"/>
            <a:ext cx="1632927" cy="195951"/>
          </a:xfrm>
        </p:spPr>
        <p:txBody>
          <a:bodyPr/>
          <a:lstStyle/>
          <a:p>
            <a:r>
              <a:rPr lang="en-US"/>
              <a:t>4 May 2021</a:t>
            </a:r>
            <a:endParaRPr lang="en-GB"/>
          </a:p>
        </p:txBody>
      </p:sp>
      <p:pic>
        <p:nvPicPr>
          <p:cNvPr id="8" name="Picture Placeholder 7" descr="A picture containing text, tree, outdoor, plant&#10;&#10;Description automatically generated">
            <a:extLst>
              <a:ext uri="{FF2B5EF4-FFF2-40B4-BE49-F238E27FC236}">
                <a16:creationId xmlns:a16="http://schemas.microsoft.com/office/drawing/2014/main" id="{D89FC00B-4D97-46FE-9870-EE71AC1E9D2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9209" r="29209"/>
          <a:stretch>
            <a:fillRect/>
          </a:stretch>
        </p:blipFill>
        <p:spPr>
          <a:xfrm>
            <a:off x="6095281" y="1162203"/>
            <a:ext cx="4850429" cy="5695798"/>
          </a:xfrm>
        </p:spPr>
      </p:pic>
    </p:spTree>
    <p:extLst>
      <p:ext uri="{BB962C8B-B14F-4D97-AF65-F5344CB8AC3E}">
        <p14:creationId xmlns:p14="http://schemas.microsoft.com/office/powerpoint/2010/main" val="2389636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1525</Words>
  <Application>Microsoft Office PowerPoint</Application>
  <PresentationFormat>Widescreen</PresentationFormat>
  <Paragraphs>193</Paragraphs>
  <Slides>24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vt:lpstr>
      <vt:lpstr>Calibri</vt:lpstr>
      <vt:lpstr>Calibri Light</vt:lpstr>
      <vt:lpstr>Times New Roman</vt:lpstr>
      <vt:lpstr>Office Theme</vt:lpstr>
      <vt:lpstr>DofE Volunteering Section</vt:lpstr>
      <vt:lpstr>How to choose</vt:lpstr>
      <vt:lpstr>How to choose</vt:lpstr>
      <vt:lpstr>Volunteering Ideas</vt:lpstr>
      <vt:lpstr>Local Voluntary Actions (VAs)</vt:lpstr>
      <vt:lpstr>Support community well-being </vt:lpstr>
      <vt:lpstr>Support community well-being</vt:lpstr>
      <vt:lpstr>Support community well-being</vt:lpstr>
      <vt:lpstr>Support community well-being</vt:lpstr>
      <vt:lpstr>Support community well-being</vt:lpstr>
      <vt:lpstr>Support community well-being</vt:lpstr>
      <vt:lpstr>Build empathy</vt:lpstr>
      <vt:lpstr>Build empathy</vt:lpstr>
      <vt:lpstr>Build empathy</vt:lpstr>
      <vt:lpstr>Increase community cohesion</vt:lpstr>
      <vt:lpstr>Lead change</vt:lpstr>
      <vt:lpstr>Lead change</vt:lpstr>
      <vt:lpstr>Lead change</vt:lpstr>
      <vt:lpstr>Lead change</vt:lpstr>
      <vt:lpstr>Lead change</vt:lpstr>
      <vt:lpstr>Develop teamwork and leadership</vt:lpstr>
      <vt:lpstr>Develop teamwork and leadership</vt:lpstr>
      <vt:lpstr>Develop teamwork and leadership</vt:lpstr>
      <vt:lpstr>Resources</vt:lpstr>
    </vt:vector>
  </TitlesOfParts>
  <Company>Reigate Grammar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lpgs</dc:creator>
  <cp:lastModifiedBy>lpgs</cp:lastModifiedBy>
  <cp:revision>3</cp:revision>
  <dcterms:created xsi:type="dcterms:W3CDTF">2025-02-06T20:31:19Z</dcterms:created>
  <dcterms:modified xsi:type="dcterms:W3CDTF">2025-02-06T20:38:06Z</dcterms:modified>
</cp:coreProperties>
</file>