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sldIdLst>
    <p:sldId id="281" r:id="rId2"/>
    <p:sldId id="257" r:id="rId3"/>
    <p:sldId id="258" r:id="rId4"/>
    <p:sldId id="276" r:id="rId5"/>
    <p:sldId id="279" r:id="rId6"/>
    <p:sldId id="280" r:id="rId7"/>
    <p:sldId id="272" r:id="rId8"/>
    <p:sldId id="275" r:id="rId9"/>
    <p:sldId id="262"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7DDA-69F3-405F-AA9F-1CEDDA3ACE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5FC6F4F0-DBA1-493A-988E-346E11BDA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2F4B5125-D03D-4423-BDF4-6776094111FC}"/>
              </a:ext>
            </a:extLst>
          </p:cNvPr>
          <p:cNvSpPr>
            <a:spLocks noGrp="1"/>
          </p:cNvSpPr>
          <p:nvPr>
            <p:ph type="dt" sz="half" idx="10"/>
          </p:nvPr>
        </p:nvSpPr>
        <p:spPr/>
        <p:txBody>
          <a:bodyPr/>
          <a:lstStyle/>
          <a:p>
            <a:fld id="{6AD6EE87-EBD5-4F12-A48A-63ACA297AC8F}" type="datetimeFigureOut">
              <a:rPr lang="en-US" smtClean="0"/>
              <a:t>7/2/2020</a:t>
            </a:fld>
            <a:endParaRPr lang="en-US" dirty="0"/>
          </a:p>
        </p:txBody>
      </p:sp>
      <p:sp>
        <p:nvSpPr>
          <p:cNvPr id="5" name="Footer Placeholder 4">
            <a:extLst>
              <a:ext uri="{FF2B5EF4-FFF2-40B4-BE49-F238E27FC236}">
                <a16:creationId xmlns:a16="http://schemas.microsoft.com/office/drawing/2014/main" id="{3A35D468-5AB6-4A23-B69A-D9C7CCC0A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3CDA66-38E1-4525-AE0C-907CAE97318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191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4F26-AF3D-424A-8697-0A9AE8EC3140}"/>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FBEF29F8-A949-41D5-82B9-3E747A398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704FCB9C-C3A5-4202-BFF5-C0E0BD77C889}"/>
              </a:ext>
            </a:extLst>
          </p:cNvPr>
          <p:cNvSpPr>
            <a:spLocks noGrp="1"/>
          </p:cNvSpPr>
          <p:nvPr>
            <p:ph type="dt" sz="half" idx="10"/>
          </p:nvPr>
        </p:nvSpPr>
        <p:spPr/>
        <p:txBody>
          <a:bodyPr/>
          <a:lstStyle/>
          <a:p>
            <a:fld id="{4CD73815-2707-4475-8F1A-B873CB631BB4}" type="datetimeFigureOut">
              <a:rPr lang="en-US" smtClean="0"/>
              <a:t>7/2/2020</a:t>
            </a:fld>
            <a:endParaRPr lang="en-US" dirty="0"/>
          </a:p>
        </p:txBody>
      </p:sp>
      <p:sp>
        <p:nvSpPr>
          <p:cNvPr id="5" name="Footer Placeholder 4">
            <a:extLst>
              <a:ext uri="{FF2B5EF4-FFF2-40B4-BE49-F238E27FC236}">
                <a16:creationId xmlns:a16="http://schemas.microsoft.com/office/drawing/2014/main" id="{96F2A9C1-6408-4788-B6E9-EC984A61A1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A13FE7-0551-43AD-9E5A-56830AD5FEB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075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4119EC-1AAF-4BE8-981F-0F31EFDEE8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570C9275-B715-4B07-9CFA-3A3D1FF29B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38EDA1A-D125-4649-8199-FCAE06173973}"/>
              </a:ext>
            </a:extLst>
          </p:cNvPr>
          <p:cNvSpPr>
            <a:spLocks noGrp="1"/>
          </p:cNvSpPr>
          <p:nvPr>
            <p:ph type="dt" sz="half" idx="10"/>
          </p:nvPr>
        </p:nvSpPr>
        <p:spPr/>
        <p:txBody>
          <a:bodyPr/>
          <a:lstStyle/>
          <a:p>
            <a:fld id="{2A4AFB99-0EAB-4182-AFF8-E214C82A68F6}" type="datetimeFigureOut">
              <a:rPr lang="en-US" smtClean="0"/>
              <a:t>7/2/2020</a:t>
            </a:fld>
            <a:endParaRPr lang="en-US" dirty="0"/>
          </a:p>
        </p:txBody>
      </p:sp>
      <p:sp>
        <p:nvSpPr>
          <p:cNvPr id="5" name="Footer Placeholder 4">
            <a:extLst>
              <a:ext uri="{FF2B5EF4-FFF2-40B4-BE49-F238E27FC236}">
                <a16:creationId xmlns:a16="http://schemas.microsoft.com/office/drawing/2014/main" id="{F93F7031-0070-4188-AD05-38CFED5EBA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B8D46F-C76C-4A0A-BD88-57F5A770C9E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761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2C3C-CDD3-4367-A15C-957666A37C5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BBEA526-6E03-44F2-AAD2-3D70B019CE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EAE227C-D16C-4B0B-B481-BD249D9CE821}"/>
              </a:ext>
            </a:extLst>
          </p:cNvPr>
          <p:cNvSpPr>
            <a:spLocks noGrp="1"/>
          </p:cNvSpPr>
          <p:nvPr>
            <p:ph type="dt" sz="half" idx="10"/>
          </p:nvPr>
        </p:nvSpPr>
        <p:spPr/>
        <p:txBody>
          <a:bodyPr/>
          <a:lstStyle/>
          <a:p>
            <a:fld id="{A5D3794B-289A-4A80-97D7-111025398D45}" type="datetimeFigureOut">
              <a:rPr lang="en-US" smtClean="0"/>
              <a:t>7/2/2020</a:t>
            </a:fld>
            <a:endParaRPr lang="en-US" dirty="0"/>
          </a:p>
        </p:txBody>
      </p:sp>
      <p:sp>
        <p:nvSpPr>
          <p:cNvPr id="5" name="Footer Placeholder 4">
            <a:extLst>
              <a:ext uri="{FF2B5EF4-FFF2-40B4-BE49-F238E27FC236}">
                <a16:creationId xmlns:a16="http://schemas.microsoft.com/office/drawing/2014/main" id="{D7CA3E38-2971-4B0E-A3EC-A6D25AE31A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D6B1BE-F7D8-40CB-9078-2759773D203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490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8DF0-12C9-4CF5-9847-C424277BD8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02C55D5F-3A1A-4EC3-BBD6-3ADE55AD2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465DDD-133A-4AF1-BD12-711C29D347CB}"/>
              </a:ext>
            </a:extLst>
          </p:cNvPr>
          <p:cNvSpPr>
            <a:spLocks noGrp="1"/>
          </p:cNvSpPr>
          <p:nvPr>
            <p:ph type="dt" sz="half" idx="10"/>
          </p:nvPr>
        </p:nvSpPr>
        <p:spPr/>
        <p:txBody>
          <a:bodyPr/>
          <a:lstStyle/>
          <a:p>
            <a:fld id="{5A61015F-7CC6-4D0A-9D87-873EA4C304CC}" type="datetimeFigureOut">
              <a:rPr lang="en-US" smtClean="0"/>
              <a:t>7/2/2020</a:t>
            </a:fld>
            <a:endParaRPr lang="en-US" dirty="0"/>
          </a:p>
        </p:txBody>
      </p:sp>
      <p:sp>
        <p:nvSpPr>
          <p:cNvPr id="5" name="Footer Placeholder 4">
            <a:extLst>
              <a:ext uri="{FF2B5EF4-FFF2-40B4-BE49-F238E27FC236}">
                <a16:creationId xmlns:a16="http://schemas.microsoft.com/office/drawing/2014/main" id="{35284D2E-53F9-49BB-9F0E-BFADDD2214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A8BBB5-3583-40A9-8299-C7023CDCA2F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562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E43E-FB5D-4A88-937C-40B77D5CE917}"/>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03087FF-7ABD-4779-BAFD-2AE85A7140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39CB4979-1A42-4610-A8E2-D0BAB4572A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28C1B986-083A-4296-9BD3-068509EFEC2E}"/>
              </a:ext>
            </a:extLst>
          </p:cNvPr>
          <p:cNvSpPr>
            <a:spLocks noGrp="1"/>
          </p:cNvSpPr>
          <p:nvPr>
            <p:ph type="dt" sz="half" idx="10"/>
          </p:nvPr>
        </p:nvSpPr>
        <p:spPr/>
        <p:txBody>
          <a:bodyPr/>
          <a:lstStyle/>
          <a:p>
            <a:fld id="{93C6A301-0538-44EC-B09D-202E1042A48B}" type="datetimeFigureOut">
              <a:rPr lang="en-US" smtClean="0"/>
              <a:t>7/2/2020</a:t>
            </a:fld>
            <a:endParaRPr lang="en-US" dirty="0"/>
          </a:p>
        </p:txBody>
      </p:sp>
      <p:sp>
        <p:nvSpPr>
          <p:cNvPr id="6" name="Footer Placeholder 5">
            <a:extLst>
              <a:ext uri="{FF2B5EF4-FFF2-40B4-BE49-F238E27FC236}">
                <a16:creationId xmlns:a16="http://schemas.microsoft.com/office/drawing/2014/main" id="{A83209CF-62DD-49C0-9C99-4E4D1136B3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BB273A-5D26-4960-AADF-8DF23D4CD1A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4840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7E80-6A84-49B1-AF35-CF6C199D0FB0}"/>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A8446A5-1A11-48F1-81C0-5B0D623AF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14434B-4EF9-405A-9459-A3635DA357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ED4315A-BF3E-4EA6-8A72-4887AC85B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236C5E-EC8D-4414-9B81-DDFC89C33F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1EB0995E-7C86-4574-B4F9-11FC2E3604E0}"/>
              </a:ext>
            </a:extLst>
          </p:cNvPr>
          <p:cNvSpPr>
            <a:spLocks noGrp="1"/>
          </p:cNvSpPr>
          <p:nvPr>
            <p:ph type="dt" sz="half" idx="10"/>
          </p:nvPr>
        </p:nvSpPr>
        <p:spPr/>
        <p:txBody>
          <a:bodyPr/>
          <a:lstStyle/>
          <a:p>
            <a:fld id="{D789574A-8875-45EF-8EA2-3CAA0F7ABC4C}" type="datetimeFigureOut">
              <a:rPr lang="en-US" smtClean="0"/>
              <a:t>7/2/2020</a:t>
            </a:fld>
            <a:endParaRPr lang="en-US" dirty="0"/>
          </a:p>
        </p:txBody>
      </p:sp>
      <p:sp>
        <p:nvSpPr>
          <p:cNvPr id="8" name="Footer Placeholder 7">
            <a:extLst>
              <a:ext uri="{FF2B5EF4-FFF2-40B4-BE49-F238E27FC236}">
                <a16:creationId xmlns:a16="http://schemas.microsoft.com/office/drawing/2014/main" id="{C131C693-C517-4BF5-8D1C-32E71B3E7A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C88D38-99A1-426A-A53F-88FFD975A34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248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277D-6B65-4C89-BD95-ABB7E6C59C8B}"/>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A328C558-4363-4485-98B7-0A7F16617A82}"/>
              </a:ext>
            </a:extLst>
          </p:cNvPr>
          <p:cNvSpPr>
            <a:spLocks noGrp="1"/>
          </p:cNvSpPr>
          <p:nvPr>
            <p:ph type="dt" sz="half" idx="10"/>
          </p:nvPr>
        </p:nvSpPr>
        <p:spPr/>
        <p:txBody>
          <a:bodyPr/>
          <a:lstStyle/>
          <a:p>
            <a:fld id="{67EF4D4C-5367-4C26-9E2B-D8088D7FCA81}" type="datetimeFigureOut">
              <a:rPr lang="en-US" smtClean="0"/>
              <a:t>7/2/2020</a:t>
            </a:fld>
            <a:endParaRPr lang="en-US" dirty="0"/>
          </a:p>
        </p:txBody>
      </p:sp>
      <p:sp>
        <p:nvSpPr>
          <p:cNvPr id="4" name="Footer Placeholder 3">
            <a:extLst>
              <a:ext uri="{FF2B5EF4-FFF2-40B4-BE49-F238E27FC236}">
                <a16:creationId xmlns:a16="http://schemas.microsoft.com/office/drawing/2014/main" id="{227B2E0F-6F80-4A8A-8BDA-C9104921F5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5DA790-BFF3-47B3-86F3-C784FD8F548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291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E9144-94BC-4BCF-A390-9081D42112B9}"/>
              </a:ext>
            </a:extLst>
          </p:cNvPr>
          <p:cNvSpPr>
            <a:spLocks noGrp="1"/>
          </p:cNvSpPr>
          <p:nvPr>
            <p:ph type="dt" sz="half" idx="10"/>
          </p:nvPr>
        </p:nvSpPr>
        <p:spPr/>
        <p:txBody>
          <a:bodyPr/>
          <a:lstStyle/>
          <a:p>
            <a:fld id="{56E91E96-98B0-4413-9547-46F3504108EF}" type="datetimeFigureOut">
              <a:rPr lang="en-US" smtClean="0"/>
              <a:t>7/2/2020</a:t>
            </a:fld>
            <a:endParaRPr lang="en-US" dirty="0"/>
          </a:p>
        </p:txBody>
      </p:sp>
      <p:sp>
        <p:nvSpPr>
          <p:cNvPr id="3" name="Footer Placeholder 2">
            <a:extLst>
              <a:ext uri="{FF2B5EF4-FFF2-40B4-BE49-F238E27FC236}">
                <a16:creationId xmlns:a16="http://schemas.microsoft.com/office/drawing/2014/main" id="{F336BE15-FA46-4BBC-8B09-6B4531E9F10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1DD4458-FC69-47AD-8164-291B9664756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107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324B-3D2B-48B2-8647-8053FBDB2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4C411AE-CD4E-44C7-B563-34F1ABF0F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2B448B6-7D45-4C79-8ACC-D72B8C454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B03887-9F4E-42AF-9425-D2EFEAB208FB}"/>
              </a:ext>
            </a:extLst>
          </p:cNvPr>
          <p:cNvSpPr>
            <a:spLocks noGrp="1"/>
          </p:cNvSpPr>
          <p:nvPr>
            <p:ph type="dt" sz="half" idx="10"/>
          </p:nvPr>
        </p:nvSpPr>
        <p:spPr/>
        <p:txBody>
          <a:bodyPr/>
          <a:lstStyle/>
          <a:p>
            <a:fld id="{05C68B11-C5A8-448C-8CE9-B1A273C79CFC}" type="datetimeFigureOut">
              <a:rPr lang="en-US" smtClean="0"/>
              <a:t>7/2/2020</a:t>
            </a:fld>
            <a:endParaRPr lang="en-US" dirty="0"/>
          </a:p>
        </p:txBody>
      </p:sp>
      <p:sp>
        <p:nvSpPr>
          <p:cNvPr id="6" name="Footer Placeholder 5">
            <a:extLst>
              <a:ext uri="{FF2B5EF4-FFF2-40B4-BE49-F238E27FC236}">
                <a16:creationId xmlns:a16="http://schemas.microsoft.com/office/drawing/2014/main" id="{8DF4F3CF-AB71-458E-BAF9-0F803CEA59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8ECF48-7897-4844-A16D-3FA9425DD65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332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F54F-AD1D-4877-8752-543782A0D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68791521-EC0E-410E-A207-6BC5493DF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D66E733-9E02-43B1-89A5-5BB59A9BF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9D6B07-52B7-4ECE-ABE3-A38372285132}"/>
              </a:ext>
            </a:extLst>
          </p:cNvPr>
          <p:cNvSpPr>
            <a:spLocks noGrp="1"/>
          </p:cNvSpPr>
          <p:nvPr>
            <p:ph type="dt" sz="half" idx="10"/>
          </p:nvPr>
        </p:nvSpPr>
        <p:spPr/>
        <p:txBody>
          <a:bodyPr/>
          <a:lstStyle/>
          <a:p>
            <a:fld id="{C7616CA0-919D-4A49-9C8A-62FDFB3A5183}" type="datetimeFigureOut">
              <a:rPr lang="en-US" smtClean="0"/>
              <a:t>7/2/2020</a:t>
            </a:fld>
            <a:endParaRPr lang="en-US" dirty="0"/>
          </a:p>
        </p:txBody>
      </p:sp>
      <p:sp>
        <p:nvSpPr>
          <p:cNvPr id="6" name="Footer Placeholder 5">
            <a:extLst>
              <a:ext uri="{FF2B5EF4-FFF2-40B4-BE49-F238E27FC236}">
                <a16:creationId xmlns:a16="http://schemas.microsoft.com/office/drawing/2014/main" id="{D253B602-01C3-4C5C-AA53-5FF2EB80BE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426DA0-E423-4918-A15E-FCE39B54C415}"/>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53340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53DC4-4717-4B7B-A6AB-5A9DA9EEE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6387CAD-8498-45AA-899E-1357A7521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B62896F-408B-4C3A-AAF5-41099BBB0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7/2/2020</a:t>
            </a:fld>
            <a:endParaRPr lang="en-US" dirty="0"/>
          </a:p>
        </p:txBody>
      </p:sp>
      <p:sp>
        <p:nvSpPr>
          <p:cNvPr id="5" name="Footer Placeholder 4">
            <a:extLst>
              <a:ext uri="{FF2B5EF4-FFF2-40B4-BE49-F238E27FC236}">
                <a16:creationId xmlns:a16="http://schemas.microsoft.com/office/drawing/2014/main" id="{3923BE90-4604-4F70-98DC-A49E383C2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125C684-EF43-4B6D-BCCA-58F263054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50121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https://transgriot.blogspot.com/2013/02/i-believe-theres-lgbt-community-but.html"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pngimg.com/download/19972" TargetMode="External"/><Relationship Id="rId5" Type="http://schemas.openxmlformats.org/officeDocument/2006/relationships/image" Target="../media/image5.png"/><Relationship Id="rId4" Type="http://schemas.openxmlformats.org/officeDocument/2006/relationships/hyperlink" Target="mailto:sgalbert@lpgs.bromley.sch.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EA11-5818-4348-BCE5-D62DBD6D64FB}"/>
              </a:ext>
            </a:extLst>
          </p:cNvPr>
          <p:cNvSpPr>
            <a:spLocks noGrp="1"/>
          </p:cNvSpPr>
          <p:nvPr>
            <p:ph type="title"/>
          </p:nvPr>
        </p:nvSpPr>
        <p:spPr/>
        <p:txBody>
          <a:bodyPr/>
          <a:lstStyle/>
          <a:p>
            <a:r>
              <a:rPr lang="en-GB" dirty="0"/>
              <a:t>Les </a:t>
            </a:r>
            <a:r>
              <a:rPr lang="en-GB" dirty="0" err="1"/>
              <a:t>familles</a:t>
            </a:r>
            <a:r>
              <a:rPr lang="en-GB" dirty="0"/>
              <a:t> </a:t>
            </a:r>
            <a:r>
              <a:rPr lang="en-GB" dirty="0" err="1"/>
              <a:t>homoparentales</a:t>
            </a:r>
            <a:endParaRPr lang="fr-FR" dirty="0"/>
          </a:p>
        </p:txBody>
      </p:sp>
      <p:pic>
        <p:nvPicPr>
          <p:cNvPr id="5" name="Content Placeholder 4">
            <a:extLst>
              <a:ext uri="{FF2B5EF4-FFF2-40B4-BE49-F238E27FC236}">
                <a16:creationId xmlns:a16="http://schemas.microsoft.com/office/drawing/2014/main" id="{182F1397-8C42-4D08-9F6C-D78F7FB2A89E}"/>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1024128" y="1852050"/>
            <a:ext cx="9617367" cy="4456676"/>
          </a:xfrm>
        </p:spPr>
      </p:pic>
      <p:pic>
        <p:nvPicPr>
          <p:cNvPr id="10" name="Audio 9">
            <a:hlinkClick r:id="" action="ppaction://media"/>
            <a:extLst>
              <a:ext uri="{FF2B5EF4-FFF2-40B4-BE49-F238E27FC236}">
                <a16:creationId xmlns:a16="http://schemas.microsoft.com/office/drawing/2014/main" id="{BCC44BB4-1748-41FB-ACAB-977AB4344B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94266844"/>
      </p:ext>
    </p:extLst>
  </p:cSld>
  <p:clrMapOvr>
    <a:masterClrMapping/>
  </p:clrMapOvr>
  <mc:AlternateContent xmlns:mc="http://schemas.openxmlformats.org/markup-compatibility/2006">
    <mc:Choice xmlns:p14="http://schemas.microsoft.com/office/powerpoint/2010/main" Requires="p14">
      <p:transition spd="slow" p14:dur="2000" advTm="9189"/>
    </mc:Choice>
    <mc:Fallback>
      <p:transition spd="slow" advTm="9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BA8-C006-433F-A3CB-8CEFBFB1B756}"/>
              </a:ext>
            </a:extLst>
          </p:cNvPr>
          <p:cNvSpPr>
            <a:spLocks noGrp="1"/>
          </p:cNvSpPr>
          <p:nvPr>
            <p:ph type="title"/>
          </p:nvPr>
        </p:nvSpPr>
        <p:spPr/>
        <p:txBody>
          <a:bodyPr>
            <a:normAutofit fontScale="90000"/>
          </a:bodyPr>
          <a:lstStyle/>
          <a:p>
            <a:r>
              <a:rPr lang="fr-FR" sz="2700" b="1" dirty="0">
                <a:solidFill>
                  <a:srgbClr val="FF0000"/>
                </a:solidFill>
                <a:latin typeface="Times New Roman" panose="02020603050405020304" pitchFamily="18" charset="0"/>
                <a:cs typeface="Times New Roman" panose="02020603050405020304" pitchFamily="18" charset="0"/>
              </a:rPr>
              <a:t>On va commencer par un quiz!</a:t>
            </a:r>
            <a:br>
              <a:rPr lang="fr-FR" sz="2700" b="1" dirty="0">
                <a:solidFill>
                  <a:srgbClr val="FF0000"/>
                </a:solidFill>
                <a:latin typeface="Times New Roman" panose="02020603050405020304" pitchFamily="18" charset="0"/>
                <a:cs typeface="Times New Roman" panose="02020603050405020304" pitchFamily="18" charset="0"/>
              </a:rPr>
            </a:br>
            <a:br>
              <a:rPr lang="fr-FR" sz="2700" b="1" dirty="0">
                <a:solidFill>
                  <a:srgbClr val="FF0000"/>
                </a:solidFill>
                <a:latin typeface="Times New Roman" panose="02020603050405020304" pitchFamily="18" charset="0"/>
                <a:cs typeface="Times New Roman" panose="02020603050405020304" pitchFamily="18" charset="0"/>
              </a:rPr>
            </a:br>
            <a:r>
              <a:rPr lang="en-GB" sz="2700" b="1" dirty="0">
                <a:solidFill>
                  <a:srgbClr val="0070C0"/>
                </a:solidFill>
                <a:latin typeface="Times New Roman" panose="02020603050405020304" pitchFamily="18" charset="0"/>
                <a:cs typeface="Times New Roman" panose="02020603050405020304" pitchFamily="18" charset="0"/>
              </a:rPr>
              <a:t>A) </a:t>
            </a:r>
            <a:r>
              <a:rPr lang="en-GB" sz="2700" b="1" dirty="0" err="1">
                <a:solidFill>
                  <a:srgbClr val="0070C0"/>
                </a:solidFill>
                <a:latin typeface="Times New Roman" panose="02020603050405020304" pitchFamily="18" charset="0"/>
                <a:cs typeface="Times New Roman" panose="02020603050405020304" pitchFamily="18" charset="0"/>
              </a:rPr>
              <a:t>Quel</a:t>
            </a:r>
            <a:r>
              <a:rPr lang="en-GB" sz="2700" b="1" dirty="0">
                <a:solidFill>
                  <a:srgbClr val="0070C0"/>
                </a:solidFill>
                <a:latin typeface="Times New Roman" panose="02020603050405020304" pitchFamily="18" charset="0"/>
                <a:cs typeface="Times New Roman" panose="02020603050405020304" pitchFamily="18" charset="0"/>
              </a:rPr>
              <a:t> </a:t>
            </a:r>
            <a:r>
              <a:rPr lang="en-GB" sz="2700" b="1" dirty="0" err="1">
                <a:solidFill>
                  <a:srgbClr val="0070C0"/>
                </a:solidFill>
                <a:latin typeface="Times New Roman" panose="02020603050405020304" pitchFamily="18" charset="0"/>
                <a:cs typeface="Times New Roman" panose="02020603050405020304" pitchFamily="18" charset="0"/>
              </a:rPr>
              <a:t>est</a:t>
            </a:r>
            <a:r>
              <a:rPr lang="en-GB" sz="2700" b="1" dirty="0">
                <a:solidFill>
                  <a:srgbClr val="0070C0"/>
                </a:solidFill>
                <a:latin typeface="Times New Roman" panose="02020603050405020304" pitchFamily="18" charset="0"/>
                <a:cs typeface="Times New Roman" panose="02020603050405020304" pitchFamily="18" charset="0"/>
              </a:rPr>
              <a:t> le point </a:t>
            </a:r>
            <a:r>
              <a:rPr lang="en-GB" sz="2700" b="1" dirty="0" err="1">
                <a:solidFill>
                  <a:srgbClr val="0070C0"/>
                </a:solidFill>
                <a:latin typeface="Times New Roman" panose="02020603050405020304" pitchFamily="18" charset="0"/>
                <a:cs typeface="Times New Roman" panose="02020603050405020304" pitchFamily="18" charset="0"/>
              </a:rPr>
              <a:t>commun</a:t>
            </a:r>
            <a:r>
              <a:rPr lang="en-GB" sz="2700" b="1" dirty="0">
                <a:solidFill>
                  <a:srgbClr val="0070C0"/>
                </a:solidFill>
                <a:latin typeface="Times New Roman" panose="02020603050405020304" pitchFamily="18" charset="0"/>
                <a:cs typeface="Times New Roman" panose="02020603050405020304" pitchFamily="18" charset="0"/>
              </a:rPr>
              <a:t> entre </a:t>
            </a:r>
            <a:r>
              <a:rPr lang="en-GB" sz="2700" b="1" dirty="0" err="1">
                <a:solidFill>
                  <a:srgbClr val="0070C0"/>
                </a:solidFill>
                <a:latin typeface="Times New Roman" panose="02020603050405020304" pitchFamily="18" charset="0"/>
                <a:cs typeface="Times New Roman" panose="02020603050405020304" pitchFamily="18" charset="0"/>
              </a:rPr>
              <a:t>ces</a:t>
            </a:r>
            <a:r>
              <a:rPr lang="en-GB" sz="2700" b="1" dirty="0">
                <a:solidFill>
                  <a:srgbClr val="0070C0"/>
                </a:solidFill>
                <a:latin typeface="Times New Roman" panose="02020603050405020304" pitchFamily="18" charset="0"/>
                <a:cs typeface="Times New Roman" panose="02020603050405020304" pitchFamily="18" charset="0"/>
              </a:rPr>
              <a:t> </a:t>
            </a:r>
            <a:r>
              <a:rPr lang="en-GB" sz="2700" b="1" dirty="0" err="1">
                <a:solidFill>
                  <a:srgbClr val="0070C0"/>
                </a:solidFill>
                <a:latin typeface="Times New Roman" panose="02020603050405020304" pitchFamily="18" charset="0"/>
                <a:cs typeface="Times New Roman" panose="02020603050405020304" pitchFamily="18" charset="0"/>
              </a:rPr>
              <a:t>personnes</a:t>
            </a:r>
            <a:r>
              <a:rPr lang="en-GB" sz="2700" b="1" dirty="0">
                <a:solidFill>
                  <a:srgbClr val="0070C0"/>
                </a:solidFill>
                <a:latin typeface="Times New Roman" panose="02020603050405020304" pitchFamily="18" charset="0"/>
                <a:cs typeface="Times New Roman" panose="02020603050405020304" pitchFamily="18" charset="0"/>
              </a:rPr>
              <a:t>?</a:t>
            </a:r>
            <a:br>
              <a:rPr lang="fr-FR" b="1" u="sng" dirty="0">
                <a:solidFill>
                  <a:srgbClr val="0070C0"/>
                </a:solidFill>
                <a:latin typeface="Times New Roman" panose="02020603050405020304" pitchFamily="18" charset="0"/>
                <a:cs typeface="Times New Roman" panose="02020603050405020304" pitchFamily="18" charset="0"/>
              </a:rPr>
            </a:br>
            <a:endParaRPr lang="fr-FR" dirty="0"/>
          </a:p>
        </p:txBody>
      </p:sp>
      <p:sp>
        <p:nvSpPr>
          <p:cNvPr id="3" name="Content Placeholder 2">
            <a:extLst>
              <a:ext uri="{FF2B5EF4-FFF2-40B4-BE49-F238E27FC236}">
                <a16:creationId xmlns:a16="http://schemas.microsoft.com/office/drawing/2014/main" id="{518282DA-E243-4B34-9B6C-DB9C66E13F04}"/>
              </a:ext>
            </a:extLst>
          </p:cNvPr>
          <p:cNvSpPr>
            <a:spLocks noGrp="1"/>
          </p:cNvSpPr>
          <p:nvPr>
            <p:ph idx="1"/>
          </p:nvPr>
        </p:nvSpPr>
        <p:spPr>
          <a:xfrm>
            <a:off x="838200" y="1870557"/>
            <a:ext cx="10515600" cy="4351338"/>
          </a:xfrm>
        </p:spPr>
        <p:txBody>
          <a:bodyPr/>
          <a:lstStyle/>
          <a:p>
            <a:r>
              <a:rPr lang="en-GB" sz="2000" dirty="0">
                <a:latin typeface="Arial Black" panose="020B0A04020102020204" pitchFamily="34" charset="0"/>
                <a:cs typeface="Times New Roman" panose="02020603050405020304" pitchFamily="18" charset="0"/>
              </a:rPr>
              <a:t>Alan Turing			Elton John 			Arthur Rimbaud</a:t>
            </a:r>
          </a:p>
          <a:p>
            <a:endParaRPr lang="en-GB" sz="2000" dirty="0">
              <a:latin typeface="Arial Black" panose="020B0A04020102020204" pitchFamily="34" charset="0"/>
              <a:cs typeface="Times New Roman" panose="02020603050405020304" pitchFamily="18" charset="0"/>
            </a:endParaRPr>
          </a:p>
          <a:p>
            <a:r>
              <a:rPr lang="en-GB" sz="2000" dirty="0">
                <a:latin typeface="Arial Black" panose="020B0A04020102020204" pitchFamily="34" charset="0"/>
                <a:cs typeface="Times New Roman" panose="02020603050405020304" pitchFamily="18" charset="0"/>
              </a:rPr>
              <a:t>Caitlyn Jenner 		Jean-Paul Gaultier		Christian Dior</a:t>
            </a:r>
          </a:p>
          <a:p>
            <a:endParaRPr lang="en-GB" sz="2000" dirty="0">
              <a:latin typeface="Arial Black" panose="020B0A04020102020204" pitchFamily="34" charset="0"/>
              <a:cs typeface="Times New Roman" panose="02020603050405020304" pitchFamily="18" charset="0"/>
            </a:endParaRPr>
          </a:p>
          <a:p>
            <a:r>
              <a:rPr lang="en-GB" sz="2000" dirty="0">
                <a:latin typeface="Arial Black" panose="020B0A04020102020204" pitchFamily="34" charset="0"/>
                <a:cs typeface="Times New Roman" panose="02020603050405020304" pitchFamily="18" charset="0"/>
              </a:rPr>
              <a:t>Yves Saint Laurent		Amélie Mauresmo		</a:t>
            </a:r>
          </a:p>
          <a:p>
            <a:r>
              <a:rPr lang="en-GB" sz="2000" dirty="0">
                <a:latin typeface="Arial Black" panose="020B0A04020102020204" pitchFamily="34" charset="0"/>
                <a:cs typeface="Times New Roman" panose="02020603050405020304" pitchFamily="18" charset="0"/>
              </a:rPr>
              <a:t>Bertrand </a:t>
            </a:r>
            <a:r>
              <a:rPr lang="en-GB" sz="2000" dirty="0" err="1">
                <a:latin typeface="Arial Black" panose="020B0A04020102020204" pitchFamily="34" charset="0"/>
                <a:cs typeface="Times New Roman" panose="02020603050405020304" pitchFamily="18" charset="0"/>
              </a:rPr>
              <a:t>Delanoe</a:t>
            </a:r>
            <a:r>
              <a:rPr lang="en-GB" sz="2000" dirty="0">
                <a:latin typeface="Arial Black" panose="020B0A04020102020204" pitchFamily="34" charset="0"/>
                <a:cs typeface="Times New Roman" panose="02020603050405020304" pitchFamily="18" charset="0"/>
              </a:rPr>
              <a:t>		  Paul Verlaine</a:t>
            </a:r>
          </a:p>
          <a:p>
            <a:endParaRPr lang="en-GB" sz="2000" dirty="0">
              <a:latin typeface="Arial Black" panose="020B0A04020102020204" pitchFamily="34" charset="0"/>
              <a:cs typeface="Times New Roman" panose="02020603050405020304" pitchFamily="18" charset="0"/>
            </a:endParaRPr>
          </a:p>
          <a:p>
            <a:endParaRPr lang="fr-FR" dirty="0">
              <a:latin typeface="Arial Black" panose="020B0A04020102020204" pitchFamily="34" charset="0"/>
            </a:endParaRPr>
          </a:p>
        </p:txBody>
      </p:sp>
      <p:pic>
        <p:nvPicPr>
          <p:cNvPr id="7" name="Audio 6">
            <a:hlinkClick r:id="" action="ppaction://media"/>
            <a:extLst>
              <a:ext uri="{FF2B5EF4-FFF2-40B4-BE49-F238E27FC236}">
                <a16:creationId xmlns:a16="http://schemas.microsoft.com/office/drawing/2014/main" id="{01EF07B1-15C8-4690-AE42-7F6ADC72AB0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123717335"/>
      </p:ext>
    </p:extLst>
  </p:cSld>
  <p:clrMapOvr>
    <a:masterClrMapping/>
  </p:clrMapOvr>
  <mc:AlternateContent xmlns:mc="http://schemas.openxmlformats.org/markup-compatibility/2006">
    <mc:Choice xmlns:p14="http://schemas.microsoft.com/office/powerpoint/2010/main" Requires="p14">
      <p:transition spd="slow" p14:dur="2000" advTm="18006"/>
    </mc:Choice>
    <mc:Fallback>
      <p:transition spd="slow" advTm="18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B63B-C821-4608-8B46-225653A87CD7}"/>
              </a:ext>
            </a:extLst>
          </p:cNvPr>
          <p:cNvSpPr>
            <a:spLocks noGrp="1"/>
          </p:cNvSpPr>
          <p:nvPr>
            <p:ph type="title"/>
          </p:nvPr>
        </p:nvSpPr>
        <p:spPr>
          <a:xfrm>
            <a:off x="357809" y="0"/>
            <a:ext cx="11714921" cy="1499616"/>
          </a:xfrm>
        </p:spPr>
        <p:txBody>
          <a:bodyPr>
            <a:normAutofit/>
          </a:bodyPr>
          <a:lstStyle/>
          <a:p>
            <a:r>
              <a:rPr lang="en-GB" sz="2000" b="1" dirty="0" err="1">
                <a:solidFill>
                  <a:srgbClr val="0070C0"/>
                </a:solidFill>
                <a:latin typeface="Times New Roman" panose="02020603050405020304" pitchFamily="18" charset="0"/>
                <a:cs typeface="Times New Roman" panose="02020603050405020304" pitchFamily="18" charset="0"/>
              </a:rPr>
              <a:t>Réponse</a:t>
            </a:r>
            <a:r>
              <a:rPr lang="en-GB" sz="2000" b="1" dirty="0">
                <a:solidFill>
                  <a:srgbClr val="0070C0"/>
                </a:solidFill>
                <a:latin typeface="Times New Roman" panose="02020603050405020304" pitchFamily="18" charset="0"/>
                <a:cs typeface="Times New Roman" panose="02020603050405020304" pitchFamily="18" charset="0"/>
              </a:rPr>
              <a:t>: </a:t>
            </a:r>
            <a:r>
              <a:rPr lang="en-GB" sz="2000" b="1" dirty="0" err="1">
                <a:solidFill>
                  <a:srgbClr val="0070C0"/>
                </a:solidFill>
                <a:latin typeface="Times New Roman" panose="02020603050405020304" pitchFamily="18" charset="0"/>
                <a:cs typeface="Times New Roman" panose="02020603050405020304" pitchFamily="18" charset="0"/>
              </a:rPr>
              <a:t>Toutes</a:t>
            </a:r>
            <a:r>
              <a:rPr lang="en-GB" sz="2000" b="1" dirty="0">
                <a:solidFill>
                  <a:srgbClr val="0070C0"/>
                </a:solidFill>
                <a:latin typeface="Times New Roman" panose="02020603050405020304" pitchFamily="18" charset="0"/>
                <a:cs typeface="Times New Roman" panose="02020603050405020304" pitchFamily="18" charset="0"/>
              </a:rPr>
              <a:t> </a:t>
            </a:r>
            <a:r>
              <a:rPr lang="en-GB" sz="2000" b="1" dirty="0" err="1">
                <a:solidFill>
                  <a:srgbClr val="0070C0"/>
                </a:solidFill>
                <a:latin typeface="Times New Roman" panose="02020603050405020304" pitchFamily="18" charset="0"/>
                <a:cs typeface="Times New Roman" panose="02020603050405020304" pitchFamily="18" charset="0"/>
              </a:rPr>
              <a:t>ces</a:t>
            </a:r>
            <a:r>
              <a:rPr lang="en-GB" sz="2000" b="1" dirty="0">
                <a:solidFill>
                  <a:srgbClr val="0070C0"/>
                </a:solidFill>
                <a:latin typeface="Times New Roman" panose="02020603050405020304" pitchFamily="18" charset="0"/>
                <a:cs typeface="Times New Roman" panose="02020603050405020304" pitchFamily="18" charset="0"/>
              </a:rPr>
              <a:t> </a:t>
            </a:r>
            <a:r>
              <a:rPr lang="en-GB" sz="2000" b="1" dirty="0" err="1">
                <a:solidFill>
                  <a:srgbClr val="0070C0"/>
                </a:solidFill>
                <a:latin typeface="Times New Roman" panose="02020603050405020304" pitchFamily="18" charset="0"/>
                <a:cs typeface="Times New Roman" panose="02020603050405020304" pitchFamily="18" charset="0"/>
              </a:rPr>
              <a:t>personnes</a:t>
            </a:r>
            <a:r>
              <a:rPr lang="en-GB" sz="2000" b="1" dirty="0">
                <a:solidFill>
                  <a:srgbClr val="0070C0"/>
                </a:solidFill>
                <a:latin typeface="Times New Roman" panose="02020603050405020304" pitchFamily="18" charset="0"/>
                <a:cs typeface="Times New Roman" panose="02020603050405020304" pitchFamily="18" charset="0"/>
              </a:rPr>
              <a:t> </a:t>
            </a:r>
            <a:r>
              <a:rPr lang="en-GB" sz="2000" b="1" dirty="0" err="1">
                <a:solidFill>
                  <a:srgbClr val="0070C0"/>
                </a:solidFill>
                <a:latin typeface="Times New Roman" panose="02020603050405020304" pitchFamily="18" charset="0"/>
                <a:cs typeface="Times New Roman" panose="02020603050405020304" pitchFamily="18" charset="0"/>
              </a:rPr>
              <a:t>sont</a:t>
            </a:r>
            <a:r>
              <a:rPr lang="en-GB" sz="2000" b="1" dirty="0">
                <a:solidFill>
                  <a:srgbClr val="0070C0"/>
                </a:solidFill>
                <a:latin typeface="Times New Roman" panose="02020603050405020304" pitchFamily="18" charset="0"/>
                <a:cs typeface="Times New Roman" panose="02020603050405020304" pitchFamily="18" charset="0"/>
              </a:rPr>
              <a:t> des </a:t>
            </a:r>
            <a:r>
              <a:rPr lang="en-GB" sz="2000" b="1" dirty="0" err="1">
                <a:solidFill>
                  <a:srgbClr val="0070C0"/>
                </a:solidFill>
                <a:latin typeface="Times New Roman" panose="02020603050405020304" pitchFamily="18" charset="0"/>
                <a:cs typeface="Times New Roman" panose="02020603050405020304" pitchFamily="18" charset="0"/>
              </a:rPr>
              <a:t>personnes</a:t>
            </a:r>
            <a:r>
              <a:rPr lang="en-GB" sz="2000" b="1" dirty="0">
                <a:solidFill>
                  <a:srgbClr val="0070C0"/>
                </a:solidFill>
                <a:latin typeface="Times New Roman" panose="02020603050405020304" pitchFamily="18" charset="0"/>
                <a:cs typeface="Times New Roman" panose="02020603050405020304" pitchFamily="18" charset="0"/>
              </a:rPr>
              <a:t> LGBT </a:t>
            </a:r>
            <a:r>
              <a:rPr lang="en-GB" sz="2000" b="1" dirty="0" err="1">
                <a:solidFill>
                  <a:srgbClr val="0070C0"/>
                </a:solidFill>
                <a:latin typeface="Times New Roman" panose="02020603050405020304" pitchFamily="18" charset="0"/>
                <a:cs typeface="Times New Roman" panose="02020603050405020304" pitchFamily="18" charset="0"/>
              </a:rPr>
              <a:t>célèbres</a:t>
            </a:r>
            <a:r>
              <a:rPr lang="en-GB" sz="2000" b="1" dirty="0">
                <a:solidFill>
                  <a:srgbClr val="0070C0"/>
                </a:solidFill>
                <a:latin typeface="Times New Roman" panose="02020603050405020304" pitchFamily="18" charset="0"/>
                <a:cs typeface="Times New Roman" panose="02020603050405020304" pitchFamily="18" charset="0"/>
              </a:rPr>
              <a:t>.</a:t>
            </a:r>
            <a:br>
              <a:rPr lang="fr-FR" sz="2400" b="1" dirty="0">
                <a:solidFill>
                  <a:srgbClr val="0070C0"/>
                </a:solidFill>
                <a:latin typeface="Times New Roman" panose="02020603050405020304" pitchFamily="18" charset="0"/>
                <a:cs typeface="Times New Roman" panose="02020603050405020304" pitchFamily="18" charset="0"/>
              </a:rPr>
            </a:br>
            <a:endParaRPr lang="fr-FR" sz="2400" dirty="0"/>
          </a:p>
        </p:txBody>
      </p:sp>
      <p:sp>
        <p:nvSpPr>
          <p:cNvPr id="3" name="Content Placeholder 2">
            <a:extLst>
              <a:ext uri="{FF2B5EF4-FFF2-40B4-BE49-F238E27FC236}">
                <a16:creationId xmlns:a16="http://schemas.microsoft.com/office/drawing/2014/main" id="{D54FC347-2B18-4C9E-89F7-ACF51F82C5E7}"/>
              </a:ext>
            </a:extLst>
          </p:cNvPr>
          <p:cNvSpPr>
            <a:spLocks noGrp="1"/>
          </p:cNvSpPr>
          <p:nvPr>
            <p:ph idx="1"/>
          </p:nvPr>
        </p:nvSpPr>
        <p:spPr>
          <a:xfrm>
            <a:off x="238539" y="857415"/>
            <a:ext cx="11714921" cy="5143169"/>
          </a:xfrm>
        </p:spPr>
        <p:txBody>
          <a:bodyPr>
            <a:normAutofit fontScale="25000" lnSpcReduction="20000"/>
          </a:bodyPr>
          <a:lstStyle/>
          <a:p>
            <a:pPr algn="just"/>
            <a:r>
              <a:rPr lang="fr-FR" sz="5500" b="1" u="sng" dirty="0">
                <a:highlight>
                  <a:srgbClr val="FFFF00"/>
                </a:highlight>
                <a:latin typeface="Arial Black" panose="020B0A04020102020204" pitchFamily="34" charset="0"/>
                <a:cs typeface="Times New Roman" panose="02020603050405020304" pitchFamily="18" charset="0"/>
              </a:rPr>
              <a:t>Alan Turing</a:t>
            </a:r>
            <a:r>
              <a:rPr lang="fr-FR" sz="5500" dirty="0">
                <a:highlight>
                  <a:srgbClr val="FFFF00"/>
                </a:highlight>
                <a:latin typeface="Arial Black" panose="020B0A04020102020204" pitchFamily="34" charset="0"/>
                <a:cs typeface="Times New Roman" panose="02020603050405020304" pitchFamily="18" charset="0"/>
              </a:rPr>
              <a:t>: </a:t>
            </a:r>
            <a:r>
              <a:rPr lang="fr-FR" sz="5500" dirty="0">
                <a:latin typeface="Arial Black" panose="020B0A04020102020204" pitchFamily="34" charset="0"/>
                <a:cs typeface="Times New Roman" panose="02020603050405020304" pitchFamily="18" charset="0"/>
              </a:rPr>
              <a:t>homme scientifique britannique célèbre qui a été poursuivi dans les années cinquante pour avoir commis des actes homosexuels. Il est mort empoisonné au cyanure.</a:t>
            </a:r>
          </a:p>
          <a:p>
            <a:pPr algn="just"/>
            <a:endParaRPr lang="fr-FR" sz="5500" dirty="0">
              <a:latin typeface="Arial Black" panose="020B0A04020102020204" pitchFamily="34" charset="0"/>
              <a:cs typeface="Times New Roman" panose="02020603050405020304" pitchFamily="18" charset="0"/>
            </a:endParaRPr>
          </a:p>
          <a:p>
            <a:pPr algn="just"/>
            <a:r>
              <a:rPr lang="fr-FR" sz="5500" b="1" u="sng" dirty="0">
                <a:highlight>
                  <a:srgbClr val="FFFF00"/>
                </a:highlight>
                <a:latin typeface="Arial Black" panose="020B0A04020102020204" pitchFamily="34" charset="0"/>
                <a:cs typeface="Times New Roman" panose="02020603050405020304" pitchFamily="18" charset="0"/>
              </a:rPr>
              <a:t>Elton John</a:t>
            </a:r>
            <a:r>
              <a:rPr lang="fr-FR" sz="5500" dirty="0">
                <a:highlight>
                  <a:srgbClr val="FFFF00"/>
                </a:highlight>
                <a:latin typeface="Arial Black" panose="020B0A04020102020204" pitchFamily="34" charset="0"/>
                <a:cs typeface="Times New Roman" panose="02020603050405020304" pitchFamily="18" charset="0"/>
              </a:rPr>
              <a:t>: </a:t>
            </a:r>
            <a:r>
              <a:rPr lang="fr-FR" sz="5500" dirty="0">
                <a:latin typeface="Arial Black" panose="020B0A04020102020204" pitchFamily="34" charset="0"/>
                <a:cs typeface="Times New Roman" panose="02020603050405020304" pitchFamily="18" charset="0"/>
              </a:rPr>
              <a:t>chanteur britannique célèbre. Il est en union avec David </a:t>
            </a:r>
            <a:r>
              <a:rPr lang="fr-FR" sz="5500" dirty="0" err="1">
                <a:latin typeface="Arial Black" panose="020B0A04020102020204" pitchFamily="34" charset="0"/>
                <a:cs typeface="Times New Roman" panose="02020603050405020304" pitchFamily="18" charset="0"/>
              </a:rPr>
              <a:t>Furnish</a:t>
            </a:r>
            <a:r>
              <a:rPr lang="fr-FR" sz="5500" dirty="0">
                <a:latin typeface="Arial Black" panose="020B0A04020102020204" pitchFamily="34" charset="0"/>
                <a:cs typeface="Times New Roman" panose="02020603050405020304" pitchFamily="18" charset="0"/>
              </a:rPr>
              <a:t> depuis le 21 décembre 2005 et a deux enfants qui s’appellent Zachary et Elijah.</a:t>
            </a:r>
          </a:p>
          <a:p>
            <a:pPr algn="just"/>
            <a:endParaRPr lang="fr-FR" sz="5500" dirty="0">
              <a:latin typeface="Arial Black" panose="020B0A04020102020204" pitchFamily="34" charset="0"/>
              <a:cs typeface="Times New Roman" panose="02020603050405020304" pitchFamily="18" charset="0"/>
            </a:endParaRPr>
          </a:p>
          <a:p>
            <a:pPr marL="0" indent="0" algn="just">
              <a:buNone/>
            </a:pPr>
            <a:r>
              <a:rPr lang="fr-FR" sz="5500" b="1" u="sng" dirty="0">
                <a:highlight>
                  <a:srgbClr val="FFFF00"/>
                </a:highlight>
                <a:latin typeface="Arial Black" panose="020B0A04020102020204" pitchFamily="34" charset="0"/>
                <a:cs typeface="Times New Roman" panose="02020603050405020304" pitchFamily="18" charset="0"/>
              </a:rPr>
              <a:t>Arthur </a:t>
            </a:r>
            <a:r>
              <a:rPr lang="fr-FR" sz="5500" b="1" u="sng" dirty="0" err="1">
                <a:highlight>
                  <a:srgbClr val="FFFF00"/>
                </a:highlight>
                <a:latin typeface="Arial Black" panose="020B0A04020102020204" pitchFamily="34" charset="0"/>
                <a:cs typeface="Times New Roman" panose="02020603050405020304" pitchFamily="18" charset="0"/>
              </a:rPr>
              <a:t>Rimbaud</a:t>
            </a:r>
            <a:r>
              <a:rPr lang="fr-FR" sz="5500" dirty="0" err="1">
                <a:highlight>
                  <a:srgbClr val="FFFF00"/>
                </a:highlight>
                <a:latin typeface="Arial Black" panose="020B0A04020102020204" pitchFamily="34" charset="0"/>
                <a:cs typeface="Times New Roman" panose="02020603050405020304" pitchFamily="18" charset="0"/>
              </a:rPr>
              <a:t>:</a:t>
            </a:r>
            <a:r>
              <a:rPr lang="fr-FR" sz="5500" dirty="0" err="1">
                <a:latin typeface="Arial Black" panose="020B0A04020102020204" pitchFamily="34" charset="0"/>
                <a:cs typeface="Times New Roman" panose="02020603050405020304" pitchFamily="18" charset="0"/>
              </a:rPr>
              <a:t>Poète</a:t>
            </a:r>
            <a:r>
              <a:rPr lang="fr-FR" sz="5500" dirty="0">
                <a:latin typeface="Arial Black" panose="020B0A04020102020204" pitchFamily="34" charset="0"/>
                <a:cs typeface="Times New Roman" panose="02020603050405020304" pitchFamily="18" charset="0"/>
              </a:rPr>
              <a:t> français célèbre du 19ème siècle. Ami de Paul Verlaine.</a:t>
            </a:r>
          </a:p>
          <a:p>
            <a:pPr marL="0" indent="0" algn="just">
              <a:buNone/>
            </a:pPr>
            <a:endParaRPr lang="fr-FR" sz="5500" dirty="0">
              <a:latin typeface="Arial Black" panose="020B0A04020102020204" pitchFamily="34" charset="0"/>
              <a:cs typeface="Times New Roman" panose="02020603050405020304" pitchFamily="18" charset="0"/>
            </a:endParaRPr>
          </a:p>
          <a:p>
            <a:pPr marL="0" indent="0" algn="just">
              <a:buNone/>
            </a:pPr>
            <a:r>
              <a:rPr lang="fr-FR" sz="5500" b="1" u="sng" dirty="0" err="1">
                <a:highlight>
                  <a:srgbClr val="FFFF00"/>
                </a:highlight>
                <a:latin typeface="Arial Black" panose="020B0A04020102020204" pitchFamily="34" charset="0"/>
                <a:cs typeface="Times New Roman" panose="02020603050405020304" pitchFamily="18" charset="0"/>
              </a:rPr>
              <a:t>Caitlyn</a:t>
            </a:r>
            <a:r>
              <a:rPr lang="fr-FR" sz="5500" b="1" u="sng" dirty="0">
                <a:highlight>
                  <a:srgbClr val="FFFF00"/>
                </a:highlight>
                <a:latin typeface="Arial Black" panose="020B0A04020102020204" pitchFamily="34" charset="0"/>
                <a:cs typeface="Times New Roman" panose="02020603050405020304" pitchFamily="18" charset="0"/>
              </a:rPr>
              <a:t> Jenner </a:t>
            </a:r>
            <a:r>
              <a:rPr lang="fr-FR" sz="5500" dirty="0">
                <a:latin typeface="Arial Black" panose="020B0A04020102020204" pitchFamily="34" charset="0"/>
                <a:cs typeface="Times New Roman" panose="02020603050405020304" pitchFamily="18" charset="0"/>
              </a:rPr>
              <a:t>: athlète américaine célèbre transgenre autrefois connue sous le nom de Bruce Jenner. Elle a fait son coming-out en 2015.</a:t>
            </a:r>
          </a:p>
          <a:p>
            <a:pPr marL="0" indent="0" algn="just">
              <a:buNone/>
            </a:pPr>
            <a:endParaRPr lang="fr-FR" sz="5500" dirty="0">
              <a:latin typeface="Arial Black" panose="020B0A04020102020204" pitchFamily="34" charset="0"/>
              <a:cs typeface="Times New Roman" panose="02020603050405020304" pitchFamily="18" charset="0"/>
            </a:endParaRPr>
          </a:p>
          <a:p>
            <a:pPr marL="0" indent="0" algn="just">
              <a:buNone/>
            </a:pPr>
            <a:r>
              <a:rPr lang="fr-FR" sz="5500" b="1" u="sng" dirty="0">
                <a:highlight>
                  <a:srgbClr val="FFFF00"/>
                </a:highlight>
                <a:latin typeface="Arial Black" panose="020B0A04020102020204" pitchFamily="34" charset="0"/>
                <a:cs typeface="Times New Roman" panose="02020603050405020304" pitchFamily="18" charset="0"/>
              </a:rPr>
              <a:t>Jean-Paul Gaultier</a:t>
            </a:r>
            <a:r>
              <a:rPr lang="fr-FR" sz="5500" dirty="0">
                <a:latin typeface="Arial Black" panose="020B0A04020102020204" pitchFamily="34" charset="0"/>
                <a:cs typeface="Times New Roman" panose="02020603050405020304" pitchFamily="18" charset="0"/>
              </a:rPr>
              <a:t>: grand couturier français célèbre. Il est aussi le créateur de plusieurs parfums.</a:t>
            </a:r>
          </a:p>
          <a:p>
            <a:pPr marL="0" indent="0" algn="just">
              <a:buNone/>
            </a:pPr>
            <a:endParaRPr lang="fr-FR" sz="5500" dirty="0">
              <a:latin typeface="Arial Black" panose="020B0A04020102020204" pitchFamily="34" charset="0"/>
              <a:cs typeface="Times New Roman" panose="02020603050405020304" pitchFamily="18" charset="0"/>
            </a:endParaRPr>
          </a:p>
          <a:p>
            <a:pPr marL="0" indent="0" algn="just">
              <a:buNone/>
            </a:pPr>
            <a:r>
              <a:rPr lang="fr-FR" sz="5500" b="1" u="sng" dirty="0">
                <a:highlight>
                  <a:srgbClr val="FFFF00"/>
                </a:highlight>
                <a:latin typeface="Arial Black" panose="020B0A04020102020204" pitchFamily="34" charset="0"/>
                <a:cs typeface="Times New Roman" panose="02020603050405020304" pitchFamily="18" charset="0"/>
              </a:rPr>
              <a:t>Christian Dior</a:t>
            </a:r>
            <a:r>
              <a:rPr lang="fr-FR" sz="5500" dirty="0">
                <a:highlight>
                  <a:srgbClr val="FFFF00"/>
                </a:highlight>
                <a:latin typeface="Arial Black" panose="020B0A04020102020204" pitchFamily="34" charset="0"/>
                <a:cs typeface="Times New Roman" panose="02020603050405020304" pitchFamily="18" charset="0"/>
              </a:rPr>
              <a:t>: </a:t>
            </a:r>
            <a:r>
              <a:rPr lang="fr-FR" sz="5500" dirty="0">
                <a:latin typeface="Arial Black" panose="020B0A04020102020204" pitchFamily="34" charset="0"/>
                <a:cs typeface="Times New Roman" panose="02020603050405020304" pitchFamily="18" charset="0"/>
              </a:rPr>
              <a:t>grand couturier français célèbre. Il est aussi le créateur de plusieurs parfums.</a:t>
            </a:r>
          </a:p>
          <a:p>
            <a:pPr marL="0" indent="0" algn="just">
              <a:buNone/>
            </a:pPr>
            <a:endParaRPr lang="fr-FR" sz="5500" dirty="0">
              <a:latin typeface="Arial Black" panose="020B0A04020102020204" pitchFamily="34" charset="0"/>
              <a:cs typeface="Times New Roman" panose="02020603050405020304" pitchFamily="18" charset="0"/>
            </a:endParaRPr>
          </a:p>
          <a:p>
            <a:pPr marL="0" indent="0" algn="just">
              <a:buNone/>
            </a:pPr>
            <a:r>
              <a:rPr lang="fr-FR" sz="5500" b="1" u="sng" dirty="0">
                <a:highlight>
                  <a:srgbClr val="FFFF00"/>
                </a:highlight>
                <a:latin typeface="Arial Black" panose="020B0A04020102020204" pitchFamily="34" charset="0"/>
                <a:cs typeface="Times New Roman" panose="02020603050405020304" pitchFamily="18" charset="0"/>
              </a:rPr>
              <a:t>Yves Saint Laurent</a:t>
            </a:r>
            <a:r>
              <a:rPr lang="fr-FR" sz="5500" dirty="0">
                <a:highlight>
                  <a:srgbClr val="FFFF00"/>
                </a:highlight>
                <a:latin typeface="Arial Black" panose="020B0A04020102020204" pitchFamily="34" charset="0"/>
                <a:cs typeface="Times New Roman" panose="02020603050405020304" pitchFamily="18" charset="0"/>
              </a:rPr>
              <a:t>: </a:t>
            </a:r>
            <a:r>
              <a:rPr lang="fr-FR" sz="5500" dirty="0">
                <a:latin typeface="Arial Black" panose="020B0A04020102020204" pitchFamily="34" charset="0"/>
                <a:cs typeface="Times New Roman" panose="02020603050405020304" pitchFamily="18" charset="0"/>
              </a:rPr>
              <a:t>grand couturier français célèbre. Il est aussi le créateur de plusieurs parfums.</a:t>
            </a:r>
          </a:p>
          <a:p>
            <a:pPr marL="0" indent="0" algn="just">
              <a:buNone/>
            </a:pPr>
            <a:endParaRPr lang="fr-FR" sz="5500" dirty="0">
              <a:latin typeface="Arial Black" panose="020B0A04020102020204" pitchFamily="34" charset="0"/>
              <a:cs typeface="Times New Roman" panose="02020603050405020304" pitchFamily="18" charset="0"/>
            </a:endParaRPr>
          </a:p>
          <a:p>
            <a:pPr marL="0" indent="0" algn="just">
              <a:buNone/>
            </a:pPr>
            <a:r>
              <a:rPr lang="fr-FR" sz="5500" b="1" u="sng" dirty="0">
                <a:highlight>
                  <a:srgbClr val="FFFF00"/>
                </a:highlight>
                <a:latin typeface="Arial Black" panose="020B0A04020102020204" pitchFamily="34" charset="0"/>
                <a:cs typeface="Times New Roman" panose="02020603050405020304" pitchFamily="18" charset="0"/>
              </a:rPr>
              <a:t>Amélie Mauresmo</a:t>
            </a:r>
            <a:r>
              <a:rPr lang="fr-FR" sz="5500" dirty="0">
                <a:latin typeface="Arial Black" panose="020B0A04020102020204" pitchFamily="34" charset="0"/>
                <a:cs typeface="Times New Roman" panose="02020603050405020304" pitchFamily="18" charset="0"/>
              </a:rPr>
              <a:t>: Joueuse de tennis française célèbre. Elle est le coach de Andy Murray depuis 2014.</a:t>
            </a:r>
          </a:p>
          <a:p>
            <a:pPr algn="just"/>
            <a:endParaRPr lang="fr-FR" sz="5500" dirty="0">
              <a:latin typeface="Arial Black" panose="020B0A04020102020204" pitchFamily="34" charset="0"/>
              <a:cs typeface="Times New Roman" panose="02020603050405020304" pitchFamily="18" charset="0"/>
            </a:endParaRPr>
          </a:p>
          <a:p>
            <a:pPr algn="just"/>
            <a:r>
              <a:rPr lang="fr-FR" sz="5500" b="1" u="sng" dirty="0">
                <a:highlight>
                  <a:srgbClr val="FFFF00"/>
                </a:highlight>
                <a:latin typeface="Arial Black" panose="020B0A04020102020204" pitchFamily="34" charset="0"/>
                <a:cs typeface="Times New Roman" panose="02020603050405020304" pitchFamily="18" charset="0"/>
              </a:rPr>
              <a:t>Bertrand Delanoë</a:t>
            </a:r>
            <a:r>
              <a:rPr lang="fr-FR" sz="5500" b="1" u="sng" dirty="0">
                <a:latin typeface="Arial Black" panose="020B0A04020102020204" pitchFamily="34" charset="0"/>
                <a:cs typeface="Times New Roman" panose="02020603050405020304" pitchFamily="18" charset="0"/>
              </a:rPr>
              <a:t>: </a:t>
            </a:r>
            <a:r>
              <a:rPr lang="fr-FR" sz="5500" dirty="0">
                <a:latin typeface="Arial Black" panose="020B0A04020102020204" pitchFamily="34" charset="0"/>
                <a:cs typeface="Times New Roman" panose="02020603050405020304" pitchFamily="18" charset="0"/>
              </a:rPr>
              <a:t>Homme politique français du parti socialiste. Il a été maire de Paris de 2001 à 2014.	</a:t>
            </a:r>
          </a:p>
          <a:p>
            <a:pPr algn="just"/>
            <a:r>
              <a:rPr lang="fr-FR" sz="5500" dirty="0">
                <a:latin typeface="Arial Black" panose="020B0A04020102020204" pitchFamily="34" charset="0"/>
                <a:cs typeface="Times New Roman" panose="02020603050405020304" pitchFamily="18" charset="0"/>
              </a:rPr>
              <a:t>	</a:t>
            </a:r>
          </a:p>
          <a:p>
            <a:pPr algn="just"/>
            <a:r>
              <a:rPr lang="fr-FR" sz="5500" b="1" u="sng" dirty="0">
                <a:highlight>
                  <a:srgbClr val="FFFF00"/>
                </a:highlight>
                <a:latin typeface="Arial Black" panose="020B0A04020102020204" pitchFamily="34" charset="0"/>
                <a:cs typeface="Times New Roman" panose="02020603050405020304" pitchFamily="18" charset="0"/>
              </a:rPr>
              <a:t>Paul Verlaine: </a:t>
            </a:r>
            <a:r>
              <a:rPr lang="fr-FR" sz="5500" dirty="0">
                <a:latin typeface="Arial Black" panose="020B0A04020102020204" pitchFamily="34" charset="0"/>
                <a:cs typeface="Times New Roman" panose="02020603050405020304" pitchFamily="18" charset="0"/>
              </a:rPr>
              <a:t>Poète français célèbre du 19ème siècle. Ami de Arthur Rimbaud.</a:t>
            </a:r>
          </a:p>
          <a:p>
            <a:endParaRPr lang="fr-FR" dirty="0"/>
          </a:p>
        </p:txBody>
      </p:sp>
      <p:pic>
        <p:nvPicPr>
          <p:cNvPr id="7" name="Audio 6">
            <a:hlinkClick r:id="" action="ppaction://media"/>
            <a:extLst>
              <a:ext uri="{FF2B5EF4-FFF2-40B4-BE49-F238E27FC236}">
                <a16:creationId xmlns:a16="http://schemas.microsoft.com/office/drawing/2014/main" id="{99F8C6D4-BF1D-4DEE-9EFD-4D63F6456C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65514791"/>
      </p:ext>
    </p:extLst>
  </p:cSld>
  <p:clrMapOvr>
    <a:masterClrMapping/>
  </p:clrMapOvr>
  <mc:AlternateContent xmlns:mc="http://schemas.openxmlformats.org/markup-compatibility/2006">
    <mc:Choice xmlns:p14="http://schemas.microsoft.com/office/powerpoint/2010/main" Requires="p14">
      <p:transition spd="slow" p14:dur="2000" advTm="16030"/>
    </mc:Choice>
    <mc:Fallback>
      <p:transition spd="slow" advTm="16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0822"/>
            <a:ext cx="12279573" cy="1846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texte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not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recent</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highlightes the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beginning</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the changes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forsame</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sex</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families</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our</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lessons</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September</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will</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discuss</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more in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depth</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about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same</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sex</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families</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now</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how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things</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have </a:t>
            </a:r>
            <a:r>
              <a:rPr kumimoji="0" lang="fr-FR" altLang="fr-FR"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changed</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 congé de paternité pour les mères lesbiennes en Région bruxelloise </a:t>
            </a:r>
            <a:endParaRPr kumimoji="0" lang="fr-FR" altLang="fr-FR"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l'instar de la Ville de Bruxelles, la Région bruxelloise va offrir un congé de maternité aux compagnes de femmes ayant accouché. </a:t>
            </a:r>
            <a:endParaRPr kumimoji="0" lang="fr-FR" altLang="fr-FR"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640567" y="3543220"/>
            <a:ext cx="10998438" cy="275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Le secrétaire d'Etat à l'égalité des chances et à la fonction publique, Bruno De Lille a indiqué que le congé de maternité sera bientôt octroyé aux partenaires féminines de femmes venant d'accoucher. </a:t>
            </a:r>
            <a:endParaRPr kumimoji="0" lang="fr-FR" altLang="fr-F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La Région bruxelloise a entamé une procédure en ce sens au début de l'année. Le Conseil d'Etat doit encore donner son avis, précise M. De Lille. Il se félicite de cette avancée et espère que les 18 autres communes bruxelloises emboîteront le pas à la Ville et à la Région. </a:t>
            </a:r>
            <a:endParaRPr kumimoji="0" lang="fr-FR" altLang="fr-F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De nos jours, il n'est plus rare de voir des enfants naître dans des familles homosexuelles. Les couples de même sexe ont le droit de cohabiter et de se marier au même titre que les hétérosexuels. Par contre, la partenaire féminine d'une femme enceinte n'a pas souvent droit à un congé lors de la naissance de son enfant. Quand il lui est accordé, elle bénéficie alors de l'équivalent d'un congé de paternité.</a:t>
            </a:r>
            <a:endParaRPr kumimoji="0" lang="fr-FR" altLang="fr-FR" b="0" i="0" u="none" strike="noStrike" cap="none" normalizeH="0" baseline="0" dirty="0">
              <a:ln>
                <a:noFill/>
              </a:ln>
              <a:solidFill>
                <a:schemeClr val="tx1"/>
              </a:solidFill>
              <a:effectLst/>
            </a:endParaRPr>
          </a:p>
        </p:txBody>
      </p:sp>
      <p:pic>
        <p:nvPicPr>
          <p:cNvPr id="3" name="Picture 2">
            <a:extLst>
              <a:ext uri="{FF2B5EF4-FFF2-40B4-BE49-F238E27FC236}">
                <a16:creationId xmlns:a16="http://schemas.microsoft.com/office/drawing/2014/main" id="{D0467336-5055-44AA-83D2-5C4BFD91C6D7}"/>
              </a:ext>
            </a:extLst>
          </p:cNvPr>
          <p:cNvPicPr>
            <a:picLocks noChangeAspect="1"/>
          </p:cNvPicPr>
          <p:nvPr/>
        </p:nvPicPr>
        <p:blipFill>
          <a:blip r:embed="rId4"/>
          <a:stretch>
            <a:fillRect/>
          </a:stretch>
        </p:blipFill>
        <p:spPr>
          <a:xfrm>
            <a:off x="9186033" y="1370637"/>
            <a:ext cx="2475880" cy="2112125"/>
          </a:xfrm>
          <a:prstGeom prst="rect">
            <a:avLst/>
          </a:prstGeom>
        </p:spPr>
      </p:pic>
      <p:pic>
        <p:nvPicPr>
          <p:cNvPr id="8" name="Audio 7">
            <a:hlinkClick r:id="" action="ppaction://media"/>
            <a:extLst>
              <a:ext uri="{FF2B5EF4-FFF2-40B4-BE49-F238E27FC236}">
                <a16:creationId xmlns:a16="http://schemas.microsoft.com/office/drawing/2014/main" id="{8BEDC818-91EF-4F9C-ABE9-81C013428D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5619489"/>
      </p:ext>
    </p:extLst>
  </p:cSld>
  <p:clrMapOvr>
    <a:masterClrMapping/>
  </p:clrMapOvr>
  <mc:AlternateContent xmlns:mc="http://schemas.openxmlformats.org/markup-compatibility/2006">
    <mc:Choice xmlns:p14="http://schemas.microsoft.com/office/powerpoint/2010/main" Requires="p14">
      <p:transition spd="slow" p14:dur="2000" advTm="24129"/>
    </mc:Choice>
    <mc:Fallback>
      <p:transition spd="slow" advTm="24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10" y="232012"/>
            <a:ext cx="10543824" cy="5944951"/>
          </a:xfrm>
        </p:spPr>
        <p:txBody>
          <a:bodyPr>
            <a:normAutofit/>
          </a:bodyPr>
          <a:lstStyle/>
          <a:p>
            <a:pPr marL="0" indent="0" algn="just">
              <a:lnSpc>
                <a:spcPct val="107000"/>
              </a:lnSpc>
              <a:spcAft>
                <a:spcPts val="800"/>
              </a:spcAft>
              <a:buNone/>
            </a:pPr>
            <a:r>
              <a:rPr lang="en-GB" dirty="0">
                <a:latin typeface="Times New Roman" panose="02020603050405020304" pitchFamily="18" charset="0"/>
                <a:ea typeface="Calibri" panose="020F0502020204030204" pitchFamily="34" charset="0"/>
                <a:cs typeface="Times New Roman" panose="02020603050405020304" pitchFamily="18" charset="0"/>
              </a:rPr>
              <a:t>Lis le </a:t>
            </a:r>
            <a:r>
              <a:rPr lang="en-GB" dirty="0" err="1">
                <a:latin typeface="Times New Roman" panose="02020603050405020304" pitchFamily="18" charset="0"/>
                <a:ea typeface="Calibri" panose="020F0502020204030204" pitchFamily="34" charset="0"/>
                <a:cs typeface="Times New Roman" panose="02020603050405020304" pitchFamily="18" charset="0"/>
              </a:rPr>
              <a:t>texte</a:t>
            </a:r>
            <a:r>
              <a:rPr lang="en-GB" dirty="0">
                <a:latin typeface="Times New Roman" panose="02020603050405020304" pitchFamily="18" charset="0"/>
                <a:ea typeface="Calibri" panose="020F0502020204030204" pitchFamily="34" charset="0"/>
                <a:cs typeface="Times New Roman" panose="02020603050405020304" pitchFamily="18" charset="0"/>
              </a:rPr>
              <a:t> et </a:t>
            </a:r>
            <a:r>
              <a:rPr lang="en-GB" dirty="0" err="1">
                <a:latin typeface="Times New Roman" panose="02020603050405020304" pitchFamily="18" charset="0"/>
                <a:ea typeface="Calibri" panose="020F0502020204030204" pitchFamily="34" charset="0"/>
                <a:cs typeface="Times New Roman" panose="02020603050405020304" pitchFamily="18" charset="0"/>
              </a:rPr>
              <a:t>fais</a:t>
            </a:r>
            <a:r>
              <a:rPr lang="en-GB" dirty="0">
                <a:latin typeface="Times New Roman" panose="02020603050405020304" pitchFamily="18" charset="0"/>
                <a:ea typeface="Calibri" panose="020F0502020204030204" pitchFamily="34" charset="0"/>
                <a:cs typeface="Times New Roman" panose="02020603050405020304" pitchFamily="18" charset="0"/>
              </a:rPr>
              <a:t> la </a:t>
            </a:r>
            <a:r>
              <a:rPr lang="en-GB" dirty="0" err="1">
                <a:latin typeface="Times New Roman" panose="02020603050405020304" pitchFamily="18" charset="0"/>
                <a:ea typeface="Calibri" panose="020F0502020204030204" pitchFamily="34" charset="0"/>
                <a:cs typeface="Times New Roman" panose="02020603050405020304" pitchFamily="18" charset="0"/>
              </a:rPr>
              <a:t>traduction</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 Maternity leave will soon be granted to female partners of women that have recently given birth.</a:t>
            </a:r>
            <a:endParaRPr lang="fr-FR"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The Secretary of State for Equal Opportunities has started this procedure at the beginning of the year.</a:t>
            </a:r>
            <a:endParaRPr lang="fr-FR"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He hopes that other cities will follow suit.</a:t>
            </a:r>
            <a:endPar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4) Nowadays, it is not rare to see children in same-sex couples.</a:t>
            </a:r>
            <a:endParaRPr lang="fr-FR"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5) Same-same couples are entitled to live together and get married just like straight couples.</a:t>
            </a:r>
            <a:endParaRPr lang="fr-FR" sz="2400"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5" name="Audio 4">
            <a:hlinkClick r:id="" action="ppaction://media"/>
            <a:extLst>
              <a:ext uri="{FF2B5EF4-FFF2-40B4-BE49-F238E27FC236}">
                <a16:creationId xmlns:a16="http://schemas.microsoft.com/office/drawing/2014/main" id="{FB50E597-6F44-4B2D-B1C8-062B6CAFD4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50977690"/>
      </p:ext>
    </p:extLst>
  </p:cSld>
  <p:clrMapOvr>
    <a:masterClrMapping/>
  </p:clrMapOvr>
  <mc:AlternateContent xmlns:mc="http://schemas.openxmlformats.org/markup-compatibility/2006">
    <mc:Choice xmlns:p14="http://schemas.microsoft.com/office/powerpoint/2010/main" Requires="p14">
      <p:transition spd="slow" p14:dur="2000" advTm="14785"/>
    </mc:Choice>
    <mc:Fallback>
      <p:transition spd="slow" advTm="147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10" y="232012"/>
            <a:ext cx="10615371" cy="5944951"/>
          </a:xfrm>
        </p:spPr>
        <p:txBody>
          <a:bodyPr>
            <a:normAutofit fontScale="92500" lnSpcReduction="20000"/>
          </a:bodyPr>
          <a:lstStyle/>
          <a:p>
            <a:pPr marL="0" indent="0" algn="just">
              <a:lnSpc>
                <a:spcPct val="107000"/>
              </a:lnSpc>
              <a:spcAft>
                <a:spcPts val="800"/>
              </a:spcAft>
              <a:buNone/>
            </a:pPr>
            <a:r>
              <a:rPr lang="en-GB" b="1" u="sng" dirty="0">
                <a:latin typeface="Times New Roman" panose="02020603050405020304" pitchFamily="18" charset="0"/>
                <a:ea typeface="Calibri" panose="020F0502020204030204" pitchFamily="34" charset="0"/>
                <a:cs typeface="Times New Roman" panose="02020603050405020304" pitchFamily="18" charset="0"/>
              </a:rPr>
              <a:t>Question de </a:t>
            </a:r>
            <a:r>
              <a:rPr lang="en-GB" b="1" u="sng" dirty="0" err="1">
                <a:latin typeface="Times New Roman" panose="02020603050405020304" pitchFamily="18" charset="0"/>
                <a:ea typeface="Calibri" panose="020F0502020204030204" pitchFamily="34" charset="0"/>
                <a:cs typeface="Times New Roman" panose="02020603050405020304" pitchFamily="18" charset="0"/>
              </a:rPr>
              <a:t>traduction</a:t>
            </a:r>
            <a:r>
              <a:rPr lang="en-GB" b="1" u="sng" dirty="0">
                <a:latin typeface="Times New Roman" panose="02020603050405020304" pitchFamily="18" charset="0"/>
                <a:ea typeface="Calibri" panose="020F0502020204030204" pitchFamily="34" charset="0"/>
                <a:cs typeface="Times New Roman" panose="02020603050405020304" pitchFamily="18" charset="0"/>
              </a:rPr>
              <a:t>: (Correction)</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 </a:t>
            </a:r>
            <a:r>
              <a:rPr lang="fr-FR"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Un congé de maternité sera  bientôt accordé (= octroyé)  aux partenaires féminines de femmes qui ont récemment donné naissance (= accouché). </a:t>
            </a:r>
            <a:endParaRPr lang="fr-FR"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Le Secrétaire d’Etat de l’Egalité des Chances a commencé (= entamé)  cette procédure au début de l’année (= en début d’année). </a:t>
            </a:r>
          </a:p>
          <a:p>
            <a:pPr marL="0" indent="0" algn="just">
              <a:lnSpc>
                <a:spcPct val="107000"/>
              </a:lnSpc>
              <a:spcAft>
                <a:spcPts val="800"/>
              </a:spcAft>
              <a:buNone/>
            </a:pP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Il espère que d’autres villes suivront l’exemple (feront de même/ emboîteront le pas).</a:t>
            </a:r>
            <a:endPar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4) De nos jours, il n’est pas rare de voir des enfants dans les couples homosexuels.</a:t>
            </a:r>
            <a:endParaRPr lang="fr-FR"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5) Les couples homosexuels ont le droit de cohabiter ( = vivre ensemble) et d’avoir des enfants, comme (=tout comme) les couples hétérosexuels./,  à l’instar des couples hétérosexuels. </a:t>
            </a:r>
            <a:endParaRPr lang="fr-FR" sz="2400"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4" name="Audio 3">
            <a:hlinkClick r:id="" action="ppaction://media"/>
            <a:extLst>
              <a:ext uri="{FF2B5EF4-FFF2-40B4-BE49-F238E27FC236}">
                <a16:creationId xmlns:a16="http://schemas.microsoft.com/office/drawing/2014/main" id="{F783F902-1640-493A-91C5-B391907067D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1153305"/>
      </p:ext>
    </p:extLst>
  </p:cSld>
  <p:clrMapOvr>
    <a:masterClrMapping/>
  </p:clrMapOvr>
  <mc:AlternateContent xmlns:mc="http://schemas.openxmlformats.org/markup-compatibility/2006">
    <mc:Choice xmlns:p14="http://schemas.microsoft.com/office/powerpoint/2010/main" Requires="p14">
      <p:transition spd="slow" p14:dur="2000" advTm="16214"/>
    </mc:Choice>
    <mc:Fallback>
      <p:transition spd="slow" advTm="16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1994"/>
            <a:ext cx="10515600" cy="774906"/>
          </a:xfrm>
        </p:spPr>
        <p:txBody>
          <a:bodyPr/>
          <a:lstStyle/>
          <a:p>
            <a:pPr algn="ctr"/>
            <a:r>
              <a:rPr lang="en-GB" b="1" u="sng" dirty="0" err="1"/>
              <a:t>L’arc-en-ciel</a:t>
            </a:r>
            <a:endParaRPr lang="fr-FR" b="1" u="sng" dirty="0"/>
          </a:p>
        </p:txBody>
      </p:sp>
      <p:pic>
        <p:nvPicPr>
          <p:cNvPr id="4" name="Content Placeholder 3" descr="http://image.slidesharecdn.com/feb2015introductiontolgbthistorymonth2-150308170745-conversion-gate01/95/feb-2015-introduction-to-lgbt-history-month-2-10-638.jpg?cb=1425870578"/>
          <p:cNvPicPr>
            <a:picLocks noGrp="1"/>
          </p:cNvPicPr>
          <p:nvPr>
            <p:ph idx="1"/>
          </p:nvPr>
        </p:nvPicPr>
        <p:blipFill rotWithShape="1">
          <a:blip r:embed="rId4">
            <a:extLst>
              <a:ext uri="{28A0092B-C50C-407E-A947-70E740481C1C}">
                <a14:useLocalDpi xmlns:a14="http://schemas.microsoft.com/office/drawing/2010/main" val="0"/>
              </a:ext>
            </a:extLst>
          </a:blip>
          <a:srcRect t="27775" r="24163"/>
          <a:stretch/>
        </p:blipFill>
        <p:spPr bwMode="auto">
          <a:xfrm>
            <a:off x="2264114" y="1855913"/>
            <a:ext cx="6840130" cy="4176587"/>
          </a:xfrm>
          <a:prstGeom prst="rect">
            <a:avLst/>
          </a:prstGeom>
          <a:noFill/>
          <a:ln>
            <a:noFill/>
          </a:ln>
        </p:spPr>
      </p:pic>
      <p:pic>
        <p:nvPicPr>
          <p:cNvPr id="7" name="Audio 6">
            <a:hlinkClick r:id="" action="ppaction://media"/>
            <a:extLst>
              <a:ext uri="{FF2B5EF4-FFF2-40B4-BE49-F238E27FC236}">
                <a16:creationId xmlns:a16="http://schemas.microsoft.com/office/drawing/2014/main" id="{3803B0E0-8FEF-4121-B07B-02372DA8E5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02654751"/>
      </p:ext>
    </p:extLst>
  </p:cSld>
  <p:clrMapOvr>
    <a:masterClrMapping/>
  </p:clrMapOvr>
  <mc:AlternateContent xmlns:mc="http://schemas.openxmlformats.org/markup-compatibility/2006">
    <mc:Choice xmlns:p14="http://schemas.microsoft.com/office/powerpoint/2010/main" Requires="p14">
      <p:transition spd="slow" p14:dur="2000" advTm="8672"/>
    </mc:Choice>
    <mc:Fallback>
      <p:transition spd="slow" advTm="8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32013" y="572432"/>
            <a:ext cx="10464214" cy="6285568"/>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000" dirty="0">
              <a:solidFill>
                <a:prstClr val="black"/>
              </a:solidFill>
              <a:latin typeface="Times New Roman" panose="02020603050405020304" pitchFamily="18" charset="0"/>
              <a:cs typeface="Times New Roman" panose="02020603050405020304" pitchFamily="18" charset="0"/>
            </a:endParaRPr>
          </a:p>
          <a:p>
            <a:r>
              <a:rPr lang="fr-FR" b="1" u="sng" dirty="0">
                <a:solidFill>
                  <a:srgbClr val="0070C0"/>
                </a:solidFill>
                <a:latin typeface="Times New Roman" panose="02020603050405020304" pitchFamily="18" charset="0"/>
                <a:cs typeface="Times New Roman" panose="02020603050405020304" pitchFamily="18" charset="0"/>
              </a:rPr>
              <a:t>L’histoire de ce drapeau</a:t>
            </a:r>
          </a:p>
          <a:p>
            <a:endParaRPr lang="fr-FR" b="1" u="sng" dirty="0">
              <a:solidFill>
                <a:srgbClr val="0070C0"/>
              </a:solidFill>
              <a:latin typeface="Times New Roman" panose="02020603050405020304" pitchFamily="18" charset="0"/>
              <a:cs typeface="Times New Roman" panose="02020603050405020304" pitchFamily="18" charset="0"/>
            </a:endParaRPr>
          </a:p>
          <a:p>
            <a:pPr algn="l"/>
            <a:r>
              <a:rPr lang="en-GB" sz="1900" b="1" dirty="0">
                <a:solidFill>
                  <a:srgbClr val="0070C0"/>
                </a:solidFill>
                <a:latin typeface="Arial Black" panose="020B0A04020102020204" pitchFamily="34" charset="0"/>
                <a:cs typeface="Times New Roman" panose="02020603050405020304" pitchFamily="18" charset="0"/>
              </a:rPr>
              <a:t>Le premier </a:t>
            </a:r>
            <a:r>
              <a:rPr lang="en-GB" sz="1900" b="1" dirty="0" err="1">
                <a:solidFill>
                  <a:srgbClr val="0070C0"/>
                </a:solidFill>
                <a:latin typeface="Arial Black" panose="020B0A04020102020204" pitchFamily="34" charset="0"/>
                <a:cs typeface="Times New Roman" panose="02020603050405020304" pitchFamily="18" charset="0"/>
              </a:rPr>
              <a:t>drapeau</a:t>
            </a:r>
            <a:r>
              <a:rPr lang="en-GB" sz="1900" b="1" dirty="0">
                <a:solidFill>
                  <a:srgbClr val="0070C0"/>
                </a:solidFill>
                <a:latin typeface="Arial Black" panose="020B0A04020102020204" pitchFamily="34" charset="0"/>
                <a:cs typeface="Times New Roman" panose="02020603050405020304" pitchFamily="18" charset="0"/>
              </a:rPr>
              <a:t> a </a:t>
            </a:r>
            <a:r>
              <a:rPr lang="en-GB" sz="1900" b="1" dirty="0" err="1">
                <a:solidFill>
                  <a:srgbClr val="0070C0"/>
                </a:solidFill>
                <a:latin typeface="Arial Black" panose="020B0A04020102020204" pitchFamily="34" charset="0"/>
                <a:cs typeface="Times New Roman" panose="02020603050405020304" pitchFamily="18" charset="0"/>
              </a:rPr>
              <a:t>été</a:t>
            </a:r>
            <a:r>
              <a:rPr lang="en-GB" sz="1900" b="1" dirty="0">
                <a:solidFill>
                  <a:srgbClr val="0070C0"/>
                </a:solidFill>
                <a:latin typeface="Arial Black" panose="020B0A04020102020204" pitchFamily="34" charset="0"/>
                <a:cs typeface="Times New Roman" panose="02020603050405020304" pitchFamily="18" charset="0"/>
              </a:rPr>
              <a:t> </a:t>
            </a:r>
            <a:r>
              <a:rPr lang="en-GB" sz="1900" b="1" dirty="0" err="1">
                <a:solidFill>
                  <a:srgbClr val="0070C0"/>
                </a:solidFill>
                <a:latin typeface="Arial Black" panose="020B0A04020102020204" pitchFamily="34" charset="0"/>
                <a:cs typeface="Times New Roman" panose="02020603050405020304" pitchFamily="18" charset="0"/>
              </a:rPr>
              <a:t>crée</a:t>
            </a:r>
            <a:r>
              <a:rPr lang="en-GB" sz="1900" b="1" dirty="0">
                <a:solidFill>
                  <a:srgbClr val="0070C0"/>
                </a:solidFill>
                <a:latin typeface="Arial Black" panose="020B0A04020102020204" pitchFamily="34" charset="0"/>
                <a:cs typeface="Times New Roman" panose="02020603050405020304" pitchFamily="18" charset="0"/>
              </a:rPr>
              <a:t> par Gilbert Baker, un </a:t>
            </a:r>
            <a:r>
              <a:rPr lang="en-GB" sz="1900" b="1" dirty="0" err="1">
                <a:solidFill>
                  <a:srgbClr val="0070C0"/>
                </a:solidFill>
                <a:latin typeface="Arial Black" panose="020B0A04020102020204" pitchFamily="34" charset="0"/>
                <a:cs typeface="Times New Roman" panose="02020603050405020304" pitchFamily="18" charset="0"/>
              </a:rPr>
              <a:t>jeune</a:t>
            </a:r>
            <a:r>
              <a:rPr lang="en-GB" sz="1900" b="1" dirty="0">
                <a:solidFill>
                  <a:srgbClr val="0070C0"/>
                </a:solidFill>
                <a:latin typeface="Arial Black" panose="020B0A04020102020204" pitchFamily="34" charset="0"/>
                <a:cs typeface="Times New Roman" panose="02020603050405020304" pitchFamily="18" charset="0"/>
              </a:rPr>
              <a:t> militant LGBT de 27 </a:t>
            </a:r>
            <a:r>
              <a:rPr lang="en-GB" sz="1900" b="1" dirty="0" err="1">
                <a:solidFill>
                  <a:srgbClr val="0070C0"/>
                </a:solidFill>
                <a:latin typeface="Arial Black" panose="020B0A04020102020204" pitchFamily="34" charset="0"/>
                <a:cs typeface="Times New Roman" panose="02020603050405020304" pitchFamily="18" charset="0"/>
              </a:rPr>
              <a:t>ans</a:t>
            </a:r>
            <a:r>
              <a:rPr lang="en-GB" sz="1900" b="1" dirty="0">
                <a:solidFill>
                  <a:srgbClr val="0070C0"/>
                </a:solidFill>
                <a:latin typeface="Arial Black" panose="020B0A04020102020204" pitchFamily="34" charset="0"/>
                <a:cs typeface="Times New Roman" panose="02020603050405020304" pitchFamily="18" charset="0"/>
              </a:rPr>
              <a:t> pendant la Marche des </a:t>
            </a:r>
            <a:r>
              <a:rPr lang="en-GB" sz="1900" b="1" dirty="0" err="1">
                <a:solidFill>
                  <a:srgbClr val="0070C0"/>
                </a:solidFill>
                <a:latin typeface="Arial Black" panose="020B0A04020102020204" pitchFamily="34" charset="0"/>
                <a:cs typeface="Times New Roman" panose="02020603050405020304" pitchFamily="18" charset="0"/>
              </a:rPr>
              <a:t>Fiertés</a:t>
            </a:r>
            <a:r>
              <a:rPr lang="en-GB" sz="1900" b="1" dirty="0">
                <a:solidFill>
                  <a:srgbClr val="0070C0"/>
                </a:solidFill>
                <a:latin typeface="Arial Black" panose="020B0A04020102020204" pitchFamily="34" charset="0"/>
                <a:cs typeface="Times New Roman" panose="02020603050405020304" pitchFamily="18" charset="0"/>
              </a:rPr>
              <a:t> de San Francisco </a:t>
            </a:r>
            <a:r>
              <a:rPr lang="en-GB" sz="1900" b="1" dirty="0" err="1">
                <a:solidFill>
                  <a:srgbClr val="0070C0"/>
                </a:solidFill>
                <a:latin typeface="Arial Black" panose="020B0A04020102020204" pitchFamily="34" charset="0"/>
                <a:cs typeface="Times New Roman" panose="02020603050405020304" pitchFamily="18" charset="0"/>
              </a:rPr>
              <a:t>en</a:t>
            </a:r>
            <a:r>
              <a:rPr lang="en-GB" sz="1900" b="1" dirty="0">
                <a:solidFill>
                  <a:srgbClr val="0070C0"/>
                </a:solidFill>
                <a:latin typeface="Arial Black" panose="020B0A04020102020204" pitchFamily="34" charset="0"/>
                <a:cs typeface="Times New Roman" panose="02020603050405020304" pitchFamily="18" charset="0"/>
              </a:rPr>
              <a:t> 1978.</a:t>
            </a:r>
          </a:p>
        </p:txBody>
      </p:sp>
      <p:pic>
        <p:nvPicPr>
          <p:cNvPr id="7" name="Picture 6" descr="http://image.slidesharecdn.com/feb2015introductiontolgbthistorymonth2-150308170745-conversion-gate01/95/feb-2015-introduction-to-lgbt-history-month-2-10-638.jpg?cb=1425870578"/>
          <p:cNvPicPr/>
          <p:nvPr/>
        </p:nvPicPr>
        <p:blipFill rotWithShape="1">
          <a:blip r:embed="rId5">
            <a:extLst>
              <a:ext uri="{28A0092B-C50C-407E-A947-70E740481C1C}">
                <a14:useLocalDpi xmlns:a14="http://schemas.microsoft.com/office/drawing/2010/main" val="0"/>
              </a:ext>
            </a:extLst>
          </a:blip>
          <a:srcRect l="5153" t="32099" r="27038" b="5677"/>
          <a:stretch/>
        </p:blipFill>
        <p:spPr bwMode="auto">
          <a:xfrm>
            <a:off x="1296991" y="3274589"/>
            <a:ext cx="2932279" cy="1978517"/>
          </a:xfrm>
          <a:prstGeom prst="rect">
            <a:avLst/>
          </a:prstGeom>
          <a:noFill/>
          <a:ln>
            <a:noFill/>
          </a:ln>
          <a:extLst>
            <a:ext uri="{53640926-AAD7-44d8-BBD7-CCE9431645EC}">
              <a14:shadowObscured xmlns:a14="http://schemas.microsoft.com/office/drawing/2010/main" xmlns=""/>
            </a:ext>
          </a:extLst>
        </p:spPr>
      </p:pic>
      <p:graphicFrame>
        <p:nvGraphicFramePr>
          <p:cNvPr id="10" name="Table 9"/>
          <p:cNvGraphicFramePr>
            <a:graphicFrameLocks noGrp="1"/>
          </p:cNvGraphicFramePr>
          <p:nvPr>
            <p:extLst>
              <p:ext uri="{D42A27DB-BD31-4B8C-83A1-F6EECF244321}">
                <p14:modId xmlns:p14="http://schemas.microsoft.com/office/powerpoint/2010/main" val="989831214"/>
              </p:ext>
            </p:extLst>
          </p:nvPr>
        </p:nvGraphicFramePr>
        <p:xfrm>
          <a:off x="5991136" y="3328705"/>
          <a:ext cx="2943225" cy="1870284"/>
        </p:xfrm>
        <a:graphic>
          <a:graphicData uri="http://schemas.openxmlformats.org/drawingml/2006/table">
            <a:tbl>
              <a:tblPr firstRow="1" firstCol="1" bandRow="1"/>
              <a:tblGrid>
                <a:gridCol w="2943225">
                  <a:extLst>
                    <a:ext uri="{9D8B030D-6E8A-4147-A177-3AD203B41FA5}">
                      <a16:colId xmlns:a16="http://schemas.microsoft.com/office/drawing/2014/main" val="20000"/>
                    </a:ext>
                  </a:extLst>
                </a:gridCol>
              </a:tblGrid>
              <a:tr h="0">
                <a:tc>
                  <a:txBody>
                    <a:bodyPr/>
                    <a:lstStyle/>
                    <a:p>
                      <a:pPr>
                        <a:lnSpc>
                          <a:spcPct val="107000"/>
                        </a:lnSpc>
                        <a:spcAft>
                          <a:spcPts val="0"/>
                        </a:spcAft>
                      </a:pPr>
                      <a:r>
                        <a:rPr lang="fr-F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ROUGE = la vie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8253">
                <a:tc>
                  <a:txBody>
                    <a:bodyPr/>
                    <a:lstStyle/>
                    <a:p>
                      <a:pPr>
                        <a:lnSpc>
                          <a:spcPct val="107000"/>
                        </a:lnSpc>
                        <a:spcAft>
                          <a:spcPts val="0"/>
                        </a:spcAft>
                      </a:pPr>
                      <a:r>
                        <a:rPr lang="fr-FR" sz="1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ORANGE = la santé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8253">
                <a:tc>
                  <a:txBody>
                    <a:bodyPr/>
                    <a:lstStyle/>
                    <a:p>
                      <a:pPr>
                        <a:lnSpc>
                          <a:spcPct val="107000"/>
                        </a:lnSpc>
                        <a:spcAft>
                          <a:spcPts val="0"/>
                        </a:spcAft>
                      </a:pPr>
                      <a:r>
                        <a:rPr lang="fr-FR" sz="1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JAUNE = le soleil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8253">
                <a:tc>
                  <a:txBody>
                    <a:bodyPr/>
                    <a:lstStyle/>
                    <a:p>
                      <a:pPr>
                        <a:lnSpc>
                          <a:spcPct val="107000"/>
                        </a:lnSpc>
                        <a:spcAft>
                          <a:spcPts val="0"/>
                        </a:spcAft>
                      </a:pP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VERT = la nature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8253">
                <a:tc>
                  <a:txBody>
                    <a:bodyPr/>
                    <a:lstStyle/>
                    <a:p>
                      <a:pPr>
                        <a:lnSpc>
                          <a:spcPct val="107000"/>
                        </a:lnSpc>
                        <a:spcAft>
                          <a:spcPts val="0"/>
                        </a:spcAft>
                      </a:pP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BLEU = l’art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8253">
                <a:tc>
                  <a:txBody>
                    <a:bodyPr/>
                    <a:lstStyle/>
                    <a:p>
                      <a:pPr>
                        <a:lnSpc>
                          <a:spcPct val="107000"/>
                        </a:lnSpc>
                        <a:spcAft>
                          <a:spcPts val="0"/>
                        </a:spcAft>
                      </a:pPr>
                      <a:r>
                        <a:rPr lang="fr-FR" sz="1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VIOLET= l’harmonie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 name="Audio 2">
            <a:hlinkClick r:id="" action="ppaction://media"/>
            <a:extLst>
              <a:ext uri="{FF2B5EF4-FFF2-40B4-BE49-F238E27FC236}">
                <a16:creationId xmlns:a16="http://schemas.microsoft.com/office/drawing/2014/main" id="{13AFD6E3-C56E-444B-988E-23447AA3101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476475962"/>
      </p:ext>
    </p:extLst>
  </p:cSld>
  <p:clrMapOvr>
    <a:masterClrMapping/>
  </p:clrMapOvr>
  <mc:AlternateContent xmlns:mc="http://schemas.openxmlformats.org/markup-compatibility/2006">
    <mc:Choice xmlns:p14="http://schemas.microsoft.com/office/powerpoint/2010/main" Requires="p14">
      <p:transition spd="slow" p14:dur="2000" advTm="24329"/>
    </mc:Choice>
    <mc:Fallback>
      <p:transition spd="slow" advTm="24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71B6-0A17-4CA9-AFC7-830401ABDDE0}"/>
              </a:ext>
            </a:extLst>
          </p:cNvPr>
          <p:cNvSpPr>
            <a:spLocks noGrp="1"/>
          </p:cNvSpPr>
          <p:nvPr>
            <p:ph type="title"/>
          </p:nvPr>
        </p:nvSpPr>
        <p:spPr>
          <a:xfrm>
            <a:off x="666319" y="1417983"/>
            <a:ext cx="9720072" cy="1192696"/>
          </a:xfrm>
        </p:spPr>
        <p:txBody>
          <a:bodyPr>
            <a:normAutofit fontScale="90000"/>
          </a:bodyPr>
          <a:lstStyle/>
          <a:p>
            <a:r>
              <a:rPr lang="en-GB" sz="3100" b="1" dirty="0" err="1">
                <a:solidFill>
                  <a:srgbClr val="00B050"/>
                </a:solidFill>
              </a:rPr>
              <a:t>Traduisez</a:t>
            </a:r>
            <a:r>
              <a:rPr lang="en-GB" sz="3100" b="1" dirty="0">
                <a:solidFill>
                  <a:srgbClr val="00B050"/>
                </a:solidFill>
              </a:rPr>
              <a:t> la citation célèbre </a:t>
            </a:r>
            <a:r>
              <a:rPr lang="en-GB" sz="3100" b="1" dirty="0" err="1">
                <a:solidFill>
                  <a:srgbClr val="00B050"/>
                </a:solidFill>
              </a:rPr>
              <a:t>d’Elly</a:t>
            </a:r>
            <a:r>
              <a:rPr lang="en-GB" sz="3100" b="1" dirty="0">
                <a:solidFill>
                  <a:srgbClr val="00B050"/>
                </a:solidFill>
              </a:rPr>
              <a:t> Barnes: “ Il </a:t>
            </a:r>
            <a:r>
              <a:rPr lang="en-GB" sz="3100" b="1" dirty="0" err="1">
                <a:solidFill>
                  <a:srgbClr val="00B050"/>
                </a:solidFill>
              </a:rPr>
              <a:t>n’y</a:t>
            </a:r>
            <a:r>
              <a:rPr lang="en-GB" sz="3100" b="1" dirty="0">
                <a:solidFill>
                  <a:srgbClr val="00B050"/>
                </a:solidFill>
              </a:rPr>
              <a:t> a que </a:t>
            </a:r>
            <a:r>
              <a:rPr lang="en-GB" sz="3100" b="1" dirty="0" err="1">
                <a:solidFill>
                  <a:srgbClr val="00B050"/>
                </a:solidFill>
              </a:rPr>
              <a:t>l’ignorance</a:t>
            </a:r>
            <a:r>
              <a:rPr lang="en-GB" sz="3100" b="1" dirty="0">
                <a:solidFill>
                  <a:srgbClr val="00B050"/>
                </a:solidFill>
              </a:rPr>
              <a:t> qui cause </a:t>
            </a:r>
            <a:r>
              <a:rPr lang="en-GB" sz="3100" b="1" dirty="0" err="1">
                <a:solidFill>
                  <a:srgbClr val="00B050"/>
                </a:solidFill>
              </a:rPr>
              <a:t>l’homophobie</a:t>
            </a:r>
            <a:r>
              <a:rPr lang="en-GB" sz="3100" b="1" dirty="0">
                <a:solidFill>
                  <a:srgbClr val="00B050"/>
                </a:solidFill>
              </a:rPr>
              <a:t>. Une </a:t>
            </a:r>
            <a:r>
              <a:rPr lang="en-GB" sz="3100" b="1" dirty="0" err="1">
                <a:solidFill>
                  <a:srgbClr val="00B050"/>
                </a:solidFill>
              </a:rPr>
              <a:t>fois</a:t>
            </a:r>
            <a:r>
              <a:rPr lang="en-GB" sz="3100" b="1" dirty="0">
                <a:solidFill>
                  <a:srgbClr val="00B050"/>
                </a:solidFill>
              </a:rPr>
              <a:t> (que nous </a:t>
            </a:r>
            <a:r>
              <a:rPr lang="en-GB" sz="3100" b="1" dirty="0" err="1">
                <a:solidFill>
                  <a:srgbClr val="00B050"/>
                </a:solidFill>
              </a:rPr>
              <a:t>sommes</a:t>
            </a:r>
            <a:r>
              <a:rPr lang="en-GB" sz="3100" b="1" dirty="0">
                <a:solidFill>
                  <a:srgbClr val="00B050"/>
                </a:solidFill>
              </a:rPr>
              <a:t>) </a:t>
            </a:r>
            <a:r>
              <a:rPr lang="en-GB" sz="3100" b="1" dirty="0" err="1">
                <a:solidFill>
                  <a:srgbClr val="00B050"/>
                </a:solidFill>
              </a:rPr>
              <a:t>eduqués</a:t>
            </a:r>
            <a:r>
              <a:rPr lang="en-GB" sz="3100" b="1" dirty="0">
                <a:solidFill>
                  <a:srgbClr val="00B050"/>
                </a:solidFill>
              </a:rPr>
              <a:t>, les attitudes </a:t>
            </a:r>
            <a:r>
              <a:rPr lang="en-GB" sz="3100" b="1" dirty="0" err="1">
                <a:solidFill>
                  <a:srgbClr val="00B050"/>
                </a:solidFill>
              </a:rPr>
              <a:t>changent</a:t>
            </a:r>
            <a:r>
              <a:rPr lang="en-GB" sz="3100" b="1" dirty="0">
                <a:solidFill>
                  <a:srgbClr val="00B050"/>
                </a:solidFill>
              </a:rPr>
              <a:t>.”</a:t>
            </a:r>
            <a:br>
              <a:rPr lang="fr-FR" b="1" dirty="0">
                <a:solidFill>
                  <a:srgbClr val="00B050"/>
                </a:solidFill>
                <a:highlight>
                  <a:srgbClr val="FFFF00"/>
                </a:highlight>
              </a:rPr>
            </a:br>
            <a:br>
              <a:rPr lang="fr-FR" b="1" dirty="0">
                <a:solidFill>
                  <a:srgbClr val="00B050"/>
                </a:solidFill>
                <a:highlight>
                  <a:srgbClr val="FFFF00"/>
                </a:highlight>
              </a:rPr>
            </a:br>
            <a:br>
              <a:rPr lang="en-GB" dirty="0">
                <a:highlight>
                  <a:srgbClr val="FFFF00"/>
                </a:highlight>
              </a:rPr>
            </a:br>
            <a:br>
              <a:rPr lang="en-GB" dirty="0">
                <a:highlight>
                  <a:srgbClr val="FFFF00"/>
                </a:highlight>
              </a:rPr>
            </a:br>
            <a:r>
              <a:rPr lang="en-GB" dirty="0" err="1"/>
              <a:t>Envoyez</a:t>
            </a:r>
            <a:r>
              <a:rPr lang="en-GB" dirty="0"/>
              <a:t> </a:t>
            </a:r>
            <a:r>
              <a:rPr lang="en-GB" dirty="0" err="1"/>
              <a:t>vos</a:t>
            </a:r>
            <a:r>
              <a:rPr lang="en-GB" dirty="0"/>
              <a:t> r</a:t>
            </a:r>
            <a:r>
              <a:rPr lang="fr-FR" dirty="0"/>
              <a:t>e</a:t>
            </a:r>
            <a:r>
              <a:rPr lang="en-GB" dirty="0" err="1"/>
              <a:t>ponses</a:t>
            </a:r>
            <a:r>
              <a:rPr lang="en-GB" dirty="0"/>
              <a:t> par email</a:t>
            </a:r>
            <a:endParaRPr lang="fr-FR" dirty="0"/>
          </a:p>
        </p:txBody>
      </p:sp>
      <p:sp>
        <p:nvSpPr>
          <p:cNvPr id="3" name="Content Placeholder 2">
            <a:extLst>
              <a:ext uri="{FF2B5EF4-FFF2-40B4-BE49-F238E27FC236}">
                <a16:creationId xmlns:a16="http://schemas.microsoft.com/office/drawing/2014/main" id="{9AF03FFD-066D-4C54-8240-2C62C5B8B79B}"/>
              </a:ext>
            </a:extLst>
          </p:cNvPr>
          <p:cNvSpPr>
            <a:spLocks noGrp="1"/>
          </p:cNvSpPr>
          <p:nvPr>
            <p:ph idx="1"/>
          </p:nvPr>
        </p:nvSpPr>
        <p:spPr>
          <a:xfrm>
            <a:off x="1235963" y="4592604"/>
            <a:ext cx="9720073" cy="2445626"/>
          </a:xfrm>
        </p:spPr>
        <p:txBody>
          <a:bodyPr/>
          <a:lstStyle/>
          <a:p>
            <a:r>
              <a:rPr lang="en-GB" sz="3200" dirty="0">
                <a:solidFill>
                  <a:srgbClr val="FFC000"/>
                </a:solidFill>
                <a:hlinkClick r:id="rId4">
                  <a:extLst>
                    <a:ext uri="{A12FA001-AC4F-418D-AE19-62706E023703}">
                      <ahyp:hlinkClr xmlns:ahyp="http://schemas.microsoft.com/office/drawing/2018/hyperlinkcolor" val="tx"/>
                    </a:ext>
                  </a:extLst>
                </a:hlinkClick>
              </a:rPr>
              <a:t>sgalbert@lpgs.bromley.sch.uk</a:t>
            </a:r>
            <a:endParaRPr lang="en-GB" sz="3200" dirty="0">
              <a:solidFill>
                <a:srgbClr val="FFC000"/>
              </a:solidFill>
            </a:endParaRPr>
          </a:p>
          <a:p>
            <a:endParaRPr lang="fr-FR" dirty="0"/>
          </a:p>
        </p:txBody>
      </p:sp>
      <p:pic>
        <p:nvPicPr>
          <p:cNvPr id="5" name="Picture 4">
            <a:extLst>
              <a:ext uri="{FF2B5EF4-FFF2-40B4-BE49-F238E27FC236}">
                <a16:creationId xmlns:a16="http://schemas.microsoft.com/office/drawing/2014/main" id="{BBEB7790-B01A-48F1-9F4A-1A3AD39678F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841946" y="2963311"/>
            <a:ext cx="4121057" cy="3894689"/>
          </a:xfrm>
          <a:prstGeom prst="rect">
            <a:avLst/>
          </a:prstGeom>
        </p:spPr>
      </p:pic>
      <p:pic>
        <p:nvPicPr>
          <p:cNvPr id="6" name="Audio 5">
            <a:hlinkClick r:id="" action="ppaction://media"/>
            <a:extLst>
              <a:ext uri="{FF2B5EF4-FFF2-40B4-BE49-F238E27FC236}">
                <a16:creationId xmlns:a16="http://schemas.microsoft.com/office/drawing/2014/main" id="{7EC6EB18-8EC2-469E-AC96-94F203423F2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06951295"/>
      </p:ext>
    </p:extLst>
  </p:cSld>
  <p:clrMapOvr>
    <a:masterClrMapping/>
  </p:clrMapOvr>
  <mc:AlternateContent xmlns:mc="http://schemas.openxmlformats.org/markup-compatibility/2006">
    <mc:Choice xmlns:p14="http://schemas.microsoft.com/office/powerpoint/2010/main" Requires="p14">
      <p:transition spd="slow" p14:dur="2000" advTm="22717"/>
    </mc:Choice>
    <mc:Fallback>
      <p:transition spd="slow" advTm="227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1.8|1.7|1.7|1.3"/>
</p:tagLst>
</file>

<file path=ppt/tags/tag2.xml><?xml version="1.0" encoding="utf-8"?>
<p:tagLst xmlns:a="http://schemas.openxmlformats.org/drawingml/2006/main" xmlns:r="http://schemas.openxmlformats.org/officeDocument/2006/relationships" xmlns:p="http://schemas.openxmlformats.org/presentationml/2006/main">
  <p:tag name="TIMING" val="|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845</Words>
  <Application>Microsoft Office PowerPoint</Application>
  <PresentationFormat>Widescreen</PresentationFormat>
  <Paragraphs>62</Paragraphs>
  <Slides>9</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Calibri Light</vt:lpstr>
      <vt:lpstr>Times New Roman</vt:lpstr>
      <vt:lpstr>Office Theme</vt:lpstr>
      <vt:lpstr>Les familles homoparentales</vt:lpstr>
      <vt:lpstr>On va commencer par un quiz!  A) Quel est le point commun entre ces personnes? </vt:lpstr>
      <vt:lpstr>Réponse: Toutes ces personnes sont des personnes LGBT célèbres. </vt:lpstr>
      <vt:lpstr>PowerPoint Presentation</vt:lpstr>
      <vt:lpstr>PowerPoint Presentation</vt:lpstr>
      <vt:lpstr>PowerPoint Presentation</vt:lpstr>
      <vt:lpstr>L’arc-en-ciel</vt:lpstr>
      <vt:lpstr>PowerPoint Presentation</vt:lpstr>
      <vt:lpstr>Traduisez la citation célèbre d’Elly Barnes: “ Il n’y a que l’ignorance qui cause l’homophobie. Une fois (que nous sommes) eduqués, les attitudes changent.”    Envoyez vos reponses par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Sandrine Galbert</dc:creator>
  <cp:lastModifiedBy>Sandrine Galbert</cp:lastModifiedBy>
  <cp:revision>6</cp:revision>
  <dcterms:created xsi:type="dcterms:W3CDTF">2020-07-02T10:31:29Z</dcterms:created>
  <dcterms:modified xsi:type="dcterms:W3CDTF">2020-07-02T11:26:38Z</dcterms:modified>
</cp:coreProperties>
</file>