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0"/>
  </p:normalViewPr>
  <p:slideViewPr>
    <p:cSldViewPr snapToGrid="0" snapToObjects="1">
      <p:cViewPr varScale="1">
        <p:scale>
          <a:sx n="76" d="100"/>
          <a:sy n="76" d="100"/>
        </p:scale>
        <p:origin x="2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01E9-B850-4B42-B04B-91C072F345C4}" type="datetimeFigureOut">
              <a:rPr lang="en-US" smtClean="0"/>
              <a:t>7/1/20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9ABFB-872B-B64B-B396-05E0F85F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0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Mortality rate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death 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 a measure of the number of deaths (in general, or due to a specific cause) in a particular population, scaled to the size of that population, per unit of time. For every 1 top official who dies, 1.5 clerical staff would die.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9ABFB-872B-B64B-B396-05E0F85F73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4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82223-AB00-9449-A361-B0707104F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944F1-4D12-ED45-8C40-BDA16BDFE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055FC-0F72-CF45-A32D-CBFEDB48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A90-FB3D-3E40-976F-51200A7DEFF6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7C38D-3353-0B43-BD24-DDCE6C68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0EE48-1127-4E41-97B7-E8043760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D8-06C1-0E40-AB12-1A38013E3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0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50C3-EF68-D741-A6A3-1D7C6D8B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0A261-9B9D-BB4A-B5E9-8A09B6027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DBE78-8E29-2A4B-A50C-624F0F855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A90-FB3D-3E40-976F-51200A7DEFF6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BFF74-715E-FC4D-AD8F-4377263E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93A19-38D1-4249-AB6B-C0241B3E5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D8-06C1-0E40-AB12-1A38013E3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6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3785D-01D7-9242-8DCF-8AF987320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15F81-8406-B04C-86B9-0C4E50FB6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B7388-C680-5847-866B-F824BC0C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A90-FB3D-3E40-976F-51200A7DEFF6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7B658-37E9-784A-AF42-C5721AF7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08EB4-33F0-454F-9814-844A02DC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D8-06C1-0E40-AB12-1A38013E3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8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2B8BC-2E50-5540-AF07-7451C837E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76884-C824-BB4C-98BA-13EEF839F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F0306-4524-1D4C-9652-B33379139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A90-FB3D-3E40-976F-51200A7DEFF6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2FA23-DE4B-7448-8D9E-F6DDE0CB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8A4D1-BDF8-814C-845D-E28FC245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D8-06C1-0E40-AB12-1A38013E3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373-7B35-2345-9C10-62D8D72A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D12CF-B178-634B-AA1C-AF18E809D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7E1A2-795E-EE44-BB80-C48A05CC3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A90-FB3D-3E40-976F-51200A7DEFF6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6AE09-2D93-604D-8C50-23A29538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30C75-6BE2-E448-8619-7050F928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D8-06C1-0E40-AB12-1A38013E3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2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8B6BA-87B0-CB4D-BCEE-E321A8CFB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BF82A-D417-1142-82DC-B168B6C98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D8BEE-F91C-2044-860E-A5021617E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79E6E-A2C4-5D4E-9419-CACEC275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A90-FB3D-3E40-976F-51200A7DEFF6}" type="datetimeFigureOut">
              <a:rPr lang="en-US" smtClean="0"/>
              <a:t>7/1/20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9BD60-FDED-D043-AE81-0BE79333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CDA1B-8EA1-AF40-9593-D5982D36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D8-06C1-0E40-AB12-1A38013E3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1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93830-3DB2-324F-BD88-D50C81DB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0E8E8-09BA-BF41-828B-442BAC0E3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B0F74-C68F-224F-AA4C-DC3ED7BBF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53A27-07B3-0A4A-89AF-01A1B49AF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FB5AA-5106-B949-829C-D4ED96D43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D015A0-F225-3341-A409-F84B0A85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A90-FB3D-3E40-976F-51200A7DEFF6}" type="datetimeFigureOut">
              <a:rPr lang="en-US" smtClean="0"/>
              <a:t>7/1/20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FF78C6-B06B-0847-A546-ACCDE56AC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E14F93-650F-6D40-8790-84F10DB7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D8-06C1-0E40-AB12-1A38013E3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7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205F-3785-D74D-8568-3BDA85A9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1D4CA0-0318-1D45-8987-6BDE129BC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A90-FB3D-3E40-976F-51200A7DEFF6}" type="datetimeFigureOut">
              <a:rPr lang="en-US" smtClean="0"/>
              <a:t>7/1/20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54BCF-7A38-FE4D-A9D7-48E72B37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F788B-5E03-7F42-84BE-CB0ACC5C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D8-06C1-0E40-AB12-1A38013E3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9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0CE7A7-21C5-E544-8957-FFDB8C03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A90-FB3D-3E40-976F-51200A7DEFF6}" type="datetimeFigureOut">
              <a:rPr lang="en-US" smtClean="0"/>
              <a:t>7/1/20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77812-FC12-3540-9A9F-9C2BEF68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6069F-D9AE-2B42-9F8E-1C2F3127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D8-06C1-0E40-AB12-1A38013E3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D9AD-2EAD-564D-A8A2-687C070D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CD353-5F3A-5E44-B1CA-525E6818B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916DD-6B02-334A-A415-BD974E225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699D8-32D5-3243-B7E9-CC5205A60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A90-FB3D-3E40-976F-51200A7DEFF6}" type="datetimeFigureOut">
              <a:rPr lang="en-US" smtClean="0"/>
              <a:t>7/1/20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13892-9486-6546-8C7E-E70D421C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4E9C4-0047-534E-95C7-5D840A36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D8-06C1-0E40-AB12-1A38013E3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6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3C4E9-AB7A-A144-8C5B-9A7DF20A5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B4297-FC14-5741-8924-2AC202222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9EEE6-F1C6-C44E-8C29-74EC6EF66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4002D-B885-AA4A-AEA4-B8C2FBB2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A90-FB3D-3E40-976F-51200A7DEFF6}" type="datetimeFigureOut">
              <a:rPr lang="en-US" smtClean="0"/>
              <a:t>7/1/20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D1106-6AC9-494F-AB69-C5120B25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9D6D1-6AE3-1C4A-8854-829EFAE4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F3D8-06C1-0E40-AB12-1A38013E3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9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71B2B-74D4-F44E-B79A-D277A11A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80B46-9F7D-CC42-B9C0-95D10C800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2ECC7-C9D4-B245-B1CE-38DA1026F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A8A90-FB3D-3E40-976F-51200A7DEFF6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C5884-4505-F241-98B0-98A9571B7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E073B-8461-6346-9A05-889CCC178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2F3D8-06C1-0E40-AB12-1A38013E3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bbc.co.uk/programmes/b016ld4q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ffingtonpost.co.uk/entry/highly-sensitive-people-signs-habits_n_481079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ed.com/talks/kelly_mcgonigal_how_to_make_stress_your_friend?language=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15AC8-3455-B94E-BDA2-3BBB36AA3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265" y="807950"/>
            <a:ext cx="11071538" cy="1655762"/>
          </a:xfrm>
        </p:spPr>
        <p:txBody>
          <a:bodyPr>
            <a:noAutofit/>
          </a:bodyPr>
          <a:lstStyle/>
          <a:p>
            <a:pPr algn="l"/>
            <a:r>
              <a:rPr lang="en-US" sz="4800" dirty="0"/>
              <a:t>Part 1: Helping Students Manage Their Remote Workload </a:t>
            </a:r>
            <a:br>
              <a:rPr lang="en-US" sz="4800" dirty="0"/>
            </a:br>
            <a:r>
              <a:rPr lang="en-US" sz="4800" dirty="0"/>
              <a:t>Part 2: Remote AFL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388CD-AF6F-E247-890B-B57E3C5DE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054" y="2288393"/>
            <a:ext cx="9144000" cy="1655762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955B4-EF2B-B749-A883-595F920D54C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4511" y="3116274"/>
            <a:ext cx="1702435" cy="167830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BDB360-C0C4-A249-A91E-5536863ABFB6}"/>
              </a:ext>
            </a:extLst>
          </p:cNvPr>
          <p:cNvSpPr txBox="1"/>
          <p:nvPr/>
        </p:nvSpPr>
        <p:spPr>
          <a:xfrm>
            <a:off x="326265" y="2789993"/>
            <a:ext cx="9272789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Discuss with your </a:t>
            </a:r>
            <a:r>
              <a:rPr lang="en-GB" sz="3600" dirty="0"/>
              <a:t>neighbour </a:t>
            </a:r>
            <a:r>
              <a:rPr lang="en-US" sz="3600" dirty="0"/>
              <a:t>or list things that make you feel stressed at work. </a:t>
            </a:r>
          </a:p>
          <a:p>
            <a:endParaRPr lang="en-US" sz="3600" i="1" dirty="0"/>
          </a:p>
          <a:p>
            <a:r>
              <a:rPr lang="en-US" sz="3600" i="1" dirty="0"/>
              <a:t>Can you spot anything they all have in common?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53A268-60AB-0E4D-A40A-DBFBD7902EDD}"/>
              </a:ext>
            </a:extLst>
          </p:cNvPr>
          <p:cNvSpPr txBox="1"/>
          <p:nvPr/>
        </p:nvSpPr>
        <p:spPr>
          <a:xfrm>
            <a:off x="455054" y="570653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Some slides are narrated to add extra details that would have been shared in the session. </a:t>
            </a:r>
          </a:p>
        </p:txBody>
      </p:sp>
    </p:spTree>
    <p:extLst>
      <p:ext uri="{BB962C8B-B14F-4D97-AF65-F5344CB8AC3E}">
        <p14:creationId xmlns:p14="http://schemas.microsoft.com/office/powerpoint/2010/main" val="177401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27DD-2F3D-6645-AFA5-74B32730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/>
              <a:t>Remote AFL (quick and easy)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F157B-E8F9-FD43-BDD8-F658F8F3E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4400" dirty="0"/>
              <a:t>What is the easiest way to know where someone is at in their understanding of a  topic? </a:t>
            </a:r>
          </a:p>
          <a:p>
            <a:pPr marL="742950" indent="-742950">
              <a:buAutoNum type="arabicPeriod"/>
            </a:pPr>
            <a:r>
              <a:rPr lang="en-US" sz="4400" dirty="0"/>
              <a:t>How can we do that remotely? 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9578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1CE5-A85E-3747-A75F-C9D7B157B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51970"/>
          </a:xfrm>
        </p:spPr>
        <p:txBody>
          <a:bodyPr/>
          <a:lstStyle/>
          <a:p>
            <a:r>
              <a:rPr lang="en-US" b="1" dirty="0"/>
              <a:t>Possible 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1F512-45C8-6C4C-807C-1C85946B0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33" y="826559"/>
            <a:ext cx="61722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each teaching session set students a timed quiz on firefly (you may not think a quiz can be used in your subject, but I accept the challenge of helping you use this strategy – so just email me!)</a:t>
            </a:r>
          </a:p>
          <a:p>
            <a:r>
              <a:rPr lang="en-US" dirty="0"/>
              <a:t>Firefly marks their work for you! </a:t>
            </a:r>
          </a:p>
          <a:p>
            <a:r>
              <a:rPr lang="en-US" dirty="0"/>
              <a:t>Look at what students have an haven’t understood, use this information to plan your </a:t>
            </a:r>
            <a:r>
              <a:rPr lang="en-US" b="1" dirty="0"/>
              <a:t>targeted questions </a:t>
            </a:r>
            <a:r>
              <a:rPr lang="en-US" dirty="0"/>
              <a:t>for the next ‘live’ session with students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B9023F-DEFB-F74C-804C-643AEE06C7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066" y="143933"/>
            <a:ext cx="5486400" cy="342900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08A4C-FE87-9047-94D6-B666CEFDFF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747" y="2575455"/>
            <a:ext cx="5486399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128E20-2360-5643-B8D4-2A8731E6D18E}"/>
              </a:ext>
            </a:extLst>
          </p:cNvPr>
          <p:cNvSpPr txBox="1"/>
          <p:nvPr/>
        </p:nvSpPr>
        <p:spPr>
          <a:xfrm>
            <a:off x="5181600" y="5311957"/>
            <a:ext cx="6548546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In your targeted questioning, you can check they learnt from the explanation provided automatically with their quiz grade! </a:t>
            </a:r>
          </a:p>
        </p:txBody>
      </p:sp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02B47D7-6B9A-DA4A-9515-9305AD2EC9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25184" y="5033107"/>
            <a:ext cx="8128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F5792D-6C1C-F343-91C9-7A5DA5A7C27D}"/>
              </a:ext>
            </a:extLst>
          </p:cNvPr>
          <p:cNvSpPr txBox="1"/>
          <p:nvPr/>
        </p:nvSpPr>
        <p:spPr>
          <a:xfrm>
            <a:off x="207433" y="5177897"/>
            <a:ext cx="2620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LGL narration</a:t>
            </a:r>
          </a:p>
        </p:txBody>
      </p:sp>
    </p:spTree>
    <p:extLst>
      <p:ext uri="{BB962C8B-B14F-4D97-AF65-F5344CB8AC3E}">
        <p14:creationId xmlns:p14="http://schemas.microsoft.com/office/powerpoint/2010/main" val="59796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34D6A-72F1-B542-ABC0-0D242077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9525"/>
            <a:ext cx="10515600" cy="1325563"/>
          </a:xfrm>
        </p:spPr>
        <p:txBody>
          <a:bodyPr/>
          <a:lstStyle/>
          <a:p>
            <a:r>
              <a:rPr lang="en-US" b="1" dirty="0"/>
              <a:t>Another Possible Remote AFL 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66FCB-59DF-934A-8457-5A2336005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7" y="1151468"/>
            <a:ext cx="11819465" cy="5469466"/>
          </a:xfrm>
        </p:spPr>
        <p:txBody>
          <a:bodyPr>
            <a:normAutofit/>
          </a:bodyPr>
          <a:lstStyle/>
          <a:p>
            <a:r>
              <a:rPr lang="en-US" sz="3200" dirty="0"/>
              <a:t>Follow Charlotte Ashworth’s advice and use the verbal feedback function in the Firefly App</a:t>
            </a:r>
          </a:p>
          <a:p>
            <a:pPr lvl="2"/>
            <a:r>
              <a:rPr lang="en-US" sz="3200" dirty="0"/>
              <a:t>Set an essay </a:t>
            </a:r>
          </a:p>
          <a:p>
            <a:pPr lvl="2"/>
            <a:r>
              <a:rPr lang="en-US" sz="3200" dirty="0"/>
              <a:t>Quickly read the first draft submitted and give verbal feedback to help the student redraft. Ask students to highlight or use track changes to show what they have changed as a result of your feedback.  </a:t>
            </a:r>
          </a:p>
          <a:p>
            <a:pPr lvl="2"/>
            <a:r>
              <a:rPr lang="en-US" sz="3200" dirty="0"/>
              <a:t>Student redrafts the essay and resubmits </a:t>
            </a:r>
          </a:p>
          <a:p>
            <a:pPr lvl="2"/>
            <a:r>
              <a:rPr lang="en-US" sz="3200" dirty="0"/>
              <a:t>You can either now mark it in written or verbal form and assign a grade</a:t>
            </a:r>
          </a:p>
        </p:txBody>
      </p:sp>
    </p:spTree>
    <p:extLst>
      <p:ext uri="{BB962C8B-B14F-4D97-AF65-F5344CB8AC3E}">
        <p14:creationId xmlns:p14="http://schemas.microsoft.com/office/powerpoint/2010/main" val="257470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2BCF-AEB4-7847-AEE1-29CD6234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u="sng" dirty="0"/>
              <a:t>The Whitehall Studies (1994)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54795-9A40-7444-B1DD-95884C7A7F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623"/>
          <a:stretch/>
        </p:blipFill>
        <p:spPr>
          <a:xfrm>
            <a:off x="6807200" y="0"/>
            <a:ext cx="4690533" cy="2728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172CF5-1F41-DE4D-8C90-D02DD4DAD8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84" y="1066799"/>
            <a:ext cx="6032499" cy="5655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CF522C-02C0-C04A-AD71-E98840B9540A}"/>
              </a:ext>
            </a:extLst>
          </p:cNvPr>
          <p:cNvSpPr txBox="1"/>
          <p:nvPr/>
        </p:nvSpPr>
        <p:spPr>
          <a:xfrm>
            <a:off x="6807200" y="2982869"/>
            <a:ext cx="508000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For an in-depth overview of Marmot’s work </a:t>
            </a:r>
            <a:r>
              <a:rPr lang="en-US" sz="3200" dirty="0">
                <a:hlinkClick r:id="rId7"/>
              </a:rPr>
              <a:t>Take a listen to Marmot talk on Radio 4  </a:t>
            </a:r>
            <a:endParaRPr lang="en-US" sz="3200" dirty="0"/>
          </a:p>
        </p:txBody>
      </p: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92E1547-1858-7345-9A9B-0072399B00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46066" y="5329060"/>
            <a:ext cx="812800" cy="81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6FBCB8-1EE6-E440-8611-8945F55691D6}"/>
              </a:ext>
            </a:extLst>
          </p:cNvPr>
          <p:cNvSpPr txBox="1"/>
          <p:nvPr/>
        </p:nvSpPr>
        <p:spPr>
          <a:xfrm>
            <a:off x="7289442" y="5550794"/>
            <a:ext cx="281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LGL narration</a:t>
            </a:r>
          </a:p>
        </p:txBody>
      </p:sp>
    </p:spTree>
    <p:extLst>
      <p:ext uri="{BB962C8B-B14F-4D97-AF65-F5344CB8AC3E}">
        <p14:creationId xmlns:p14="http://schemas.microsoft.com/office/powerpoint/2010/main" val="19913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E338D-0F12-0141-B52E-4A8BD570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stress at work?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5C3270C-8A65-5D48-B36A-45032A2F2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450775"/>
              </p:ext>
            </p:extLst>
          </p:nvPr>
        </p:nvGraphicFramePr>
        <p:xfrm>
          <a:off x="838200" y="1825624"/>
          <a:ext cx="105156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17739452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405936078"/>
                    </a:ext>
                  </a:extLst>
                </a:gridCol>
              </a:tblGrid>
              <a:tr h="127512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High workload  + High control </a:t>
                      </a: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High workload + Low control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364671"/>
                  </a:ext>
                </a:extLst>
              </a:tr>
              <a:tr h="760055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Low workload + High control </a:t>
                      </a:r>
                    </a:p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Low workload + Low control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788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86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E338D-0F12-0141-B52E-4A8BD570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32912"/>
            <a:ext cx="10515600" cy="1325563"/>
          </a:xfrm>
        </p:spPr>
        <p:txBody>
          <a:bodyPr/>
          <a:lstStyle/>
          <a:p>
            <a:r>
              <a:rPr lang="en-US" dirty="0"/>
              <a:t>What causes stress at work?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5C3270C-8A65-5D48-B36A-45032A2F2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172351"/>
              </p:ext>
            </p:extLst>
          </p:nvPr>
        </p:nvGraphicFramePr>
        <p:xfrm>
          <a:off x="330200" y="1566795"/>
          <a:ext cx="10515600" cy="219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17739452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405936078"/>
                    </a:ext>
                  </a:extLst>
                </a:gridCol>
              </a:tblGrid>
              <a:tr h="1132464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High workload  + High control </a:t>
                      </a: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High workload + Low control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364671"/>
                  </a:ext>
                </a:extLst>
              </a:tr>
              <a:tr h="94745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Low workload + High control </a:t>
                      </a:r>
                    </a:p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Low workload + Low control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7882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DDBF866-5331-674C-BC30-26CE4F793E5A}"/>
              </a:ext>
            </a:extLst>
          </p:cNvPr>
          <p:cNvSpPr txBox="1"/>
          <p:nvPr/>
        </p:nvSpPr>
        <p:spPr>
          <a:xfrm>
            <a:off x="330200" y="3852524"/>
            <a:ext cx="1134533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 situation where we have a lot to and little control over when we do it and how we do it causes the most </a:t>
            </a:r>
            <a:r>
              <a:rPr lang="en-US" sz="2800" b="1" dirty="0"/>
              <a:t>stress </a:t>
            </a:r>
            <a:r>
              <a:rPr lang="en-US" sz="2800" dirty="0"/>
              <a:t>(although there will obviously be individual variations based on personality factors – more on this later).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BAD699-F83C-314F-88C9-BD4AEA9A0D15}"/>
              </a:ext>
            </a:extLst>
          </p:cNvPr>
          <p:cNvSpPr txBox="1"/>
          <p:nvPr/>
        </p:nvSpPr>
        <p:spPr>
          <a:xfrm>
            <a:off x="330200" y="5499525"/>
            <a:ext cx="1134533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Why is this relevant to our students? Why is it even more important to keep this in mind when we are working remotely?  </a:t>
            </a:r>
          </a:p>
        </p:txBody>
      </p:sp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CC67E82-E9F2-E346-A068-0186F9AA51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3734" y="61601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9B6F9D-F5F2-4644-8745-28B86C83ECBA}"/>
              </a:ext>
            </a:extLst>
          </p:cNvPr>
          <p:cNvSpPr txBox="1"/>
          <p:nvPr/>
        </p:nvSpPr>
        <p:spPr>
          <a:xfrm>
            <a:off x="7740203" y="283335"/>
            <a:ext cx="24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LGL narration: </a:t>
            </a:r>
          </a:p>
        </p:txBody>
      </p:sp>
    </p:spTree>
    <p:extLst>
      <p:ext uri="{BB962C8B-B14F-4D97-AF65-F5344CB8AC3E}">
        <p14:creationId xmlns:p14="http://schemas.microsoft.com/office/powerpoint/2010/main" val="21884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C12D5D-3AE7-9F4E-B3E3-F9DC61A55A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0" y="2912532"/>
            <a:ext cx="5367867" cy="3310467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0FFC9A62-7195-3045-96FD-84A0A77E315D}"/>
              </a:ext>
            </a:extLst>
          </p:cNvPr>
          <p:cNvSpPr/>
          <p:nvPr/>
        </p:nvSpPr>
        <p:spPr>
          <a:xfrm rot="2920153">
            <a:off x="8007928" y="491284"/>
            <a:ext cx="1422400" cy="2590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4B4D513E-3160-C345-8655-1FA067B1024B}"/>
              </a:ext>
            </a:extLst>
          </p:cNvPr>
          <p:cNvSpPr/>
          <p:nvPr/>
        </p:nvSpPr>
        <p:spPr>
          <a:xfrm rot="2920153">
            <a:off x="9070555" y="1617131"/>
            <a:ext cx="1422400" cy="2590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D6A4CF10-8F0F-7745-A851-BD7A7FD93818}"/>
              </a:ext>
            </a:extLst>
          </p:cNvPr>
          <p:cNvSpPr/>
          <p:nvPr/>
        </p:nvSpPr>
        <p:spPr>
          <a:xfrm rot="19615540">
            <a:off x="1300827" y="659981"/>
            <a:ext cx="1422400" cy="2590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3BBEB5FA-DE89-DA43-8EA2-625B9098F299}"/>
              </a:ext>
            </a:extLst>
          </p:cNvPr>
          <p:cNvSpPr/>
          <p:nvPr/>
        </p:nvSpPr>
        <p:spPr>
          <a:xfrm rot="20048915">
            <a:off x="3544751" y="894836"/>
            <a:ext cx="1422400" cy="2590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7EA685F-4E33-014F-AA9A-2B1668368EC1}"/>
              </a:ext>
            </a:extLst>
          </p:cNvPr>
          <p:cNvSpPr/>
          <p:nvPr/>
        </p:nvSpPr>
        <p:spPr>
          <a:xfrm rot="2920153">
            <a:off x="9332950" y="3272365"/>
            <a:ext cx="1422400" cy="2590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CEC91F51-2227-E946-9443-46A1EE4B7CAF}"/>
              </a:ext>
            </a:extLst>
          </p:cNvPr>
          <p:cNvSpPr/>
          <p:nvPr/>
        </p:nvSpPr>
        <p:spPr>
          <a:xfrm>
            <a:off x="5920709" y="848872"/>
            <a:ext cx="1422400" cy="2682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AE9A12C1-D414-CA44-84DF-2933D40AF20E}"/>
              </a:ext>
            </a:extLst>
          </p:cNvPr>
          <p:cNvSpPr/>
          <p:nvPr/>
        </p:nvSpPr>
        <p:spPr>
          <a:xfrm rot="18352685">
            <a:off x="895259" y="2668057"/>
            <a:ext cx="1422400" cy="2590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218B9-6924-F94F-AAEF-3DF3AE04BBA3}"/>
              </a:ext>
            </a:extLst>
          </p:cNvPr>
          <p:cNvSpPr txBox="1"/>
          <p:nvPr/>
        </p:nvSpPr>
        <p:spPr>
          <a:xfrm>
            <a:off x="1337733" y="253678"/>
            <a:ext cx="9702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It’s raining tasks again! Will it rain next week too? </a:t>
            </a:r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CD485E2-9428-D24C-BA9C-19E139B2E8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3984" y="5006219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3462D9-C6CD-2E45-A3EE-276B161BC49D}"/>
              </a:ext>
            </a:extLst>
          </p:cNvPr>
          <p:cNvSpPr txBox="1"/>
          <p:nvPr/>
        </p:nvSpPr>
        <p:spPr>
          <a:xfrm>
            <a:off x="140032" y="5157001"/>
            <a:ext cx="187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LGL narration</a:t>
            </a:r>
          </a:p>
        </p:txBody>
      </p:sp>
    </p:spTree>
    <p:extLst>
      <p:ext uri="{BB962C8B-B14F-4D97-AF65-F5344CB8AC3E}">
        <p14:creationId xmlns:p14="http://schemas.microsoft.com/office/powerpoint/2010/main" val="153373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C1F1-9EF4-8D41-B2BA-5110CF539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570"/>
            <a:ext cx="10515600" cy="1325563"/>
          </a:xfrm>
        </p:spPr>
        <p:txBody>
          <a:bodyPr/>
          <a:lstStyle/>
          <a:p>
            <a:r>
              <a:rPr lang="en-US" dirty="0"/>
              <a:t>Solution?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271C3-F437-D041-AED0-9B2D4945B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133"/>
            <a:ext cx="10515600" cy="4686830"/>
          </a:xfrm>
        </p:spPr>
        <p:txBody>
          <a:bodyPr/>
          <a:lstStyle/>
          <a:p>
            <a:r>
              <a:rPr lang="en-US" b="1" dirty="0"/>
              <a:t>Planning each half term’s work in advance</a:t>
            </a:r>
            <a:r>
              <a:rPr lang="en-US" dirty="0"/>
              <a:t>, with </a:t>
            </a:r>
            <a:r>
              <a:rPr lang="en-US" b="1" dirty="0"/>
              <a:t>key assessment and consolidation tasks specified in advance </a:t>
            </a:r>
            <a:r>
              <a:rPr lang="en-US" dirty="0"/>
              <a:t>allows you and your students know what’s coming</a:t>
            </a:r>
          </a:p>
          <a:p>
            <a:r>
              <a:rPr lang="en-US" b="1" dirty="0"/>
              <a:t>Everyone can plan their workload </a:t>
            </a:r>
            <a:r>
              <a:rPr lang="en-US" dirty="0"/>
              <a:t>and their TIME OFF accordingly </a:t>
            </a:r>
          </a:p>
          <a:p>
            <a:r>
              <a:rPr lang="en-US" b="1" dirty="0"/>
              <a:t>If students know what is coming, they can take more control </a:t>
            </a:r>
            <a:r>
              <a:rPr lang="en-US" dirty="0"/>
              <a:t>of when they do it, the safety of knowing nothing else is going to be ‘thrown’ at them allows ticking things off their to-do lists to be a fun experience </a:t>
            </a:r>
          </a:p>
          <a:p>
            <a:r>
              <a:rPr lang="en-US" dirty="0"/>
              <a:t>Where possible we can offer an extra layer of control and allow students ownership over how they do their tasks </a:t>
            </a:r>
          </a:p>
        </p:txBody>
      </p:sp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C7CD1B6-9F4C-0549-A89A-88A7A158C0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06287" y="164570"/>
            <a:ext cx="8128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AB39BB-BE15-0A46-8FA2-3ECB12F9C0CB}"/>
              </a:ext>
            </a:extLst>
          </p:cNvPr>
          <p:cNvSpPr txBox="1"/>
          <p:nvPr/>
        </p:nvSpPr>
        <p:spPr>
          <a:xfrm>
            <a:off x="7160653" y="386304"/>
            <a:ext cx="256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LGL narration </a:t>
            </a:r>
          </a:p>
        </p:txBody>
      </p:sp>
    </p:spTree>
    <p:extLst>
      <p:ext uri="{BB962C8B-B14F-4D97-AF65-F5344CB8AC3E}">
        <p14:creationId xmlns:p14="http://schemas.microsoft.com/office/powerpoint/2010/main" val="16169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7B047-D590-0F43-845F-35E19A031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494D8A-5F0E-1044-93BF-AF8B75850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C89AF8B-02FD-C04C-831D-7420AF5210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21333" y="636533"/>
            <a:ext cx="812800" cy="812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8BFE74-C2EC-3B46-B7F4-A935952C58F8}"/>
              </a:ext>
            </a:extLst>
          </p:cNvPr>
          <p:cNvSpPr txBox="1"/>
          <p:nvPr/>
        </p:nvSpPr>
        <p:spPr>
          <a:xfrm>
            <a:off x="8472867" y="858267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LGL narration</a:t>
            </a:r>
          </a:p>
        </p:txBody>
      </p:sp>
    </p:spTree>
    <p:extLst>
      <p:ext uri="{BB962C8B-B14F-4D97-AF65-F5344CB8AC3E}">
        <p14:creationId xmlns:p14="http://schemas.microsoft.com/office/powerpoint/2010/main" val="89246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0D4B-A594-7543-9581-5904E4E9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differences to be aware of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D308-6DEB-C147-B7C9-EDB6EE9FF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443"/>
            <a:ext cx="10515600" cy="4351338"/>
          </a:xfrm>
        </p:spPr>
        <p:txBody>
          <a:bodyPr/>
          <a:lstStyle/>
          <a:p>
            <a:r>
              <a:rPr lang="en-US" dirty="0"/>
              <a:t>Some students will have many </a:t>
            </a:r>
            <a:r>
              <a:rPr lang="en-GB" b="1" dirty="0"/>
              <a:t>responsibilities</a:t>
            </a:r>
            <a:r>
              <a:rPr lang="en-US" b="1" dirty="0"/>
              <a:t> at home </a:t>
            </a:r>
            <a:r>
              <a:rPr lang="en-US" dirty="0"/>
              <a:t>to juggle with their schoolwork (caring for family members, sporting or musical commitments etc.)</a:t>
            </a:r>
          </a:p>
          <a:p>
            <a:r>
              <a:rPr lang="en-US" dirty="0"/>
              <a:t>Some students have high sensory processing sensitivity than others (about 20% of our students will be </a:t>
            </a:r>
            <a:r>
              <a:rPr lang="en-US" b="1" dirty="0"/>
              <a:t>Highly Sensitive People </a:t>
            </a:r>
            <a:r>
              <a:rPr lang="en-US" dirty="0"/>
              <a:t>(HSPs), as will 20% of staff at the school), HSPs become easily overstimulated when they have too many things to do and experience emotions very intensely (</a:t>
            </a:r>
            <a:r>
              <a:rPr lang="en-US" dirty="0">
                <a:hlinkClick r:id="rId2"/>
              </a:rPr>
              <a:t>Find out more about HSPs here)</a:t>
            </a:r>
            <a:endParaRPr lang="en-US" dirty="0"/>
          </a:p>
          <a:p>
            <a:r>
              <a:rPr lang="en-US" dirty="0"/>
              <a:t>Some students have greater </a:t>
            </a:r>
            <a:r>
              <a:rPr lang="en-US" b="1" dirty="0"/>
              <a:t>intolerance of uncertainty </a:t>
            </a:r>
            <a:r>
              <a:rPr lang="en-US" dirty="0"/>
              <a:t>than others</a:t>
            </a:r>
          </a:p>
          <a:p>
            <a:r>
              <a:rPr lang="en-US" dirty="0"/>
              <a:t>Some students have a more reactive stress response than others  </a:t>
            </a:r>
          </a:p>
        </p:txBody>
      </p:sp>
    </p:spTree>
    <p:extLst>
      <p:ext uri="{BB962C8B-B14F-4D97-AF65-F5344CB8AC3E}">
        <p14:creationId xmlns:p14="http://schemas.microsoft.com/office/powerpoint/2010/main" val="3819003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F60C-FCA1-DB45-827A-2E2A5AD41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important to perceive demands as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78B7A-80D4-2747-82B7-06F147295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22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Watch this video: Making stress your friend requires being able to have a sense of control</a:t>
            </a:r>
            <a:endParaRPr lang="en-US" dirty="0"/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1029206-8771-3A4A-9401-FDFCE6CD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6" b="-321"/>
          <a:stretch/>
        </p:blipFill>
        <p:spPr>
          <a:xfrm>
            <a:off x="4909801" y="1391344"/>
            <a:ext cx="6443999" cy="47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CF3EF9-54AA-0E4C-854E-DBF5A508C1B2}"/>
              </a:ext>
            </a:extLst>
          </p:cNvPr>
          <p:cNvSpPr txBox="1"/>
          <p:nvPr/>
        </p:nvSpPr>
        <p:spPr>
          <a:xfrm>
            <a:off x="592667" y="4233333"/>
            <a:ext cx="3810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If we allow students and ourselves some control over workloads, we can make our stress responses healthier! </a:t>
            </a:r>
          </a:p>
        </p:txBody>
      </p:sp>
    </p:spTree>
    <p:extLst>
      <p:ext uri="{BB962C8B-B14F-4D97-AF65-F5344CB8AC3E}">
        <p14:creationId xmlns:p14="http://schemas.microsoft.com/office/powerpoint/2010/main" val="2342474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748</Words>
  <Application>Microsoft Macintosh PowerPoint</Application>
  <PresentationFormat>Widescreen</PresentationFormat>
  <Paragraphs>56</Paragraphs>
  <Slides>12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Part 1: Helping Students Manage Their Remote Workload  Part 2: Remote AFL </vt:lpstr>
      <vt:lpstr>The Whitehall Studies (1994) </vt:lpstr>
      <vt:lpstr>What causes stress at work? </vt:lpstr>
      <vt:lpstr>What causes stress at work? </vt:lpstr>
      <vt:lpstr>PowerPoint Presentation</vt:lpstr>
      <vt:lpstr>Solution? </vt:lpstr>
      <vt:lpstr>PowerPoint Presentation</vt:lpstr>
      <vt:lpstr>Individual differences to be aware of …</vt:lpstr>
      <vt:lpstr>It is important to perceive demands as challenges</vt:lpstr>
      <vt:lpstr>Remote AFL (quick and easy)</vt:lpstr>
      <vt:lpstr>Possible Solution </vt:lpstr>
      <vt:lpstr>Another Possible Remote AFL Solution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AFL and Helping Students Manage their remote workload </dc:title>
  <dc:creator>Nick Humphrey</dc:creator>
  <cp:lastModifiedBy>Nick Humphrey</cp:lastModifiedBy>
  <cp:revision>15</cp:revision>
  <dcterms:created xsi:type="dcterms:W3CDTF">2020-06-29T10:00:55Z</dcterms:created>
  <dcterms:modified xsi:type="dcterms:W3CDTF">2020-07-01T17:32:55Z</dcterms:modified>
</cp:coreProperties>
</file>