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6" r:id="rId3"/>
    <p:sldId id="292" r:id="rId4"/>
    <p:sldId id="281" r:id="rId5"/>
    <p:sldId id="294" r:id="rId6"/>
    <p:sldId id="293" r:id="rId7"/>
    <p:sldId id="283" r:id="rId8"/>
    <p:sldId id="284" r:id="rId9"/>
    <p:sldId id="285" r:id="rId10"/>
    <p:sldId id="286" r:id="rId11"/>
    <p:sldId id="282" r:id="rId12"/>
    <p:sldId id="288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3"/>
    <a:srgbClr val="FF2F92"/>
    <a:srgbClr val="FF7E79"/>
    <a:srgbClr val="94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" autoAdjust="0"/>
    <p:restoredTop sz="93157"/>
  </p:normalViewPr>
  <p:slideViewPr>
    <p:cSldViewPr snapToGrid="0" snapToObjects="1">
      <p:cViewPr varScale="1">
        <p:scale>
          <a:sx n="64" d="100"/>
          <a:sy n="64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2962-BDE2-AB40-86D1-FC2F1729F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A9D2A-41EF-0143-A3FC-1B4371AD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6DE54-3884-FA46-9113-FA21A03C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FC6FB-B55C-0345-953D-F4EF9BC6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605D-2558-7448-B132-528A76B4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7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5440-AC6E-4E47-920C-8E4E98DE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95916-F405-4548-975D-FD4B1DD3D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9FD04-DB1E-C247-B573-D1136CDD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747AB-9029-6545-A1CC-E8E8E0C2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CA1C7-A333-3941-9774-3A1BB1D9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0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DFB83F-E85A-FC44-8DF0-BF87EE30E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C1A35-8BD7-7547-AA89-BFB1698AC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A44EC-0929-8A43-BCFC-E0FE2FE0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B94FC-BC56-1D40-BCBE-A46458B4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F0EAC-08CF-8341-ABDB-5A16229D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3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B01C-1B0B-C749-A656-E356264F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6677E-503A-8D4D-9373-FFB4D652D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239D2-89CB-2143-8C81-46223A90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FCF6E-AEE4-B140-892F-3ACA84D1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CCAF8-A73D-E94C-B636-2F6C9100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2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0CC7-CA64-564D-A377-A5928F44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AB528-162B-6843-81EC-743809694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98692-A9D1-6D47-B064-718A42CA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8F86F-0568-D042-97A6-973FC4F7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71712-AAA5-C043-95A4-997A3340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6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09BE-7E43-F04A-BA31-4C682A19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E1ED4-652B-AF43-AFE5-5265E4464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2A03E-2084-0642-A2D7-FD3FBBABD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AAAFF-4D2A-C047-BA41-9590D6BD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9E0C9-575F-FC45-BEDA-2633B90EF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88F5A-7762-624D-A2D0-77DD9C54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0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FD87-B10E-F043-993F-83B914DE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7AF95-7240-1C45-8DFB-CF11ED288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11DF3-C2A5-534E-A014-ECE070DA4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DD408-C2FD-5D47-871F-5456BE78E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8FFCD-C911-CC4C-B1AC-F708C02EC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C192-08E2-A045-98D6-024D5DB7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89F348-DB88-CA45-954E-2E21E1E6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40C488-9D71-C04D-B3F7-0376F689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8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7D90B-DF39-5F4B-9044-D4D78386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CDC1F-DF3D-3346-B015-418A88C4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C12AA-8BD9-4B45-BC90-418240BE1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59D26-25E8-9545-B9B5-360C61DE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C3311-62FE-1B47-ACF5-601570A9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1EF0A-7294-6E44-8E3C-B81C8B33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3EC9B-8052-264B-8CF9-4EE17684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0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D89E-3C87-BB4C-A712-223F8620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93D64-8F57-9248-986F-454176FEB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3B0D5-2866-6642-9162-2A141E8CA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1D4B9-A24E-7643-AFF7-A679ED40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EE841-8BC8-A14A-95BB-29C2E53A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B21B9-24E6-504C-8539-70D3309D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3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64B3-190D-184B-A9A5-FCE8750A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0E027-3227-704A-B5B6-BC0344B17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F1D25-FAB4-3049-AE0F-70FE41AC9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DF488-1501-3347-A505-2F25B8B1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62A2A-98AD-6B40-A599-F928B06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14AD4-3CC1-264F-BA38-104877CC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3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649B5-DB0C-EE4A-AD6D-E4F581CA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E3613-C56C-9448-8571-3C7162DC9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A424-E374-C94A-8483-34F053F12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431A5-45B2-8F4B-AC44-6FEB2DD19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B6BF2-B0F7-0342-82FA-843790B64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572C11-758F-E642-9820-2F46C0B34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79"/>
          <a:stretch/>
        </p:blipFill>
        <p:spPr>
          <a:xfrm>
            <a:off x="-1" y="-1"/>
            <a:ext cx="12192001" cy="6039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45D8F-FAD4-FF44-B587-14426AF26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16" y="380086"/>
            <a:ext cx="5909534" cy="2387600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Helvetica Light" panose="020B0403020202020204" pitchFamily="34" charset="0"/>
              </a:rPr>
              <a:t>Flipped 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A70453-C05B-EB4B-A529-1826732F5DCD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1F714C3E-E309-BA42-901E-0A0038D7E1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141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301BA90-2F76-D345-A761-6ECFADE4524F}"/>
              </a:ext>
            </a:extLst>
          </p:cNvPr>
          <p:cNvSpPr txBox="1">
            <a:spLocks/>
          </p:cNvSpPr>
          <p:nvPr/>
        </p:nvSpPr>
        <p:spPr>
          <a:xfrm>
            <a:off x="391632" y="407655"/>
            <a:ext cx="113019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How can you prepare for flipped learning?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D8BFD-1B24-0640-8D6E-AA7B60AF0A9D}"/>
              </a:ext>
            </a:extLst>
          </p:cNvPr>
          <p:cNvSpPr/>
          <p:nvPr/>
        </p:nvSpPr>
        <p:spPr>
          <a:xfrm>
            <a:off x="1032733" y="1820017"/>
            <a:ext cx="95147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Helvetica Light" panose="020B0403020202020204" pitchFamily="34" charset="0"/>
              </a:rPr>
              <a:t>Research the topic area.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Helvetica Light" panose="020B0403020202020204" pitchFamily="34" charset="0"/>
              </a:rPr>
              <a:t>Make notes on the key points.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Helvetica Light" panose="020B0403020202020204" pitchFamily="34" charset="0"/>
              </a:rPr>
              <a:t>Watch videos with friends and discuss the key themes.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Helvetica Light" panose="020B0403020202020204" pitchFamily="34" charset="0"/>
              </a:rPr>
              <a:t>Complete any pre-class tasks &amp; note down any questions.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Helvetica Light" panose="020B0403020202020204" pitchFamily="34" charset="0"/>
              </a:rPr>
              <a:t>Write your own revision questions (with answers) based on what you have learnt. 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Helvetica Light" panose="020B0403020202020204" pitchFamily="34" charset="0"/>
              </a:rPr>
              <a:t>Produce a mind map showing the connections between different concepts. </a:t>
            </a:r>
            <a:endParaRPr lang="en-US" sz="280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9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360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589224" y="1615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Being proactive to support your learning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244B6F-4CF1-C249-9852-3A34D3FCEBD0}"/>
              </a:ext>
            </a:extLst>
          </p:cNvPr>
          <p:cNvSpPr/>
          <p:nvPr/>
        </p:nvSpPr>
        <p:spPr>
          <a:xfrm>
            <a:off x="589224" y="1487152"/>
            <a:ext cx="10803124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222222"/>
                </a:solidFill>
                <a:latin typeface="Helvetica Light" panose="020B0403020202020204" pitchFamily="34" charset="0"/>
              </a:rPr>
              <a:t>Being proactive means </a:t>
            </a:r>
            <a:r>
              <a:rPr lang="en-GB" sz="4000" b="1" dirty="0">
                <a:solidFill>
                  <a:srgbClr val="222222"/>
                </a:solidFill>
                <a:latin typeface="Helvetica Light" panose="020B0403020202020204" pitchFamily="34" charset="0"/>
              </a:rPr>
              <a:t>taking responsibility </a:t>
            </a:r>
            <a:r>
              <a:rPr lang="en-GB" sz="4000" dirty="0">
                <a:solidFill>
                  <a:srgbClr val="222222"/>
                </a:solidFill>
                <a:latin typeface="Helvetica Light" panose="020B0403020202020204" pitchFamily="34" charset="0"/>
              </a:rPr>
              <a:t>for </a:t>
            </a:r>
            <a:r>
              <a:rPr lang="en-GB" sz="4000" b="1" dirty="0">
                <a:solidFill>
                  <a:srgbClr val="222222"/>
                </a:solidFill>
                <a:latin typeface="Helvetica Light" panose="020B0403020202020204" pitchFamily="34" charset="0"/>
              </a:rPr>
              <a:t>your life and actions </a:t>
            </a:r>
            <a:r>
              <a:rPr lang="en-GB" sz="4000" dirty="0">
                <a:solidFill>
                  <a:srgbClr val="222222"/>
                </a:solidFill>
                <a:latin typeface="Helvetica Light" panose="020B0403020202020204" pitchFamily="34" charset="0"/>
              </a:rPr>
              <a:t>rather than just watching how things happen</a:t>
            </a:r>
            <a:endParaRPr lang="en-US" sz="400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7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589224" y="1660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How can you be proactive?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BBD8D3-C32D-0C48-810E-A1FFDE386469}"/>
              </a:ext>
            </a:extLst>
          </p:cNvPr>
          <p:cNvSpPr txBox="1"/>
          <p:nvPr/>
        </p:nvSpPr>
        <p:spPr>
          <a:xfrm>
            <a:off x="438617" y="1422840"/>
            <a:ext cx="613430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Helvetica Light" panose="020B0403020202020204" pitchFamily="34" charset="0"/>
              </a:rPr>
              <a:t>Think ahead to the next lesson or topic.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Helvetica Light" panose="020B0403020202020204" pitchFamily="34" charset="0"/>
              </a:rPr>
              <a:t>Take action rather than wait for your teachers to tell you.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Helvetica Light" panose="020B0403020202020204" pitchFamily="34" charset="0"/>
              </a:rPr>
              <a:t>Focus on prioritising your work.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Helvetica Light" panose="020B0403020202020204" pitchFamily="34" charset="0"/>
              </a:rPr>
              <a:t>Set yourself some realistic goals.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Helvetica Light" panose="020B0403020202020204" pitchFamily="34" charset="0"/>
              </a:rPr>
              <a:t>Participate actively in your learning and out of lessons.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Helvetica Light" panose="020B0403020202020204" pitchFamily="34" charset="0"/>
              </a:rPr>
              <a:t>Stay consistent &amp; be motivated. 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922" y="1731045"/>
            <a:ext cx="5200704" cy="36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7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391632" y="407656"/>
            <a:ext cx="11366475" cy="90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Helvetica Light" panose="020B0403020202020204" pitchFamily="34" charset="0"/>
              </a:rPr>
              <a:t>Summary -  </a:t>
            </a:r>
            <a:r>
              <a:rPr lang="en-US" sz="3600" dirty="0">
                <a:latin typeface="Helvetica Light" panose="020B0403020202020204" pitchFamily="34" charset="0"/>
              </a:rPr>
              <a:t>quick guide to help ’flip’ your learning?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EEB441-3781-3944-A0B9-00FC7AE7AFC9}"/>
              </a:ext>
            </a:extLst>
          </p:cNvPr>
          <p:cNvSpPr/>
          <p:nvPr/>
        </p:nvSpPr>
        <p:spPr>
          <a:xfrm>
            <a:off x="732474" y="1529597"/>
            <a:ext cx="10684790" cy="3662541"/>
          </a:xfrm>
          <a:prstGeom prst="rect">
            <a:avLst/>
          </a:prstGeom>
          <a:ln w="38100">
            <a:solidFill>
              <a:srgbClr val="005493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GB" sz="3600" b="1" dirty="0">
                <a:solidFill>
                  <a:srgbClr val="FF2F92"/>
                </a:solidFill>
                <a:latin typeface="Helvetica Light" panose="020B0403020202020204" pitchFamily="34" charset="0"/>
              </a:rPr>
              <a:t>F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ind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out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what your next topics will be by asking your teachers.</a:t>
            </a:r>
          </a:p>
          <a:p>
            <a:pPr>
              <a:spcBef>
                <a:spcPts val="2400"/>
              </a:spcBef>
            </a:pPr>
            <a:r>
              <a:rPr lang="en-GB" sz="3600" b="1" dirty="0">
                <a:solidFill>
                  <a:srgbClr val="FF2F92"/>
                </a:solidFill>
                <a:latin typeface="Helvetica Light" panose="020B0403020202020204" pitchFamily="34" charset="0"/>
              </a:rPr>
              <a:t>L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ook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out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for media or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activities which could help you understand new topics. </a:t>
            </a:r>
          </a:p>
          <a:p>
            <a:pPr>
              <a:spcBef>
                <a:spcPts val="2400"/>
              </a:spcBef>
            </a:pPr>
            <a:r>
              <a:rPr lang="en-GB" sz="3600" b="1" dirty="0">
                <a:solidFill>
                  <a:srgbClr val="FF2F92"/>
                </a:solidFill>
                <a:latin typeface="Helvetica Light" panose="020B0403020202020204" pitchFamily="34" charset="0"/>
              </a:rPr>
              <a:t>I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dentify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key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questions to ask in the lesson.</a:t>
            </a:r>
          </a:p>
          <a:p>
            <a:pPr>
              <a:spcBef>
                <a:spcPts val="2400"/>
              </a:spcBef>
            </a:pPr>
            <a:r>
              <a:rPr lang="en-GB" sz="3600" b="1" dirty="0">
                <a:solidFill>
                  <a:srgbClr val="FF2F92"/>
                </a:solidFill>
                <a:latin typeface="Helvetica Light" panose="020B0403020202020204" pitchFamily="34" charset="0"/>
              </a:rPr>
              <a:t>P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repare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for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your next lesson by being proactive and </a:t>
            </a:r>
            <a:r>
              <a:rPr lang="en-GB" sz="2800">
                <a:solidFill>
                  <a:schemeClr val="tx1">
                    <a:lumMod val="95000"/>
                    <a:lumOff val="5000"/>
                  </a:schemeClr>
                </a:solidFill>
                <a:latin typeface="Helvetica Light" panose="020B0403020202020204" pitchFamily="34" charset="0"/>
              </a:rPr>
              <a:t>making notes. 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1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BE7BE1-F356-304B-A5AF-168CD8F5B31D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E1BDC347-EE99-BB49-AA4C-2E45672639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9EDDAB6D-AFCE-4149-A88F-7031983A0097}"/>
              </a:ext>
            </a:extLst>
          </p:cNvPr>
          <p:cNvSpPr/>
          <p:nvPr/>
        </p:nvSpPr>
        <p:spPr>
          <a:xfrm>
            <a:off x="408791" y="451822"/>
            <a:ext cx="5400338" cy="4572000"/>
          </a:xfrm>
          <a:prstGeom prst="wedgeEllipseCallout">
            <a:avLst>
              <a:gd name="adj1" fmla="val -63861"/>
              <a:gd name="adj2" fmla="val 59206"/>
            </a:avLst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Helvetica Light" panose="020B0403020202020204" pitchFamily="34" charset="0"/>
              </a:rPr>
              <a:t>Have you ever decided to research a topic before being taught it in a lesson? 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92BF84EE-2043-EE4A-944E-B965F865C8AF}"/>
              </a:ext>
            </a:extLst>
          </p:cNvPr>
          <p:cNvSpPr/>
          <p:nvPr/>
        </p:nvSpPr>
        <p:spPr>
          <a:xfrm>
            <a:off x="6359563" y="195431"/>
            <a:ext cx="5400338" cy="2956560"/>
          </a:xfrm>
          <a:prstGeom prst="wedgeEllipseCallout">
            <a:avLst>
              <a:gd name="adj1" fmla="val 76378"/>
              <a:gd name="adj2" fmla="val 5497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Helvetica Light" panose="020B0403020202020204" pitchFamily="34" charset="0"/>
              </a:rPr>
              <a:t>If not, why not? 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91420DE0-032D-DC47-AA62-BAC8978AD6A3}"/>
              </a:ext>
            </a:extLst>
          </p:cNvPr>
          <p:cNvSpPr/>
          <p:nvPr/>
        </p:nvSpPr>
        <p:spPr>
          <a:xfrm>
            <a:off x="6477897" y="2893772"/>
            <a:ext cx="5400338" cy="2956560"/>
          </a:xfrm>
          <a:prstGeom prst="wedgeEllipseCallout">
            <a:avLst>
              <a:gd name="adj1" fmla="val 76378"/>
              <a:gd name="adj2" fmla="val 5497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Helvetica Light" panose="020B0403020202020204" pitchFamily="34" charset="0"/>
              </a:rPr>
              <a:t>If you have, did it help you? </a:t>
            </a:r>
          </a:p>
        </p:txBody>
      </p:sp>
    </p:spTree>
    <p:extLst>
      <p:ext uri="{BB962C8B-B14F-4D97-AF65-F5344CB8AC3E}">
        <p14:creationId xmlns:p14="http://schemas.microsoft.com/office/powerpoint/2010/main" val="401853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What is flipped learning?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950656-AEA4-CA45-B5F1-67616CFF91B1}"/>
              </a:ext>
            </a:extLst>
          </p:cNvPr>
          <p:cNvSpPr/>
          <p:nvPr/>
        </p:nvSpPr>
        <p:spPr>
          <a:xfrm>
            <a:off x="589224" y="182001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latin typeface="Helvetica Light" panose="020B0403020202020204" pitchFamily="34" charset="0"/>
              </a:rPr>
              <a:t>Flipped learning is </a:t>
            </a:r>
            <a:r>
              <a:rPr lang="en-GB" sz="3200" b="1" dirty="0">
                <a:latin typeface="Helvetica Light" panose="020B0403020202020204" pitchFamily="34" charset="0"/>
              </a:rPr>
              <a:t>the pre-lesson preparation,</a:t>
            </a:r>
            <a:r>
              <a:rPr lang="en-GB" sz="3200" dirty="0">
                <a:latin typeface="Helvetica Light" panose="020B0403020202020204" pitchFamily="34" charset="0"/>
              </a:rPr>
              <a:t> reflection and questioning that pupils undertake to help inform a teacher’s planning. </a:t>
            </a:r>
          </a:p>
          <a:p>
            <a:r>
              <a:rPr lang="en-GB" sz="3200" dirty="0">
                <a:latin typeface="Helvetica Light" panose="020B0403020202020204" pitchFamily="34" charset="0"/>
              </a:rPr>
              <a:t>(Mazur, 1997)</a:t>
            </a:r>
            <a:endParaRPr lang="en-US" sz="3200" dirty="0">
              <a:latin typeface="Helvetica Light" panose="020B04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905" y="0"/>
            <a:ext cx="5153095" cy="60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7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How does it work?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FE191F-7E51-A041-8EEB-23E99AC76267}"/>
              </a:ext>
            </a:extLst>
          </p:cNvPr>
          <p:cNvSpPr txBox="1"/>
          <p:nvPr/>
        </p:nvSpPr>
        <p:spPr>
          <a:xfrm>
            <a:off x="589224" y="1733218"/>
            <a:ext cx="47695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Helvetica Light" panose="020B0403020202020204" pitchFamily="34" charset="0"/>
              </a:rPr>
              <a:t>Prior to a lesson a teacher could direct you towards </a:t>
            </a:r>
            <a:r>
              <a:rPr lang="en-GB" sz="3600" b="1" dirty="0">
                <a:latin typeface="Helvetica Light" panose="020B0403020202020204" pitchFamily="34" charset="0"/>
              </a:rPr>
              <a:t>specific resources </a:t>
            </a:r>
            <a:r>
              <a:rPr lang="en-GB" sz="3600" dirty="0">
                <a:latin typeface="Helvetica Light" panose="020B0403020202020204" pitchFamily="34" charset="0"/>
              </a:rPr>
              <a:t>(often online media) that you need to </a:t>
            </a:r>
            <a:r>
              <a:rPr lang="en-GB" sz="3600" b="1" dirty="0">
                <a:latin typeface="Helvetica Light" panose="020B0403020202020204" pitchFamily="34" charset="0"/>
              </a:rPr>
              <a:t>digest and respond </a:t>
            </a:r>
            <a:r>
              <a:rPr lang="en-GB" sz="3600" dirty="0">
                <a:latin typeface="Helvetica Light" panose="020B0403020202020204" pitchFamily="34" charset="0"/>
              </a:rPr>
              <a:t>to.</a:t>
            </a:r>
            <a:endParaRPr lang="en-US" sz="3600" dirty="0">
              <a:latin typeface="Helvetica Light" panose="020B04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23" y="1508366"/>
            <a:ext cx="5653151" cy="368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9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391633" y="2811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What could your teachers ask you to do?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FE191F-7E51-A041-8EEB-23E99AC76267}"/>
              </a:ext>
            </a:extLst>
          </p:cNvPr>
          <p:cNvSpPr txBox="1"/>
          <p:nvPr/>
        </p:nvSpPr>
        <p:spPr>
          <a:xfrm>
            <a:off x="391633" y="1606666"/>
            <a:ext cx="630687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Helvetica Light" panose="020B0403020202020204" pitchFamily="34" charset="0"/>
                <a:cs typeface="Arial" panose="020B0604020202020204" pitchFamily="34" charset="0"/>
              </a:rPr>
              <a:t>They may </a:t>
            </a:r>
            <a:r>
              <a:rPr lang="en-GB" sz="2800" b="1" dirty="0">
                <a:latin typeface="Helvetica Light" panose="020B0403020202020204" pitchFamily="34" charset="0"/>
                <a:cs typeface="Arial" panose="020B0604020202020204" pitchFamily="34" charset="0"/>
              </a:rPr>
              <a:t>tell you what topics are coming up </a:t>
            </a:r>
            <a:r>
              <a:rPr lang="en-GB" sz="2800" dirty="0">
                <a:latin typeface="Helvetica Light" panose="020B0403020202020204" pitchFamily="34" charset="0"/>
                <a:cs typeface="Arial" panose="020B0604020202020204" pitchFamily="34" charset="0"/>
              </a:rPr>
              <a:t>in the next week and you can do some pre lesson work.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Helvetica Light" panose="020B0403020202020204" pitchFamily="34" charset="0"/>
                <a:cs typeface="Arial" panose="020B0604020202020204" pitchFamily="34" charset="0"/>
              </a:rPr>
              <a:t>They could </a:t>
            </a:r>
            <a:r>
              <a:rPr lang="en-GB" sz="2800" b="1" dirty="0">
                <a:latin typeface="Helvetica Light" panose="020B0403020202020204" pitchFamily="34" charset="0"/>
                <a:cs typeface="Arial" panose="020B0604020202020204" pitchFamily="34" charset="0"/>
              </a:rPr>
              <a:t>ask you to read around an issue </a:t>
            </a:r>
            <a:r>
              <a:rPr lang="en-GB" sz="2800" dirty="0">
                <a:latin typeface="Helvetica Light" panose="020B0403020202020204" pitchFamily="34" charset="0"/>
                <a:cs typeface="Arial" panose="020B0604020202020204" pitchFamily="34" charset="0"/>
              </a:rPr>
              <a:t>and then use the </a:t>
            </a:r>
            <a:r>
              <a:rPr lang="en-GB" sz="2800" b="1" dirty="0">
                <a:latin typeface="Helvetica Light" panose="020B0403020202020204" pitchFamily="34" charset="0"/>
                <a:cs typeface="Arial" panose="020B0604020202020204" pitchFamily="34" charset="0"/>
              </a:rPr>
              <a:t>thinking hard templates </a:t>
            </a:r>
            <a:r>
              <a:rPr lang="en-GB" sz="2800" dirty="0">
                <a:latin typeface="Helvetica Light" panose="020B0403020202020204" pitchFamily="34" charset="0"/>
                <a:cs typeface="Arial" panose="020B0604020202020204" pitchFamily="34" charset="0"/>
              </a:rPr>
              <a:t>to transform your learning.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Helvetica Light" panose="020B0403020202020204" pitchFamily="34" charset="0"/>
                <a:cs typeface="Arial" panose="020B0604020202020204" pitchFamily="34" charset="0"/>
              </a:rPr>
              <a:t>They may give you </a:t>
            </a:r>
            <a:r>
              <a:rPr lang="en-GB" sz="2800" b="1" dirty="0">
                <a:latin typeface="Helvetica Light" panose="020B0403020202020204" pitchFamily="34" charset="0"/>
                <a:cs typeface="Arial" panose="020B0604020202020204" pitchFamily="34" charset="0"/>
              </a:rPr>
              <a:t>videos to watch </a:t>
            </a:r>
            <a:r>
              <a:rPr lang="en-GB" sz="2800" dirty="0">
                <a:latin typeface="Helvetica Light" panose="020B0403020202020204" pitchFamily="34" charset="0"/>
                <a:cs typeface="Arial" panose="020B0604020202020204" pitchFamily="34" charset="0"/>
              </a:rPr>
              <a:t>and to make notes from!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801" y="1761393"/>
            <a:ext cx="4973990" cy="342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8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0637CF-2209-9743-B64D-1A2B1E88E3D7}"/>
              </a:ext>
            </a:extLst>
          </p:cNvPr>
          <p:cNvSpPr txBox="1"/>
          <p:nvPr/>
        </p:nvSpPr>
        <p:spPr>
          <a:xfrm>
            <a:off x="589225" y="1820017"/>
            <a:ext cx="47472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 Light" panose="020B0403020202020204" pitchFamily="34" charset="0"/>
              </a:rPr>
              <a:t>You then attend the lesson with a great deal of </a:t>
            </a:r>
            <a:r>
              <a:rPr lang="en-US" sz="3600" b="1" dirty="0">
                <a:latin typeface="Helvetica Light" panose="020B0403020202020204" pitchFamily="34" charset="0"/>
              </a:rPr>
              <a:t>knowledge &amp; questions, </a:t>
            </a:r>
            <a:r>
              <a:rPr lang="en-US" sz="3600" dirty="0">
                <a:latin typeface="Helvetica Light" panose="020B0403020202020204" pitchFamily="34" charset="0"/>
              </a:rPr>
              <a:t>ready to further your understanding.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BE40E3-7D5B-AA47-B7F6-DE670B986739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763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Why is this useful to you?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501" y="1674892"/>
            <a:ext cx="5679945" cy="370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7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402390" y="2259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How flipped learning can help you: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52CABC-2678-3A47-B01B-96D74CF5A7BF}"/>
              </a:ext>
            </a:extLst>
          </p:cNvPr>
          <p:cNvSpPr/>
          <p:nvPr/>
        </p:nvSpPr>
        <p:spPr>
          <a:xfrm>
            <a:off x="675564" y="1551484"/>
            <a:ext cx="59166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Helvetica Light" panose="020B0403020202020204" pitchFamily="34" charset="0"/>
              </a:rPr>
              <a:t>You are in control of your learning and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Helvetica Light" panose="020B0403020202020204" pitchFamily="34" charset="0"/>
              </a:rPr>
              <a:t>It improves your questioning skills.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Helvetica Light" panose="020B0403020202020204" pitchFamily="34" charset="0"/>
              </a:rPr>
              <a:t>You become independent with your learning.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Helvetica Light" panose="020B0403020202020204" pitchFamily="34" charset="0"/>
              </a:rPr>
              <a:t>You can support each other to learn.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Helvetica Light" panose="020B0403020202020204" pitchFamily="34" charset="0"/>
              </a:rPr>
              <a:t>Technology can enhance your learning experience.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Helvetica Light" panose="020B0403020202020204" pitchFamily="34" charset="0"/>
              </a:rPr>
              <a:t>It makes lessons more purposeful to you.</a:t>
            </a:r>
            <a:endParaRPr lang="en-US" sz="2600" dirty="0">
              <a:latin typeface="Helvetica Light" panose="020B04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360" y="1551484"/>
            <a:ext cx="4692056" cy="402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5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Further benefits of flipped learning: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DAF33-97F2-8947-A24D-21A106614EC2}"/>
              </a:ext>
            </a:extLst>
          </p:cNvPr>
          <p:cNvSpPr txBox="1"/>
          <p:nvPr/>
        </p:nvSpPr>
        <p:spPr>
          <a:xfrm>
            <a:off x="723014" y="1733218"/>
            <a:ext cx="50610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Light" panose="020B0403020202020204" pitchFamily="34" charset="0"/>
              </a:rPr>
              <a:t>You have </a:t>
            </a:r>
            <a:r>
              <a:rPr lang="en-US" sz="2800" b="1" dirty="0">
                <a:latin typeface="Helvetica Light" panose="020B0403020202020204" pitchFamily="34" charset="0"/>
              </a:rPr>
              <a:t>more time to discuss complex concepts </a:t>
            </a:r>
            <a:r>
              <a:rPr lang="en-US" sz="2800" dirty="0">
                <a:latin typeface="Helvetica Light" panose="020B0403020202020204" pitchFamily="34" charset="0"/>
              </a:rPr>
              <a:t>during lesson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 Light" panose="020B04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Light" panose="020B0403020202020204" pitchFamily="34" charset="0"/>
              </a:rPr>
              <a:t>You are able to </a:t>
            </a:r>
            <a:r>
              <a:rPr lang="en-US" sz="2800" b="1" dirty="0">
                <a:latin typeface="Helvetica Light" panose="020B0403020202020204" pitchFamily="34" charset="0"/>
              </a:rPr>
              <a:t>apply your learning</a:t>
            </a:r>
            <a:r>
              <a:rPr lang="en-US" sz="2800" dirty="0">
                <a:latin typeface="Helvetica Light" panose="020B0403020202020204" pitchFamily="34" charset="0"/>
              </a:rPr>
              <a:t> through problem solving &amp; participation in collaborative tasks.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381" y="1733218"/>
            <a:ext cx="4811233" cy="37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6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34633" cy="60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94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451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 Light</vt:lpstr>
      <vt:lpstr>Office Theme</vt:lpstr>
      <vt:lpstr>Flipped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Interleaving</dc:title>
  <dc:creator>caroline sidell</dc:creator>
  <cp:lastModifiedBy>KK</cp:lastModifiedBy>
  <cp:revision>60</cp:revision>
  <dcterms:created xsi:type="dcterms:W3CDTF">2019-02-05T20:55:09Z</dcterms:created>
  <dcterms:modified xsi:type="dcterms:W3CDTF">2019-03-18T16:06:48Z</dcterms:modified>
</cp:coreProperties>
</file>