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73" r:id="rId5"/>
    <p:sldId id="259" r:id="rId6"/>
    <p:sldId id="265" r:id="rId7"/>
    <p:sldId id="268" r:id="rId8"/>
    <p:sldId id="269" r:id="rId9"/>
    <p:sldId id="264" r:id="rId10"/>
    <p:sldId id="270" r:id="rId11"/>
    <p:sldId id="260" r:id="rId12"/>
    <p:sldId id="271" r:id="rId13"/>
    <p:sldId id="274" r:id="rId14"/>
    <p:sldId id="263" r:id="rId15"/>
    <p:sldId id="266"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A6B"/>
    <a:srgbClr val="FE9400"/>
    <a:srgbClr val="FF81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33" autoAdjust="0"/>
    <p:restoredTop sz="93206"/>
  </p:normalViewPr>
  <p:slideViewPr>
    <p:cSldViewPr snapToGrid="0" snapToObjects="1">
      <p:cViewPr varScale="1">
        <p:scale>
          <a:sx n="64" d="100"/>
          <a:sy n="64" d="100"/>
        </p:scale>
        <p:origin x="336" y="6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2A49-FC63-F441-B6E7-638C2DAC1E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1151DE-566C-4944-93D5-856D0D1A6F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DE1036-2C07-E249-9203-C55A9C1B91A6}"/>
              </a:ext>
            </a:extLst>
          </p:cNvPr>
          <p:cNvSpPr>
            <a:spLocks noGrp="1"/>
          </p:cNvSpPr>
          <p:nvPr>
            <p:ph type="dt" sz="half" idx="10"/>
          </p:nvPr>
        </p:nvSpPr>
        <p:spPr/>
        <p:txBody>
          <a:bodyPr/>
          <a:lstStyle/>
          <a:p>
            <a:fld id="{F92B9539-AA40-0044-AC9C-76726DC4E79A}" type="datetimeFigureOut">
              <a:rPr lang="en-US" smtClean="0"/>
              <a:t>3/18/2019</a:t>
            </a:fld>
            <a:endParaRPr lang="en-US"/>
          </a:p>
        </p:txBody>
      </p:sp>
      <p:sp>
        <p:nvSpPr>
          <p:cNvPr id="5" name="Footer Placeholder 4">
            <a:extLst>
              <a:ext uri="{FF2B5EF4-FFF2-40B4-BE49-F238E27FC236}">
                <a16:creationId xmlns:a16="http://schemas.microsoft.com/office/drawing/2014/main" id="{E07EAD11-C9A2-EF4A-BA65-049AA5464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1A306C-1B76-1F4A-BD2E-9376749AC3AC}"/>
              </a:ext>
            </a:extLst>
          </p:cNvPr>
          <p:cNvSpPr>
            <a:spLocks noGrp="1"/>
          </p:cNvSpPr>
          <p:nvPr>
            <p:ph type="sldNum" sz="quarter" idx="12"/>
          </p:nvPr>
        </p:nvSpPr>
        <p:spPr/>
        <p:txBody>
          <a:bodyPr/>
          <a:lstStyle/>
          <a:p>
            <a:fld id="{51475F66-442A-CB4E-A107-29F261DF79BB}" type="slidenum">
              <a:rPr lang="en-US" smtClean="0"/>
              <a:t>‹#›</a:t>
            </a:fld>
            <a:endParaRPr lang="en-US"/>
          </a:p>
        </p:txBody>
      </p:sp>
    </p:spTree>
    <p:extLst>
      <p:ext uri="{BB962C8B-B14F-4D97-AF65-F5344CB8AC3E}">
        <p14:creationId xmlns:p14="http://schemas.microsoft.com/office/powerpoint/2010/main" val="2082224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A786-509C-4142-A741-61C94149AC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E58416-0CE2-E84B-B48B-96A0C5D5379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626D9C-16AB-BD48-A8A0-01D6345D3DDB}"/>
              </a:ext>
            </a:extLst>
          </p:cNvPr>
          <p:cNvSpPr>
            <a:spLocks noGrp="1"/>
          </p:cNvSpPr>
          <p:nvPr>
            <p:ph type="dt" sz="half" idx="10"/>
          </p:nvPr>
        </p:nvSpPr>
        <p:spPr/>
        <p:txBody>
          <a:bodyPr/>
          <a:lstStyle/>
          <a:p>
            <a:fld id="{F92B9539-AA40-0044-AC9C-76726DC4E79A}" type="datetimeFigureOut">
              <a:rPr lang="en-US" smtClean="0"/>
              <a:t>3/18/2019</a:t>
            </a:fld>
            <a:endParaRPr lang="en-US"/>
          </a:p>
        </p:txBody>
      </p:sp>
      <p:sp>
        <p:nvSpPr>
          <p:cNvPr id="5" name="Footer Placeholder 4">
            <a:extLst>
              <a:ext uri="{FF2B5EF4-FFF2-40B4-BE49-F238E27FC236}">
                <a16:creationId xmlns:a16="http://schemas.microsoft.com/office/drawing/2014/main" id="{9EBA92E6-3CA8-5047-B2F9-42BC397359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384D65-963C-BE4C-A798-BCE42477E17B}"/>
              </a:ext>
            </a:extLst>
          </p:cNvPr>
          <p:cNvSpPr>
            <a:spLocks noGrp="1"/>
          </p:cNvSpPr>
          <p:nvPr>
            <p:ph type="sldNum" sz="quarter" idx="12"/>
          </p:nvPr>
        </p:nvSpPr>
        <p:spPr/>
        <p:txBody>
          <a:bodyPr/>
          <a:lstStyle/>
          <a:p>
            <a:fld id="{51475F66-442A-CB4E-A107-29F261DF79BB}" type="slidenum">
              <a:rPr lang="en-US" smtClean="0"/>
              <a:t>‹#›</a:t>
            </a:fld>
            <a:endParaRPr lang="en-US"/>
          </a:p>
        </p:txBody>
      </p:sp>
    </p:spTree>
    <p:extLst>
      <p:ext uri="{BB962C8B-B14F-4D97-AF65-F5344CB8AC3E}">
        <p14:creationId xmlns:p14="http://schemas.microsoft.com/office/powerpoint/2010/main" val="4280409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140B31-7B73-4747-8927-588A02CBAC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83440F-7D0D-7F49-ACA6-14251B4FE8D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A8417F-5883-814F-9668-A55C8336A5A3}"/>
              </a:ext>
            </a:extLst>
          </p:cNvPr>
          <p:cNvSpPr>
            <a:spLocks noGrp="1"/>
          </p:cNvSpPr>
          <p:nvPr>
            <p:ph type="dt" sz="half" idx="10"/>
          </p:nvPr>
        </p:nvSpPr>
        <p:spPr/>
        <p:txBody>
          <a:bodyPr/>
          <a:lstStyle/>
          <a:p>
            <a:fld id="{F92B9539-AA40-0044-AC9C-76726DC4E79A}" type="datetimeFigureOut">
              <a:rPr lang="en-US" smtClean="0"/>
              <a:t>3/18/2019</a:t>
            </a:fld>
            <a:endParaRPr lang="en-US"/>
          </a:p>
        </p:txBody>
      </p:sp>
      <p:sp>
        <p:nvSpPr>
          <p:cNvPr id="5" name="Footer Placeholder 4">
            <a:extLst>
              <a:ext uri="{FF2B5EF4-FFF2-40B4-BE49-F238E27FC236}">
                <a16:creationId xmlns:a16="http://schemas.microsoft.com/office/drawing/2014/main" id="{82B92282-A9CA-6B4D-B68F-5ABE673478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40FC7D-C290-E741-973E-F45AE99724B5}"/>
              </a:ext>
            </a:extLst>
          </p:cNvPr>
          <p:cNvSpPr>
            <a:spLocks noGrp="1"/>
          </p:cNvSpPr>
          <p:nvPr>
            <p:ph type="sldNum" sz="quarter" idx="12"/>
          </p:nvPr>
        </p:nvSpPr>
        <p:spPr/>
        <p:txBody>
          <a:bodyPr/>
          <a:lstStyle/>
          <a:p>
            <a:fld id="{51475F66-442A-CB4E-A107-29F261DF79BB}" type="slidenum">
              <a:rPr lang="en-US" smtClean="0"/>
              <a:t>‹#›</a:t>
            </a:fld>
            <a:endParaRPr lang="en-US"/>
          </a:p>
        </p:txBody>
      </p:sp>
    </p:spTree>
    <p:extLst>
      <p:ext uri="{BB962C8B-B14F-4D97-AF65-F5344CB8AC3E}">
        <p14:creationId xmlns:p14="http://schemas.microsoft.com/office/powerpoint/2010/main" val="3344750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F9598-CE94-D04F-903F-19742EE633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36387C-9B6A-204B-AEBC-8C50F4FEF1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B7960F-2F77-EC40-86EE-C608351C2DDA}"/>
              </a:ext>
            </a:extLst>
          </p:cNvPr>
          <p:cNvSpPr>
            <a:spLocks noGrp="1"/>
          </p:cNvSpPr>
          <p:nvPr>
            <p:ph type="dt" sz="half" idx="10"/>
          </p:nvPr>
        </p:nvSpPr>
        <p:spPr/>
        <p:txBody>
          <a:bodyPr/>
          <a:lstStyle/>
          <a:p>
            <a:fld id="{F92B9539-AA40-0044-AC9C-76726DC4E79A}" type="datetimeFigureOut">
              <a:rPr lang="en-US" smtClean="0"/>
              <a:t>3/18/2019</a:t>
            </a:fld>
            <a:endParaRPr lang="en-US"/>
          </a:p>
        </p:txBody>
      </p:sp>
      <p:sp>
        <p:nvSpPr>
          <p:cNvPr id="5" name="Footer Placeholder 4">
            <a:extLst>
              <a:ext uri="{FF2B5EF4-FFF2-40B4-BE49-F238E27FC236}">
                <a16:creationId xmlns:a16="http://schemas.microsoft.com/office/drawing/2014/main" id="{F8AFEED5-C444-A442-A567-96A2C821B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8490B-8D6A-BA4A-9537-B7762DDC8913}"/>
              </a:ext>
            </a:extLst>
          </p:cNvPr>
          <p:cNvSpPr>
            <a:spLocks noGrp="1"/>
          </p:cNvSpPr>
          <p:nvPr>
            <p:ph type="sldNum" sz="quarter" idx="12"/>
          </p:nvPr>
        </p:nvSpPr>
        <p:spPr/>
        <p:txBody>
          <a:bodyPr/>
          <a:lstStyle/>
          <a:p>
            <a:fld id="{51475F66-442A-CB4E-A107-29F261DF79BB}" type="slidenum">
              <a:rPr lang="en-US" smtClean="0"/>
              <a:t>‹#›</a:t>
            </a:fld>
            <a:endParaRPr lang="en-US"/>
          </a:p>
        </p:txBody>
      </p:sp>
    </p:spTree>
    <p:extLst>
      <p:ext uri="{BB962C8B-B14F-4D97-AF65-F5344CB8AC3E}">
        <p14:creationId xmlns:p14="http://schemas.microsoft.com/office/powerpoint/2010/main" val="2260939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459E-7DDF-2C46-81F6-A9C8EC7169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F15701-24B3-CA4A-B209-0BF2A38C55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3EF9A2-8AD2-2C4F-91C4-C6B67E558859}"/>
              </a:ext>
            </a:extLst>
          </p:cNvPr>
          <p:cNvSpPr>
            <a:spLocks noGrp="1"/>
          </p:cNvSpPr>
          <p:nvPr>
            <p:ph type="dt" sz="half" idx="10"/>
          </p:nvPr>
        </p:nvSpPr>
        <p:spPr/>
        <p:txBody>
          <a:bodyPr/>
          <a:lstStyle/>
          <a:p>
            <a:fld id="{F92B9539-AA40-0044-AC9C-76726DC4E79A}" type="datetimeFigureOut">
              <a:rPr lang="en-US" smtClean="0"/>
              <a:t>3/18/2019</a:t>
            </a:fld>
            <a:endParaRPr lang="en-US"/>
          </a:p>
        </p:txBody>
      </p:sp>
      <p:sp>
        <p:nvSpPr>
          <p:cNvPr id="5" name="Footer Placeholder 4">
            <a:extLst>
              <a:ext uri="{FF2B5EF4-FFF2-40B4-BE49-F238E27FC236}">
                <a16:creationId xmlns:a16="http://schemas.microsoft.com/office/drawing/2014/main" id="{FD36B80C-7158-6B4C-9EE5-84105BDFD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37F934-D78D-1C4D-B48E-7D71A2F4E3B6}"/>
              </a:ext>
            </a:extLst>
          </p:cNvPr>
          <p:cNvSpPr>
            <a:spLocks noGrp="1"/>
          </p:cNvSpPr>
          <p:nvPr>
            <p:ph type="sldNum" sz="quarter" idx="12"/>
          </p:nvPr>
        </p:nvSpPr>
        <p:spPr/>
        <p:txBody>
          <a:bodyPr/>
          <a:lstStyle/>
          <a:p>
            <a:fld id="{51475F66-442A-CB4E-A107-29F261DF79BB}" type="slidenum">
              <a:rPr lang="en-US" smtClean="0"/>
              <a:t>‹#›</a:t>
            </a:fld>
            <a:endParaRPr lang="en-US"/>
          </a:p>
        </p:txBody>
      </p:sp>
    </p:spTree>
    <p:extLst>
      <p:ext uri="{BB962C8B-B14F-4D97-AF65-F5344CB8AC3E}">
        <p14:creationId xmlns:p14="http://schemas.microsoft.com/office/powerpoint/2010/main" val="3723985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D04AB-4D46-2F4B-81AC-A736906491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715657-1E31-4F4F-B085-973C381F3EF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E31677-AE8C-9E4B-8DEA-11CCE3B4795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501B08-BA3C-D34C-80F7-FA74A20CBCC1}"/>
              </a:ext>
            </a:extLst>
          </p:cNvPr>
          <p:cNvSpPr>
            <a:spLocks noGrp="1"/>
          </p:cNvSpPr>
          <p:nvPr>
            <p:ph type="dt" sz="half" idx="10"/>
          </p:nvPr>
        </p:nvSpPr>
        <p:spPr/>
        <p:txBody>
          <a:bodyPr/>
          <a:lstStyle/>
          <a:p>
            <a:fld id="{F92B9539-AA40-0044-AC9C-76726DC4E79A}" type="datetimeFigureOut">
              <a:rPr lang="en-US" smtClean="0"/>
              <a:t>3/18/2019</a:t>
            </a:fld>
            <a:endParaRPr lang="en-US"/>
          </a:p>
        </p:txBody>
      </p:sp>
      <p:sp>
        <p:nvSpPr>
          <p:cNvPr id="6" name="Footer Placeholder 5">
            <a:extLst>
              <a:ext uri="{FF2B5EF4-FFF2-40B4-BE49-F238E27FC236}">
                <a16:creationId xmlns:a16="http://schemas.microsoft.com/office/drawing/2014/main" id="{9002D4BA-BB35-6F4E-BCA9-9ED42FD9FB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C02B2B-00E3-4A46-8D6C-202197D43D23}"/>
              </a:ext>
            </a:extLst>
          </p:cNvPr>
          <p:cNvSpPr>
            <a:spLocks noGrp="1"/>
          </p:cNvSpPr>
          <p:nvPr>
            <p:ph type="sldNum" sz="quarter" idx="12"/>
          </p:nvPr>
        </p:nvSpPr>
        <p:spPr/>
        <p:txBody>
          <a:bodyPr/>
          <a:lstStyle/>
          <a:p>
            <a:fld id="{51475F66-442A-CB4E-A107-29F261DF79BB}" type="slidenum">
              <a:rPr lang="en-US" smtClean="0"/>
              <a:t>‹#›</a:t>
            </a:fld>
            <a:endParaRPr lang="en-US"/>
          </a:p>
        </p:txBody>
      </p:sp>
    </p:spTree>
    <p:extLst>
      <p:ext uri="{BB962C8B-B14F-4D97-AF65-F5344CB8AC3E}">
        <p14:creationId xmlns:p14="http://schemas.microsoft.com/office/powerpoint/2010/main" val="749376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B7219-F091-0A43-BBB4-9AB638FE45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4360DF-0068-4B40-A9EE-C3848CB04D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0C263B-9D60-0847-A07C-BE43F7AF7A7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5491C4-6A00-EF47-99FA-5B95C362D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C3103B6-7A4F-D742-8BB7-816108B1C44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3461E6-A856-E849-9133-34A9B00ACDD4}"/>
              </a:ext>
            </a:extLst>
          </p:cNvPr>
          <p:cNvSpPr>
            <a:spLocks noGrp="1"/>
          </p:cNvSpPr>
          <p:nvPr>
            <p:ph type="dt" sz="half" idx="10"/>
          </p:nvPr>
        </p:nvSpPr>
        <p:spPr/>
        <p:txBody>
          <a:bodyPr/>
          <a:lstStyle/>
          <a:p>
            <a:fld id="{F92B9539-AA40-0044-AC9C-76726DC4E79A}" type="datetimeFigureOut">
              <a:rPr lang="en-US" smtClean="0"/>
              <a:t>3/18/2019</a:t>
            </a:fld>
            <a:endParaRPr lang="en-US"/>
          </a:p>
        </p:txBody>
      </p:sp>
      <p:sp>
        <p:nvSpPr>
          <p:cNvPr id="8" name="Footer Placeholder 7">
            <a:extLst>
              <a:ext uri="{FF2B5EF4-FFF2-40B4-BE49-F238E27FC236}">
                <a16:creationId xmlns:a16="http://schemas.microsoft.com/office/drawing/2014/main" id="{6BEAD04D-568B-3147-9FE2-5D7D5E99DE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6EC187-10F8-6D41-98E3-5BD61CF77E02}"/>
              </a:ext>
            </a:extLst>
          </p:cNvPr>
          <p:cNvSpPr>
            <a:spLocks noGrp="1"/>
          </p:cNvSpPr>
          <p:nvPr>
            <p:ph type="sldNum" sz="quarter" idx="12"/>
          </p:nvPr>
        </p:nvSpPr>
        <p:spPr/>
        <p:txBody>
          <a:bodyPr/>
          <a:lstStyle/>
          <a:p>
            <a:fld id="{51475F66-442A-CB4E-A107-29F261DF79BB}" type="slidenum">
              <a:rPr lang="en-US" smtClean="0"/>
              <a:t>‹#›</a:t>
            </a:fld>
            <a:endParaRPr lang="en-US"/>
          </a:p>
        </p:txBody>
      </p:sp>
    </p:spTree>
    <p:extLst>
      <p:ext uri="{BB962C8B-B14F-4D97-AF65-F5344CB8AC3E}">
        <p14:creationId xmlns:p14="http://schemas.microsoft.com/office/powerpoint/2010/main" val="1567576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B6250-9F87-AE48-A090-05A41CABD0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7A719F-795F-4445-849F-60B93B31CFBE}"/>
              </a:ext>
            </a:extLst>
          </p:cNvPr>
          <p:cNvSpPr>
            <a:spLocks noGrp="1"/>
          </p:cNvSpPr>
          <p:nvPr>
            <p:ph type="dt" sz="half" idx="10"/>
          </p:nvPr>
        </p:nvSpPr>
        <p:spPr/>
        <p:txBody>
          <a:bodyPr/>
          <a:lstStyle/>
          <a:p>
            <a:fld id="{F92B9539-AA40-0044-AC9C-76726DC4E79A}" type="datetimeFigureOut">
              <a:rPr lang="en-US" smtClean="0"/>
              <a:t>3/18/2019</a:t>
            </a:fld>
            <a:endParaRPr lang="en-US"/>
          </a:p>
        </p:txBody>
      </p:sp>
      <p:sp>
        <p:nvSpPr>
          <p:cNvPr id="4" name="Footer Placeholder 3">
            <a:extLst>
              <a:ext uri="{FF2B5EF4-FFF2-40B4-BE49-F238E27FC236}">
                <a16:creationId xmlns:a16="http://schemas.microsoft.com/office/drawing/2014/main" id="{A0383AB3-CAF0-C648-A7C5-5A7D2C4A70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38559E-BA8A-1145-8B18-198A6FFE2C23}"/>
              </a:ext>
            </a:extLst>
          </p:cNvPr>
          <p:cNvSpPr>
            <a:spLocks noGrp="1"/>
          </p:cNvSpPr>
          <p:nvPr>
            <p:ph type="sldNum" sz="quarter" idx="12"/>
          </p:nvPr>
        </p:nvSpPr>
        <p:spPr/>
        <p:txBody>
          <a:bodyPr/>
          <a:lstStyle/>
          <a:p>
            <a:fld id="{51475F66-442A-CB4E-A107-29F261DF79BB}" type="slidenum">
              <a:rPr lang="en-US" smtClean="0"/>
              <a:t>‹#›</a:t>
            </a:fld>
            <a:endParaRPr lang="en-US"/>
          </a:p>
        </p:txBody>
      </p:sp>
    </p:spTree>
    <p:extLst>
      <p:ext uri="{BB962C8B-B14F-4D97-AF65-F5344CB8AC3E}">
        <p14:creationId xmlns:p14="http://schemas.microsoft.com/office/powerpoint/2010/main" val="361596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EBB7CA-CBD9-434E-9EA6-1AC06C651FA5}"/>
              </a:ext>
            </a:extLst>
          </p:cNvPr>
          <p:cNvSpPr>
            <a:spLocks noGrp="1"/>
          </p:cNvSpPr>
          <p:nvPr>
            <p:ph type="dt" sz="half" idx="10"/>
          </p:nvPr>
        </p:nvSpPr>
        <p:spPr/>
        <p:txBody>
          <a:bodyPr/>
          <a:lstStyle/>
          <a:p>
            <a:fld id="{F92B9539-AA40-0044-AC9C-76726DC4E79A}" type="datetimeFigureOut">
              <a:rPr lang="en-US" smtClean="0"/>
              <a:t>3/18/2019</a:t>
            </a:fld>
            <a:endParaRPr lang="en-US"/>
          </a:p>
        </p:txBody>
      </p:sp>
      <p:sp>
        <p:nvSpPr>
          <p:cNvPr id="3" name="Footer Placeholder 2">
            <a:extLst>
              <a:ext uri="{FF2B5EF4-FFF2-40B4-BE49-F238E27FC236}">
                <a16:creationId xmlns:a16="http://schemas.microsoft.com/office/drawing/2014/main" id="{D445D921-55BA-DE42-A709-3C680047DA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AF2CFB-9FC7-DB4A-878C-B812E7AA584D}"/>
              </a:ext>
            </a:extLst>
          </p:cNvPr>
          <p:cNvSpPr>
            <a:spLocks noGrp="1"/>
          </p:cNvSpPr>
          <p:nvPr>
            <p:ph type="sldNum" sz="quarter" idx="12"/>
          </p:nvPr>
        </p:nvSpPr>
        <p:spPr/>
        <p:txBody>
          <a:bodyPr/>
          <a:lstStyle/>
          <a:p>
            <a:fld id="{51475F66-442A-CB4E-A107-29F261DF79BB}" type="slidenum">
              <a:rPr lang="en-US" smtClean="0"/>
              <a:t>‹#›</a:t>
            </a:fld>
            <a:endParaRPr lang="en-US"/>
          </a:p>
        </p:txBody>
      </p:sp>
    </p:spTree>
    <p:extLst>
      <p:ext uri="{BB962C8B-B14F-4D97-AF65-F5344CB8AC3E}">
        <p14:creationId xmlns:p14="http://schemas.microsoft.com/office/powerpoint/2010/main" val="3731722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21DC-2FCF-6E4F-B7BE-4C41AA622D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4E827-DE65-3244-80E5-D776907296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F8E2A7-6918-784B-9DFF-DEADD8CC35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23150C-9EDD-1447-9160-0C2ADD43D8C9}"/>
              </a:ext>
            </a:extLst>
          </p:cNvPr>
          <p:cNvSpPr>
            <a:spLocks noGrp="1"/>
          </p:cNvSpPr>
          <p:nvPr>
            <p:ph type="dt" sz="half" idx="10"/>
          </p:nvPr>
        </p:nvSpPr>
        <p:spPr/>
        <p:txBody>
          <a:bodyPr/>
          <a:lstStyle/>
          <a:p>
            <a:fld id="{F92B9539-AA40-0044-AC9C-76726DC4E79A}" type="datetimeFigureOut">
              <a:rPr lang="en-US" smtClean="0"/>
              <a:t>3/18/2019</a:t>
            </a:fld>
            <a:endParaRPr lang="en-US"/>
          </a:p>
        </p:txBody>
      </p:sp>
      <p:sp>
        <p:nvSpPr>
          <p:cNvPr id="6" name="Footer Placeholder 5">
            <a:extLst>
              <a:ext uri="{FF2B5EF4-FFF2-40B4-BE49-F238E27FC236}">
                <a16:creationId xmlns:a16="http://schemas.microsoft.com/office/drawing/2014/main" id="{4F37EC87-C0B3-C848-8787-A323AA027E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57086F-3A7A-E64A-9592-A903D2FF4C45}"/>
              </a:ext>
            </a:extLst>
          </p:cNvPr>
          <p:cNvSpPr>
            <a:spLocks noGrp="1"/>
          </p:cNvSpPr>
          <p:nvPr>
            <p:ph type="sldNum" sz="quarter" idx="12"/>
          </p:nvPr>
        </p:nvSpPr>
        <p:spPr/>
        <p:txBody>
          <a:bodyPr/>
          <a:lstStyle/>
          <a:p>
            <a:fld id="{51475F66-442A-CB4E-A107-29F261DF79BB}" type="slidenum">
              <a:rPr lang="en-US" smtClean="0"/>
              <a:t>‹#›</a:t>
            </a:fld>
            <a:endParaRPr lang="en-US"/>
          </a:p>
        </p:txBody>
      </p:sp>
    </p:spTree>
    <p:extLst>
      <p:ext uri="{BB962C8B-B14F-4D97-AF65-F5344CB8AC3E}">
        <p14:creationId xmlns:p14="http://schemas.microsoft.com/office/powerpoint/2010/main" val="413928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4774C-59A2-E242-9272-A03EFBE8D2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A35BBF-B3DE-7240-9547-45AD860CF8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4DF87A-383F-7D4D-8743-4664DCF94C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D1504A-462D-C248-9E2B-5B4B27CCB1C2}"/>
              </a:ext>
            </a:extLst>
          </p:cNvPr>
          <p:cNvSpPr>
            <a:spLocks noGrp="1"/>
          </p:cNvSpPr>
          <p:nvPr>
            <p:ph type="dt" sz="half" idx="10"/>
          </p:nvPr>
        </p:nvSpPr>
        <p:spPr/>
        <p:txBody>
          <a:bodyPr/>
          <a:lstStyle/>
          <a:p>
            <a:fld id="{F92B9539-AA40-0044-AC9C-76726DC4E79A}" type="datetimeFigureOut">
              <a:rPr lang="en-US" smtClean="0"/>
              <a:t>3/18/2019</a:t>
            </a:fld>
            <a:endParaRPr lang="en-US"/>
          </a:p>
        </p:txBody>
      </p:sp>
      <p:sp>
        <p:nvSpPr>
          <p:cNvPr id="6" name="Footer Placeholder 5">
            <a:extLst>
              <a:ext uri="{FF2B5EF4-FFF2-40B4-BE49-F238E27FC236}">
                <a16:creationId xmlns:a16="http://schemas.microsoft.com/office/drawing/2014/main" id="{B5634F89-E4C5-EB4B-A636-913C11580A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CA37C7-9758-3A4A-BF78-C7E9DFA90F21}"/>
              </a:ext>
            </a:extLst>
          </p:cNvPr>
          <p:cNvSpPr>
            <a:spLocks noGrp="1"/>
          </p:cNvSpPr>
          <p:nvPr>
            <p:ph type="sldNum" sz="quarter" idx="12"/>
          </p:nvPr>
        </p:nvSpPr>
        <p:spPr/>
        <p:txBody>
          <a:bodyPr/>
          <a:lstStyle/>
          <a:p>
            <a:fld id="{51475F66-442A-CB4E-A107-29F261DF79BB}" type="slidenum">
              <a:rPr lang="en-US" smtClean="0"/>
              <a:t>‹#›</a:t>
            </a:fld>
            <a:endParaRPr lang="en-US"/>
          </a:p>
        </p:txBody>
      </p:sp>
    </p:spTree>
    <p:extLst>
      <p:ext uri="{BB962C8B-B14F-4D97-AF65-F5344CB8AC3E}">
        <p14:creationId xmlns:p14="http://schemas.microsoft.com/office/powerpoint/2010/main" val="450441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2781A8-998F-F444-BB64-B3023E726E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FC7B8F-7464-D342-BDED-30DC404421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01B5E-862F-E342-8D34-9DD354AA8A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B9539-AA40-0044-AC9C-76726DC4E79A}" type="datetimeFigureOut">
              <a:rPr lang="en-US" smtClean="0"/>
              <a:t>3/18/2019</a:t>
            </a:fld>
            <a:endParaRPr lang="en-US"/>
          </a:p>
        </p:txBody>
      </p:sp>
      <p:sp>
        <p:nvSpPr>
          <p:cNvPr id="5" name="Footer Placeholder 4">
            <a:extLst>
              <a:ext uri="{FF2B5EF4-FFF2-40B4-BE49-F238E27FC236}">
                <a16:creationId xmlns:a16="http://schemas.microsoft.com/office/drawing/2014/main" id="{A331DA32-5834-BA4D-8076-1914D93EA4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58B348-E5F3-CB46-BB1E-8532327431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75F66-442A-CB4E-A107-29F261DF79BB}" type="slidenum">
              <a:rPr lang="en-US" smtClean="0"/>
              <a:t>‹#›</a:t>
            </a:fld>
            <a:endParaRPr lang="en-US"/>
          </a:p>
        </p:txBody>
      </p:sp>
    </p:spTree>
    <p:extLst>
      <p:ext uri="{BB962C8B-B14F-4D97-AF65-F5344CB8AC3E}">
        <p14:creationId xmlns:p14="http://schemas.microsoft.com/office/powerpoint/2010/main" val="3099784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67E6D-2E38-F14E-A5D9-A0BF86CBA9CB}"/>
              </a:ext>
            </a:extLst>
          </p:cNvPr>
          <p:cNvSpPr>
            <a:spLocks noGrp="1"/>
          </p:cNvSpPr>
          <p:nvPr>
            <p:ph type="ctrTitle"/>
          </p:nvPr>
        </p:nvSpPr>
        <p:spPr>
          <a:xfrm>
            <a:off x="589224" y="1041400"/>
            <a:ext cx="5176875" cy="2387600"/>
          </a:xfrm>
        </p:spPr>
        <p:txBody>
          <a:bodyPr>
            <a:normAutofit/>
          </a:bodyPr>
          <a:lstStyle/>
          <a:p>
            <a:r>
              <a:rPr lang="en-GB" sz="7200" b="1" dirty="0">
                <a:latin typeface="Helvetica Light" panose="020B0403020202020204" pitchFamily="34" charset="0"/>
              </a:rPr>
              <a:t>Cognitive Load Theory</a:t>
            </a:r>
            <a:endParaRPr lang="en-US" sz="7200" b="1" dirty="0">
              <a:latin typeface="Helvetica Light" panose="020B0403020202020204" pitchFamily="34" charset="0"/>
            </a:endParaRPr>
          </a:p>
        </p:txBody>
      </p:sp>
      <p:sp>
        <p:nvSpPr>
          <p:cNvPr id="3" name="Subtitle 2">
            <a:extLst>
              <a:ext uri="{FF2B5EF4-FFF2-40B4-BE49-F238E27FC236}">
                <a16:creationId xmlns:a16="http://schemas.microsoft.com/office/drawing/2014/main" id="{9A45753D-01B6-1545-8979-EE8733019763}"/>
              </a:ext>
            </a:extLst>
          </p:cNvPr>
          <p:cNvSpPr>
            <a:spLocks noGrp="1"/>
          </p:cNvSpPr>
          <p:nvPr>
            <p:ph type="subTitle" idx="1"/>
          </p:nvPr>
        </p:nvSpPr>
        <p:spPr>
          <a:xfrm>
            <a:off x="589224" y="3736719"/>
            <a:ext cx="5394280" cy="1655762"/>
          </a:xfrm>
        </p:spPr>
        <p:txBody>
          <a:bodyPr>
            <a:normAutofit/>
          </a:bodyPr>
          <a:lstStyle/>
          <a:p>
            <a:r>
              <a:rPr lang="en-GB" sz="4000" dirty="0">
                <a:latin typeface="Helvetica Light" panose="020B0403020202020204" pitchFamily="34" charset="0"/>
              </a:rPr>
              <a:t> Helping you to revisit and learn information </a:t>
            </a:r>
            <a:endParaRPr lang="en-US" sz="4000" dirty="0">
              <a:latin typeface="Helvetica Light" panose="020B0403020202020204" pitchFamily="34" charset="0"/>
            </a:endParaRPr>
          </a:p>
        </p:txBody>
      </p:sp>
      <p:sp>
        <p:nvSpPr>
          <p:cNvPr id="4" name="Rectangle 3">
            <a:extLst>
              <a:ext uri="{FF2B5EF4-FFF2-40B4-BE49-F238E27FC236}">
                <a16:creationId xmlns:a16="http://schemas.microsoft.com/office/drawing/2014/main" id="{6DB7536B-717C-A347-9D8B-26A3F239903B}"/>
              </a:ext>
            </a:extLst>
          </p:cNvPr>
          <p:cNvSpPr/>
          <p:nvPr/>
        </p:nvSpPr>
        <p:spPr>
          <a:xfrm>
            <a:off x="0" y="6039488"/>
            <a:ext cx="12192000" cy="1374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8.jpeg">
            <a:extLst>
              <a:ext uri="{FF2B5EF4-FFF2-40B4-BE49-F238E27FC236}">
                <a16:creationId xmlns:a16="http://schemas.microsoft.com/office/drawing/2014/main" id="{65CB4CCD-9941-D944-B1F2-39797330ED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5716" y="6263761"/>
            <a:ext cx="887017" cy="527254"/>
          </a:xfrm>
          <a:prstGeom prst="rect">
            <a:avLst/>
          </a:prstGeom>
          <a:ln w="12700">
            <a:miter lim="400000"/>
          </a:ln>
        </p:spPr>
      </p:pic>
      <p:pic>
        <p:nvPicPr>
          <p:cNvPr id="7" name="Picture 6"/>
          <p:cNvPicPr>
            <a:picLocks noChangeAspect="1"/>
          </p:cNvPicPr>
          <p:nvPr/>
        </p:nvPicPr>
        <p:blipFill>
          <a:blip r:embed="rId3"/>
          <a:stretch>
            <a:fillRect/>
          </a:stretch>
        </p:blipFill>
        <p:spPr>
          <a:xfrm>
            <a:off x="6099918" y="169540"/>
            <a:ext cx="5460076" cy="5869948"/>
          </a:xfrm>
          <a:prstGeom prst="rect">
            <a:avLst/>
          </a:prstGeom>
        </p:spPr>
      </p:pic>
    </p:spTree>
    <p:extLst>
      <p:ext uri="{BB962C8B-B14F-4D97-AF65-F5344CB8AC3E}">
        <p14:creationId xmlns:p14="http://schemas.microsoft.com/office/powerpoint/2010/main" val="1331314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BF3F468-3D1F-624C-9C97-410EC22ACD98}"/>
              </a:ext>
            </a:extLst>
          </p:cNvPr>
          <p:cNvSpPr txBox="1">
            <a:spLocks/>
          </p:cNvSpPr>
          <p:nvPr/>
        </p:nvSpPr>
        <p:spPr>
          <a:xfrm>
            <a:off x="707096" y="437923"/>
            <a:ext cx="10844438" cy="15066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b="1" dirty="0">
                <a:latin typeface="Helvetica Light" panose="020B0403020202020204" pitchFamily="34" charset="0"/>
              </a:rPr>
              <a:t>What should you do to help your working memory perform better? </a:t>
            </a:r>
          </a:p>
        </p:txBody>
      </p:sp>
      <p:sp>
        <p:nvSpPr>
          <p:cNvPr id="5" name="Rectangle 4">
            <a:extLst>
              <a:ext uri="{FF2B5EF4-FFF2-40B4-BE49-F238E27FC236}">
                <a16:creationId xmlns:a16="http://schemas.microsoft.com/office/drawing/2014/main" id="{BA9126AA-9B3C-4F41-B498-1CDEE0CF432D}"/>
              </a:ext>
            </a:extLst>
          </p:cNvPr>
          <p:cNvSpPr/>
          <p:nvPr/>
        </p:nvSpPr>
        <p:spPr>
          <a:xfrm>
            <a:off x="0" y="6039488"/>
            <a:ext cx="12192000" cy="1374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8.jpeg">
            <a:extLst>
              <a:ext uri="{FF2B5EF4-FFF2-40B4-BE49-F238E27FC236}">
                <a16:creationId xmlns:a16="http://schemas.microsoft.com/office/drawing/2014/main" id="{198E0527-9F3F-3544-A5A6-D843FE674E9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5716" y="6263761"/>
            <a:ext cx="887017" cy="527254"/>
          </a:xfrm>
          <a:prstGeom prst="rect">
            <a:avLst/>
          </a:prstGeom>
          <a:ln w="12700">
            <a:miter lim="400000"/>
          </a:ln>
        </p:spPr>
      </p:pic>
      <p:sp>
        <p:nvSpPr>
          <p:cNvPr id="2" name="TextBox 1">
            <a:extLst>
              <a:ext uri="{FF2B5EF4-FFF2-40B4-BE49-F238E27FC236}">
                <a16:creationId xmlns:a16="http://schemas.microsoft.com/office/drawing/2014/main" id="{306A09F8-D5CE-E342-8E1C-6728E2253A7C}"/>
              </a:ext>
            </a:extLst>
          </p:cNvPr>
          <p:cNvSpPr txBox="1"/>
          <p:nvPr/>
        </p:nvSpPr>
        <p:spPr>
          <a:xfrm>
            <a:off x="707096" y="1828800"/>
            <a:ext cx="10954193" cy="3539430"/>
          </a:xfrm>
          <a:prstGeom prst="rect">
            <a:avLst/>
          </a:prstGeom>
          <a:noFill/>
          <a:ln w="38100">
            <a:solidFill>
              <a:srgbClr val="00EA6B"/>
            </a:solidFill>
          </a:ln>
        </p:spPr>
        <p:txBody>
          <a:bodyPr wrap="square" rtlCol="0">
            <a:spAutoFit/>
          </a:bodyPr>
          <a:lstStyle/>
          <a:p>
            <a:r>
              <a:rPr lang="en-GB" sz="2800" b="1" dirty="0">
                <a:latin typeface="Helvetica Light" panose="020B0403020202020204" pitchFamily="34" charset="0"/>
              </a:rPr>
              <a:t>5. Create an environment with as few distractions </a:t>
            </a:r>
            <a:r>
              <a:rPr lang="en-GB" sz="2800" dirty="0">
                <a:latin typeface="Helvetica Light" panose="020B0403020202020204" pitchFamily="34" charset="0"/>
              </a:rPr>
              <a:t>as possible so turn off your phone, music or the TV. Distractions add to your working memory. </a:t>
            </a:r>
            <a:endParaRPr lang="en-US" sz="2800" dirty="0">
              <a:latin typeface="Helvetica Light" panose="020B0403020202020204" pitchFamily="34" charset="0"/>
            </a:endParaRPr>
          </a:p>
          <a:p>
            <a:r>
              <a:rPr lang="en-US" sz="2800" b="1" dirty="0">
                <a:latin typeface="Helvetica Light" panose="020B0403020202020204" pitchFamily="34" charset="0"/>
              </a:rPr>
              <a:t>6. Avoid overloading your brain </a:t>
            </a:r>
            <a:r>
              <a:rPr lang="en-US" sz="2800" dirty="0">
                <a:latin typeface="Helvetica Light" panose="020B0403020202020204" pitchFamily="34" charset="0"/>
              </a:rPr>
              <a:t>with too much information at one time. </a:t>
            </a:r>
          </a:p>
          <a:p>
            <a:r>
              <a:rPr lang="en-US" sz="2800" b="1" dirty="0">
                <a:latin typeface="Helvetica Light" panose="020B0403020202020204" pitchFamily="34" charset="0"/>
              </a:rPr>
              <a:t>7. Always review information</a:t>
            </a:r>
            <a:r>
              <a:rPr lang="en-US" sz="2800" dirty="0">
                <a:latin typeface="Helvetica Light" panose="020B0403020202020204" pitchFamily="34" charset="0"/>
              </a:rPr>
              <a:t> from your lessons as you go along because this will help improve your retention, adding knowledge to your long term memory.</a:t>
            </a:r>
          </a:p>
          <a:p>
            <a:pPr marL="285750" indent="-285750">
              <a:buFont typeface="Arial" panose="020B0604020202020204" pitchFamily="34" charset="0"/>
              <a:buChar char="•"/>
            </a:pPr>
            <a:endParaRPr lang="en-US" sz="2800" dirty="0">
              <a:latin typeface="Helvetica Light" panose="020B0403020202020204" pitchFamily="34" charset="0"/>
            </a:endParaRPr>
          </a:p>
        </p:txBody>
      </p:sp>
    </p:spTree>
    <p:extLst>
      <p:ext uri="{BB962C8B-B14F-4D97-AF65-F5344CB8AC3E}">
        <p14:creationId xmlns:p14="http://schemas.microsoft.com/office/powerpoint/2010/main" val="2800479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F84DA4-D4C4-E941-8EAF-ADE5ED1E6203}"/>
              </a:ext>
            </a:extLst>
          </p:cNvPr>
          <p:cNvSpPr>
            <a:spLocks noGrp="1"/>
          </p:cNvSpPr>
          <p:nvPr>
            <p:ph idx="1"/>
          </p:nvPr>
        </p:nvSpPr>
        <p:spPr>
          <a:xfrm>
            <a:off x="838200" y="1825625"/>
            <a:ext cx="10515600" cy="3176898"/>
          </a:xfrm>
          <a:ln w="38100">
            <a:solidFill>
              <a:srgbClr val="00EA6B"/>
            </a:solidFill>
          </a:ln>
        </p:spPr>
        <p:txBody>
          <a:bodyPr/>
          <a:lstStyle/>
          <a:p>
            <a:pPr marL="0" indent="0">
              <a:spcBef>
                <a:spcPts val="2200"/>
              </a:spcBef>
              <a:buNone/>
            </a:pPr>
            <a:r>
              <a:rPr lang="en-US" b="1" dirty="0">
                <a:latin typeface="Helvetica Light" panose="020B0403020202020204" pitchFamily="34" charset="0"/>
              </a:rPr>
              <a:t>8. Focus on one task or topic at a time.</a:t>
            </a:r>
            <a:endParaRPr lang="en-GB" b="1" dirty="0">
              <a:latin typeface="Helvetica Light" panose="020B0403020202020204" pitchFamily="34" charset="0"/>
            </a:endParaRPr>
          </a:p>
          <a:p>
            <a:pPr marL="0" indent="0">
              <a:spcBef>
                <a:spcPts val="2200"/>
              </a:spcBef>
              <a:buNone/>
            </a:pPr>
            <a:r>
              <a:rPr lang="en-GB" b="1" dirty="0">
                <a:latin typeface="Helvetica Light" panose="020B0403020202020204" pitchFamily="34" charset="0"/>
              </a:rPr>
              <a:t>9. Rehearse the components of a complex task </a:t>
            </a:r>
            <a:r>
              <a:rPr lang="en-GB" dirty="0">
                <a:latin typeface="Helvetica Light" panose="020B0403020202020204" pitchFamily="34" charset="0"/>
              </a:rPr>
              <a:t>so that it becomes automated, thus freeing up working memory capacity. </a:t>
            </a:r>
          </a:p>
          <a:p>
            <a:pPr marL="0" indent="0">
              <a:spcBef>
                <a:spcPts val="2200"/>
              </a:spcBef>
              <a:buNone/>
            </a:pPr>
            <a:r>
              <a:rPr lang="en-GB" b="1" dirty="0">
                <a:latin typeface="Helvetica Light" panose="020B0403020202020204" pitchFamily="34" charset="0"/>
              </a:rPr>
              <a:t>10. Create stories from information </a:t>
            </a:r>
            <a:r>
              <a:rPr lang="en-GB" dirty="0">
                <a:latin typeface="Helvetica Light" panose="020B0403020202020204" pitchFamily="34" charset="0"/>
              </a:rPr>
              <a:t>to be remembered or group information into more memorable categories or more accessible chunks.</a:t>
            </a:r>
            <a:endParaRPr lang="en-US" dirty="0">
              <a:latin typeface="Helvetica Light" panose="020B0403020202020204" pitchFamily="34" charset="0"/>
            </a:endParaRPr>
          </a:p>
        </p:txBody>
      </p:sp>
      <p:sp>
        <p:nvSpPr>
          <p:cNvPr id="4" name="Rectangle 3">
            <a:extLst>
              <a:ext uri="{FF2B5EF4-FFF2-40B4-BE49-F238E27FC236}">
                <a16:creationId xmlns:a16="http://schemas.microsoft.com/office/drawing/2014/main" id="{76666249-72A9-1F4D-A75A-9B5B9236B76F}"/>
              </a:ext>
            </a:extLst>
          </p:cNvPr>
          <p:cNvSpPr/>
          <p:nvPr/>
        </p:nvSpPr>
        <p:spPr>
          <a:xfrm>
            <a:off x="0" y="6039488"/>
            <a:ext cx="12192000" cy="1374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8.jpeg">
            <a:extLst>
              <a:ext uri="{FF2B5EF4-FFF2-40B4-BE49-F238E27FC236}">
                <a16:creationId xmlns:a16="http://schemas.microsoft.com/office/drawing/2014/main" id="{C8BE2EC4-5D89-5E48-8CF0-8EA8CE9299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5716" y="6263761"/>
            <a:ext cx="887017" cy="527254"/>
          </a:xfrm>
          <a:prstGeom prst="rect">
            <a:avLst/>
          </a:prstGeom>
          <a:ln w="12700">
            <a:miter lim="400000"/>
          </a:ln>
        </p:spPr>
      </p:pic>
      <p:sp>
        <p:nvSpPr>
          <p:cNvPr id="6" name="Rectangle 5">
            <a:extLst>
              <a:ext uri="{FF2B5EF4-FFF2-40B4-BE49-F238E27FC236}">
                <a16:creationId xmlns:a16="http://schemas.microsoft.com/office/drawing/2014/main" id="{1B825159-DDEC-3045-846C-DA6FB37ECF8E}"/>
              </a:ext>
            </a:extLst>
          </p:cNvPr>
          <p:cNvSpPr/>
          <p:nvPr/>
        </p:nvSpPr>
        <p:spPr>
          <a:xfrm>
            <a:off x="4380614" y="6388888"/>
            <a:ext cx="12418827" cy="276999"/>
          </a:xfrm>
          <a:prstGeom prst="rect">
            <a:avLst/>
          </a:prstGeom>
        </p:spPr>
        <p:txBody>
          <a:bodyPr wrap="square">
            <a:spAutoFit/>
          </a:bodyPr>
          <a:lstStyle/>
          <a:p>
            <a:r>
              <a:rPr lang="en-US" sz="1200" dirty="0"/>
              <a:t>https://</a:t>
            </a:r>
            <a:r>
              <a:rPr lang="en-US" sz="1200" dirty="0" err="1"/>
              <a:t>educationendowmentfoundation.org.uk</a:t>
            </a:r>
            <a:r>
              <a:rPr lang="en-US" sz="1200" dirty="0"/>
              <a:t>/tools/guidance-reports/metacognition-and-self-regulated-learning/</a:t>
            </a:r>
          </a:p>
        </p:txBody>
      </p:sp>
      <p:sp>
        <p:nvSpPr>
          <p:cNvPr id="7" name="Content Placeholder 2">
            <a:extLst>
              <a:ext uri="{FF2B5EF4-FFF2-40B4-BE49-F238E27FC236}">
                <a16:creationId xmlns:a16="http://schemas.microsoft.com/office/drawing/2014/main" id="{5F586FBF-4397-B64E-B29C-0DBC43AEAECB}"/>
              </a:ext>
            </a:extLst>
          </p:cNvPr>
          <p:cNvSpPr txBox="1">
            <a:spLocks/>
          </p:cNvSpPr>
          <p:nvPr/>
        </p:nvSpPr>
        <p:spPr>
          <a:xfrm>
            <a:off x="707096" y="437923"/>
            <a:ext cx="10844438" cy="15066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b="1" dirty="0">
                <a:latin typeface="Helvetica Light" panose="020B0403020202020204" pitchFamily="34" charset="0"/>
              </a:rPr>
              <a:t>What should you do to help your working memory perform better? </a:t>
            </a:r>
          </a:p>
        </p:txBody>
      </p:sp>
    </p:spTree>
    <p:extLst>
      <p:ext uri="{BB962C8B-B14F-4D97-AF65-F5344CB8AC3E}">
        <p14:creationId xmlns:p14="http://schemas.microsoft.com/office/powerpoint/2010/main" val="1752110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BF3F468-3D1F-624C-9C97-410EC22ACD98}"/>
              </a:ext>
            </a:extLst>
          </p:cNvPr>
          <p:cNvSpPr txBox="1">
            <a:spLocks/>
          </p:cNvSpPr>
          <p:nvPr/>
        </p:nvSpPr>
        <p:spPr>
          <a:xfrm>
            <a:off x="707096" y="437923"/>
            <a:ext cx="10325986" cy="6623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a:latin typeface="Helvetica Light" panose="020B0403020202020204" pitchFamily="34" charset="0"/>
              </a:rPr>
              <a:t>Did you know…</a:t>
            </a:r>
          </a:p>
        </p:txBody>
      </p:sp>
      <p:sp>
        <p:nvSpPr>
          <p:cNvPr id="5" name="Rectangle 4">
            <a:extLst>
              <a:ext uri="{FF2B5EF4-FFF2-40B4-BE49-F238E27FC236}">
                <a16:creationId xmlns:a16="http://schemas.microsoft.com/office/drawing/2014/main" id="{BA9126AA-9B3C-4F41-B498-1CDEE0CF432D}"/>
              </a:ext>
            </a:extLst>
          </p:cNvPr>
          <p:cNvSpPr/>
          <p:nvPr/>
        </p:nvSpPr>
        <p:spPr>
          <a:xfrm>
            <a:off x="0" y="6039488"/>
            <a:ext cx="12192000" cy="1374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8.jpeg">
            <a:extLst>
              <a:ext uri="{FF2B5EF4-FFF2-40B4-BE49-F238E27FC236}">
                <a16:creationId xmlns:a16="http://schemas.microsoft.com/office/drawing/2014/main" id="{198E0527-9F3F-3544-A5A6-D843FE674E9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5716" y="6263761"/>
            <a:ext cx="887017" cy="527254"/>
          </a:xfrm>
          <a:prstGeom prst="rect">
            <a:avLst/>
          </a:prstGeom>
          <a:ln w="12700">
            <a:miter lim="400000"/>
          </a:ln>
        </p:spPr>
      </p:pic>
      <p:sp>
        <p:nvSpPr>
          <p:cNvPr id="2" name="Rectangle 1">
            <a:extLst>
              <a:ext uri="{FF2B5EF4-FFF2-40B4-BE49-F238E27FC236}">
                <a16:creationId xmlns:a16="http://schemas.microsoft.com/office/drawing/2014/main" id="{8600E416-DBE8-E341-9099-151C999F1BBB}"/>
              </a:ext>
            </a:extLst>
          </p:cNvPr>
          <p:cNvSpPr/>
          <p:nvPr/>
        </p:nvSpPr>
        <p:spPr>
          <a:xfrm>
            <a:off x="485052" y="1292460"/>
            <a:ext cx="5136573" cy="4031873"/>
          </a:xfrm>
          <a:prstGeom prst="rect">
            <a:avLst/>
          </a:prstGeom>
        </p:spPr>
        <p:txBody>
          <a:bodyPr wrap="square">
            <a:spAutoFit/>
          </a:bodyPr>
          <a:lstStyle/>
          <a:p>
            <a:r>
              <a:rPr lang="en-GB" sz="3200" dirty="0">
                <a:solidFill>
                  <a:srgbClr val="333333"/>
                </a:solidFill>
                <a:latin typeface="Helvetica Light" panose="020B0403020202020204" pitchFamily="34" charset="0"/>
              </a:rPr>
              <a:t>The mind processes visual and auditory information separately </a:t>
            </a:r>
            <a:r>
              <a:rPr lang="en-GB" sz="3200" b="1" dirty="0">
                <a:solidFill>
                  <a:srgbClr val="333333"/>
                </a:solidFill>
                <a:latin typeface="Helvetica Light" panose="020B0403020202020204" pitchFamily="34" charset="0"/>
              </a:rPr>
              <a:t>BUT </a:t>
            </a:r>
          </a:p>
          <a:p>
            <a:endParaRPr lang="en-GB" sz="3200" dirty="0">
              <a:solidFill>
                <a:srgbClr val="333333"/>
              </a:solidFill>
              <a:latin typeface="Helvetica Light" panose="020B0403020202020204" pitchFamily="34" charset="0"/>
            </a:endParaRPr>
          </a:p>
          <a:p>
            <a:r>
              <a:rPr lang="en-GB" sz="3200" dirty="0">
                <a:solidFill>
                  <a:srgbClr val="333333"/>
                </a:solidFill>
                <a:latin typeface="Helvetica Light" panose="020B0403020202020204" pitchFamily="34" charset="0"/>
              </a:rPr>
              <a:t>Too much visual and text displayed together compete with each other in your mind. </a:t>
            </a:r>
            <a:endParaRPr lang="en-US" sz="3200" dirty="0">
              <a:latin typeface="Helvetica Light" panose="020B0403020202020204" pitchFamily="34" charset="0"/>
            </a:endParaRPr>
          </a:p>
        </p:txBody>
      </p:sp>
      <p:pic>
        <p:nvPicPr>
          <p:cNvPr id="7" name="Picture 6"/>
          <p:cNvPicPr>
            <a:picLocks noChangeAspect="1"/>
          </p:cNvPicPr>
          <p:nvPr/>
        </p:nvPicPr>
        <p:blipFill>
          <a:blip r:embed="rId3"/>
          <a:stretch>
            <a:fillRect/>
          </a:stretch>
        </p:blipFill>
        <p:spPr>
          <a:xfrm>
            <a:off x="5754739" y="1026727"/>
            <a:ext cx="6014825" cy="4024958"/>
          </a:xfrm>
          <a:prstGeom prst="rect">
            <a:avLst/>
          </a:prstGeom>
        </p:spPr>
      </p:pic>
    </p:spTree>
    <p:extLst>
      <p:ext uri="{BB962C8B-B14F-4D97-AF65-F5344CB8AC3E}">
        <p14:creationId xmlns:p14="http://schemas.microsoft.com/office/powerpoint/2010/main" val="605910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8B2138-7F73-A444-85CF-48EA658519FD}"/>
              </a:ext>
            </a:extLst>
          </p:cNvPr>
          <p:cNvSpPr/>
          <p:nvPr/>
        </p:nvSpPr>
        <p:spPr>
          <a:xfrm>
            <a:off x="707096" y="1369300"/>
            <a:ext cx="4947379" cy="4401205"/>
          </a:xfrm>
          <a:prstGeom prst="rect">
            <a:avLst/>
          </a:prstGeom>
        </p:spPr>
        <p:txBody>
          <a:bodyPr wrap="square">
            <a:spAutoFit/>
          </a:bodyPr>
          <a:lstStyle/>
          <a:p>
            <a:r>
              <a:rPr lang="en-GB" sz="2800" dirty="0">
                <a:solidFill>
                  <a:srgbClr val="333333"/>
                </a:solidFill>
                <a:latin typeface="Helvetica Light" panose="020B0403020202020204" pitchFamily="34" charset="0"/>
              </a:rPr>
              <a:t>When you have multiple sources of visual information, such as diagrams, labels and explanatory text, your attention is divided between them. This adds to the cognitive load, making it more difficult for you to learn. </a:t>
            </a:r>
          </a:p>
          <a:p>
            <a:pPr marL="457200" indent="-457200">
              <a:buFont typeface="Arial" panose="020B0604020202020204" pitchFamily="34" charset="0"/>
              <a:buChar char="•"/>
            </a:pPr>
            <a:endParaRPr lang="en-GB" sz="2800" dirty="0">
              <a:solidFill>
                <a:srgbClr val="333333"/>
              </a:solidFill>
              <a:latin typeface="Helvetica Light" panose="020B0403020202020204" pitchFamily="34" charset="0"/>
            </a:endParaRPr>
          </a:p>
          <a:p>
            <a:pPr marL="457200" indent="-457200">
              <a:buFont typeface="Arial" panose="020B0604020202020204" pitchFamily="34" charset="0"/>
              <a:buChar char="•"/>
            </a:pPr>
            <a:endParaRPr lang="en-US" sz="2800" dirty="0">
              <a:latin typeface="Helvetica Light" panose="020B0403020202020204" pitchFamily="34" charset="0"/>
            </a:endParaRPr>
          </a:p>
        </p:txBody>
      </p:sp>
      <p:sp>
        <p:nvSpPr>
          <p:cNvPr id="7" name="Rectangle 6">
            <a:extLst>
              <a:ext uri="{FF2B5EF4-FFF2-40B4-BE49-F238E27FC236}">
                <a16:creationId xmlns:a16="http://schemas.microsoft.com/office/drawing/2014/main" id="{9DB4ED3C-2F9F-C849-93D0-7ECB821B0905}"/>
              </a:ext>
            </a:extLst>
          </p:cNvPr>
          <p:cNvSpPr/>
          <p:nvPr/>
        </p:nvSpPr>
        <p:spPr>
          <a:xfrm>
            <a:off x="0" y="6039488"/>
            <a:ext cx="12192000" cy="1374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8.jpeg">
            <a:extLst>
              <a:ext uri="{FF2B5EF4-FFF2-40B4-BE49-F238E27FC236}">
                <a16:creationId xmlns:a16="http://schemas.microsoft.com/office/drawing/2014/main" id="{7FF54E55-3B3B-1A4E-9413-552D82F357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5716" y="6263761"/>
            <a:ext cx="887017" cy="527254"/>
          </a:xfrm>
          <a:prstGeom prst="rect">
            <a:avLst/>
          </a:prstGeom>
          <a:ln w="12700">
            <a:miter lim="400000"/>
          </a:ln>
        </p:spPr>
      </p:pic>
      <p:sp>
        <p:nvSpPr>
          <p:cNvPr id="5" name="Content Placeholder 2">
            <a:extLst>
              <a:ext uri="{FF2B5EF4-FFF2-40B4-BE49-F238E27FC236}">
                <a16:creationId xmlns:a16="http://schemas.microsoft.com/office/drawing/2014/main" id="{3D2CAA2A-3FAE-C24C-963A-EEA65338027E}"/>
              </a:ext>
            </a:extLst>
          </p:cNvPr>
          <p:cNvSpPr txBox="1">
            <a:spLocks/>
          </p:cNvSpPr>
          <p:nvPr/>
        </p:nvSpPr>
        <p:spPr>
          <a:xfrm>
            <a:off x="707096" y="437923"/>
            <a:ext cx="10325986" cy="6623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a:latin typeface="Helvetica Light" panose="020B0403020202020204" pitchFamily="34" charset="0"/>
              </a:rPr>
              <a:t>Top tip to help you revise…</a:t>
            </a:r>
          </a:p>
        </p:txBody>
      </p:sp>
      <p:sp>
        <p:nvSpPr>
          <p:cNvPr id="2" name="Rectangle 1">
            <a:extLst>
              <a:ext uri="{FF2B5EF4-FFF2-40B4-BE49-F238E27FC236}">
                <a16:creationId xmlns:a16="http://schemas.microsoft.com/office/drawing/2014/main" id="{30CB6441-86EC-AA4A-9D0A-6CF7C0FAA8C2}"/>
              </a:ext>
            </a:extLst>
          </p:cNvPr>
          <p:cNvSpPr/>
          <p:nvPr/>
        </p:nvSpPr>
        <p:spPr>
          <a:xfrm>
            <a:off x="6336255" y="1264065"/>
            <a:ext cx="5389580" cy="4247317"/>
          </a:xfrm>
          <a:prstGeom prst="rect">
            <a:avLst/>
          </a:prstGeom>
          <a:solidFill>
            <a:srgbClr val="00EA6B"/>
          </a:solidFill>
        </p:spPr>
        <p:txBody>
          <a:bodyPr wrap="square">
            <a:spAutoFit/>
          </a:bodyPr>
          <a:lstStyle/>
          <a:p>
            <a:pPr marL="457200" indent="-457200">
              <a:spcBef>
                <a:spcPts val="1200"/>
              </a:spcBef>
              <a:buFont typeface="Arial" panose="020B0604020202020204" pitchFamily="34" charset="0"/>
              <a:buChar char="•"/>
            </a:pPr>
            <a:r>
              <a:rPr lang="en-GB" sz="2400" b="1" dirty="0">
                <a:latin typeface="Helvetica Light" panose="020B0403020202020204" pitchFamily="34" charset="0"/>
              </a:rPr>
              <a:t>Incorporate labels into diagrams </a:t>
            </a:r>
            <a:r>
              <a:rPr lang="en-GB" sz="2400" dirty="0">
                <a:latin typeface="Helvetica Light" panose="020B0403020202020204" pitchFamily="34" charset="0"/>
              </a:rPr>
              <a:t>rather than writing text in separate boxes. </a:t>
            </a:r>
          </a:p>
          <a:p>
            <a:pPr marL="457200" indent="-457200">
              <a:spcBef>
                <a:spcPts val="1200"/>
              </a:spcBef>
              <a:buFont typeface="Arial" panose="020B0604020202020204" pitchFamily="34" charset="0"/>
              <a:buChar char="•"/>
            </a:pPr>
            <a:r>
              <a:rPr lang="en-GB" sz="2400" b="1" dirty="0">
                <a:latin typeface="Helvetica Light" panose="020B0403020202020204" pitchFamily="34" charset="0"/>
              </a:rPr>
              <a:t>Use acronyms to help you learn </a:t>
            </a:r>
            <a:r>
              <a:rPr lang="en-GB" sz="2400" dirty="0">
                <a:latin typeface="Helvetica Light" panose="020B0403020202020204" pitchFamily="34" charset="0"/>
              </a:rPr>
              <a:t>so information can be ‘retrieved’ easier from your memory. </a:t>
            </a:r>
          </a:p>
          <a:p>
            <a:pPr marL="457200" indent="-457200">
              <a:spcBef>
                <a:spcPts val="1200"/>
              </a:spcBef>
              <a:buFont typeface="Arial" panose="020B0604020202020204" pitchFamily="34" charset="0"/>
              <a:buChar char="•"/>
            </a:pPr>
            <a:r>
              <a:rPr lang="en-GB" sz="2400" b="1" dirty="0">
                <a:latin typeface="Helvetica Light" panose="020B0403020202020204" pitchFamily="34" charset="0"/>
              </a:rPr>
              <a:t>Try talking through the problem out loud. </a:t>
            </a:r>
          </a:p>
          <a:p>
            <a:pPr marL="457200" indent="-457200">
              <a:spcBef>
                <a:spcPts val="1200"/>
              </a:spcBef>
              <a:buFont typeface="Arial" panose="020B0604020202020204" pitchFamily="34" charset="0"/>
              <a:buChar char="•"/>
            </a:pPr>
            <a:r>
              <a:rPr lang="en-GB" sz="2400" b="1" dirty="0">
                <a:latin typeface="Helvetica Light" panose="020B0403020202020204" pitchFamily="34" charset="0"/>
              </a:rPr>
              <a:t>Watch videos with animation </a:t>
            </a:r>
            <a:r>
              <a:rPr lang="en-GB" sz="2400" dirty="0">
                <a:latin typeface="Helvetica Light" panose="020B0403020202020204" pitchFamily="34" charset="0"/>
              </a:rPr>
              <a:t>and voiceovers. </a:t>
            </a:r>
            <a:endParaRPr lang="en-US" sz="2400" dirty="0">
              <a:latin typeface="Helvetica Light" panose="020B0403020202020204" pitchFamily="34" charset="0"/>
            </a:endParaRPr>
          </a:p>
        </p:txBody>
      </p:sp>
    </p:spTree>
    <p:extLst>
      <p:ext uri="{BB962C8B-B14F-4D97-AF65-F5344CB8AC3E}">
        <p14:creationId xmlns:p14="http://schemas.microsoft.com/office/powerpoint/2010/main" val="2942790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884DF-BBDD-DC4C-A8C8-6BECB1062675}"/>
              </a:ext>
            </a:extLst>
          </p:cNvPr>
          <p:cNvSpPr>
            <a:spLocks noGrp="1"/>
          </p:cNvSpPr>
          <p:nvPr>
            <p:ph type="title"/>
          </p:nvPr>
        </p:nvSpPr>
        <p:spPr/>
        <p:txBody>
          <a:bodyPr>
            <a:normAutofit/>
          </a:bodyPr>
          <a:lstStyle/>
          <a:p>
            <a:r>
              <a:rPr lang="en-US" sz="4000" b="1" dirty="0">
                <a:latin typeface="Helvetica Light" panose="020B0403020202020204" pitchFamily="34" charset="0"/>
              </a:rPr>
              <a:t>How will using the Cognitive Load Theory impact your learning? </a:t>
            </a:r>
          </a:p>
        </p:txBody>
      </p:sp>
      <p:sp>
        <p:nvSpPr>
          <p:cNvPr id="4" name="Rectangle 3">
            <a:extLst>
              <a:ext uri="{FF2B5EF4-FFF2-40B4-BE49-F238E27FC236}">
                <a16:creationId xmlns:a16="http://schemas.microsoft.com/office/drawing/2014/main" id="{ED5523AB-C7FC-4D46-B465-43BC0596F372}"/>
              </a:ext>
            </a:extLst>
          </p:cNvPr>
          <p:cNvSpPr/>
          <p:nvPr/>
        </p:nvSpPr>
        <p:spPr>
          <a:xfrm>
            <a:off x="0" y="6039488"/>
            <a:ext cx="12192000" cy="1374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8.jpeg">
            <a:extLst>
              <a:ext uri="{FF2B5EF4-FFF2-40B4-BE49-F238E27FC236}">
                <a16:creationId xmlns:a16="http://schemas.microsoft.com/office/drawing/2014/main" id="{C9284CC9-D7DC-7A4A-B208-386ACA0FDA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5716" y="6263761"/>
            <a:ext cx="887017" cy="527254"/>
          </a:xfrm>
          <a:prstGeom prst="rect">
            <a:avLst/>
          </a:prstGeom>
          <a:ln w="12700">
            <a:miter lim="400000"/>
          </a:ln>
        </p:spPr>
      </p:pic>
      <p:sp>
        <p:nvSpPr>
          <p:cNvPr id="7" name="TextBox 6">
            <a:extLst>
              <a:ext uri="{FF2B5EF4-FFF2-40B4-BE49-F238E27FC236}">
                <a16:creationId xmlns:a16="http://schemas.microsoft.com/office/drawing/2014/main" id="{43331CBB-5ED9-AF46-B9B3-509DC2322873}"/>
              </a:ext>
            </a:extLst>
          </p:cNvPr>
          <p:cNvSpPr txBox="1"/>
          <p:nvPr/>
        </p:nvSpPr>
        <p:spPr>
          <a:xfrm>
            <a:off x="589224" y="1736150"/>
            <a:ext cx="4948517" cy="4001095"/>
          </a:xfrm>
          <a:prstGeom prst="rect">
            <a:avLst/>
          </a:prstGeom>
          <a:noFill/>
          <a:ln w="38100">
            <a:solidFill>
              <a:srgbClr val="00EA6B"/>
            </a:solidFill>
          </a:ln>
        </p:spPr>
        <p:txBody>
          <a:bodyPr wrap="square" rtlCol="0">
            <a:spAutoFit/>
          </a:bodyPr>
          <a:lstStyle/>
          <a:p>
            <a:pPr marL="285750" indent="-285750">
              <a:spcBef>
                <a:spcPts val="1200"/>
              </a:spcBef>
              <a:buFont typeface="Arial" panose="020B0604020202020204" pitchFamily="34" charset="0"/>
              <a:buChar char="•"/>
            </a:pPr>
            <a:r>
              <a:rPr lang="en-US" sz="2800" dirty="0">
                <a:latin typeface="Helvetica Light" panose="020B0403020202020204" pitchFamily="34" charset="0"/>
              </a:rPr>
              <a:t>improve your long term memory and knowledge </a:t>
            </a:r>
          </a:p>
          <a:p>
            <a:pPr marL="285750" indent="-285750">
              <a:spcBef>
                <a:spcPts val="1200"/>
              </a:spcBef>
              <a:buFont typeface="Arial" panose="020B0604020202020204" pitchFamily="34" charset="0"/>
              <a:buChar char="•"/>
            </a:pPr>
            <a:r>
              <a:rPr lang="en-US" sz="2800" dirty="0">
                <a:latin typeface="Helvetica Light" panose="020B0403020202020204" pitchFamily="34" charset="0"/>
              </a:rPr>
              <a:t>help learn new skills more easily </a:t>
            </a:r>
          </a:p>
          <a:p>
            <a:pPr marL="285750" indent="-285750">
              <a:spcBef>
                <a:spcPts val="1200"/>
              </a:spcBef>
              <a:buFont typeface="Arial" panose="020B0604020202020204" pitchFamily="34" charset="0"/>
              <a:buChar char="•"/>
            </a:pPr>
            <a:r>
              <a:rPr lang="en-US" sz="2800" dirty="0">
                <a:latin typeface="Helvetica Light" panose="020B0403020202020204" pitchFamily="34" charset="0"/>
              </a:rPr>
              <a:t>remove unnecessary distractions</a:t>
            </a:r>
          </a:p>
          <a:p>
            <a:pPr marL="285750" indent="-285750">
              <a:spcBef>
                <a:spcPts val="1200"/>
              </a:spcBef>
              <a:buFont typeface="Arial" panose="020B0604020202020204" pitchFamily="34" charset="0"/>
              <a:buChar char="•"/>
            </a:pPr>
            <a:r>
              <a:rPr lang="en-US" sz="2800" dirty="0">
                <a:latin typeface="Helvetica Light" panose="020B0403020202020204" pitchFamily="34" charset="0"/>
              </a:rPr>
              <a:t>reduce anxiety and sense of being overwhelmed</a:t>
            </a:r>
          </a:p>
        </p:txBody>
      </p:sp>
      <p:pic>
        <p:nvPicPr>
          <p:cNvPr id="3" name="Picture 2"/>
          <p:cNvPicPr>
            <a:picLocks noChangeAspect="1"/>
          </p:cNvPicPr>
          <p:nvPr/>
        </p:nvPicPr>
        <p:blipFill>
          <a:blip r:embed="rId3"/>
          <a:stretch>
            <a:fillRect/>
          </a:stretch>
        </p:blipFill>
        <p:spPr>
          <a:xfrm>
            <a:off x="5856156" y="1690687"/>
            <a:ext cx="5800065" cy="4046557"/>
          </a:xfrm>
          <a:prstGeom prst="rect">
            <a:avLst/>
          </a:prstGeom>
        </p:spPr>
      </p:pic>
    </p:spTree>
    <p:extLst>
      <p:ext uri="{BB962C8B-B14F-4D97-AF65-F5344CB8AC3E}">
        <p14:creationId xmlns:p14="http://schemas.microsoft.com/office/powerpoint/2010/main" val="2254371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924301" y="0"/>
            <a:ext cx="4267699" cy="6039488"/>
          </a:xfrm>
          <a:prstGeom prst="rect">
            <a:avLst/>
          </a:prstGeom>
        </p:spPr>
      </p:pic>
      <p:sp>
        <p:nvSpPr>
          <p:cNvPr id="2" name="Title 1">
            <a:extLst>
              <a:ext uri="{FF2B5EF4-FFF2-40B4-BE49-F238E27FC236}">
                <a16:creationId xmlns:a16="http://schemas.microsoft.com/office/drawing/2014/main" id="{BADCEC4C-EF78-D74F-94EF-253E55939F10}"/>
              </a:ext>
            </a:extLst>
          </p:cNvPr>
          <p:cNvSpPr>
            <a:spLocks noGrp="1"/>
          </p:cNvSpPr>
          <p:nvPr>
            <p:ph type="title"/>
          </p:nvPr>
        </p:nvSpPr>
        <p:spPr>
          <a:xfrm>
            <a:off x="589223" y="266548"/>
            <a:ext cx="8794619" cy="1325563"/>
          </a:xfrm>
          <a:solidFill>
            <a:schemeClr val="bg1"/>
          </a:solidFill>
        </p:spPr>
        <p:txBody>
          <a:bodyPr>
            <a:normAutofit/>
          </a:bodyPr>
          <a:lstStyle/>
          <a:p>
            <a:r>
              <a:rPr lang="en-US" b="1" dirty="0">
                <a:latin typeface="Helvetica Light" panose="020B0403020202020204" pitchFamily="34" charset="0"/>
              </a:rPr>
              <a:t>How are you going to use ‘Cognitive load’ to revisit information? </a:t>
            </a:r>
          </a:p>
        </p:txBody>
      </p:sp>
      <p:sp>
        <p:nvSpPr>
          <p:cNvPr id="3" name="Content Placeholder 2">
            <a:extLst>
              <a:ext uri="{FF2B5EF4-FFF2-40B4-BE49-F238E27FC236}">
                <a16:creationId xmlns:a16="http://schemas.microsoft.com/office/drawing/2014/main" id="{6767398D-6493-BB42-8373-F8A7D2D852CB}"/>
              </a:ext>
            </a:extLst>
          </p:cNvPr>
          <p:cNvSpPr>
            <a:spLocks noGrp="1"/>
          </p:cNvSpPr>
          <p:nvPr>
            <p:ph idx="1"/>
          </p:nvPr>
        </p:nvSpPr>
        <p:spPr>
          <a:xfrm>
            <a:off x="589224" y="1982998"/>
            <a:ext cx="4798807" cy="3746836"/>
          </a:xfrm>
        </p:spPr>
        <p:txBody>
          <a:bodyPr/>
          <a:lstStyle/>
          <a:p>
            <a:r>
              <a:rPr lang="en-US" sz="3200" dirty="0">
                <a:latin typeface="Helvetica Light" panose="020B0403020202020204" pitchFamily="34" charset="0"/>
              </a:rPr>
              <a:t>Choose your top 3 actions you are going to focus on.</a:t>
            </a:r>
          </a:p>
          <a:p>
            <a:endParaRPr lang="en-US" sz="3200" dirty="0">
              <a:latin typeface="Helvetica Light" panose="020B0403020202020204" pitchFamily="34" charset="0"/>
            </a:endParaRPr>
          </a:p>
          <a:p>
            <a:r>
              <a:rPr lang="en-US" sz="3200" dirty="0">
                <a:latin typeface="Helvetica Light" panose="020B0403020202020204" pitchFamily="34" charset="0"/>
              </a:rPr>
              <a:t>Discuss with a partner how you are going to </a:t>
            </a:r>
            <a:r>
              <a:rPr lang="en-US" sz="3200">
                <a:latin typeface="Helvetica Light" panose="020B0403020202020204" pitchFamily="34" charset="0"/>
              </a:rPr>
              <a:t>achieve them. </a:t>
            </a:r>
            <a:endParaRPr lang="en-US" dirty="0"/>
          </a:p>
          <a:p>
            <a:endParaRPr lang="en-US" dirty="0"/>
          </a:p>
        </p:txBody>
      </p:sp>
      <p:sp>
        <p:nvSpPr>
          <p:cNvPr id="4" name="Rectangle 3">
            <a:extLst>
              <a:ext uri="{FF2B5EF4-FFF2-40B4-BE49-F238E27FC236}">
                <a16:creationId xmlns:a16="http://schemas.microsoft.com/office/drawing/2014/main" id="{94AE45D2-F0E3-4C48-98F3-8598653CDD7C}"/>
              </a:ext>
            </a:extLst>
          </p:cNvPr>
          <p:cNvSpPr/>
          <p:nvPr/>
        </p:nvSpPr>
        <p:spPr>
          <a:xfrm>
            <a:off x="0" y="6039488"/>
            <a:ext cx="12192000" cy="1374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8.jpeg">
            <a:extLst>
              <a:ext uri="{FF2B5EF4-FFF2-40B4-BE49-F238E27FC236}">
                <a16:creationId xmlns:a16="http://schemas.microsoft.com/office/drawing/2014/main" id="{1A4B29D9-69DF-7849-B5F4-D3D5FCA47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716" y="6263761"/>
            <a:ext cx="887017" cy="527254"/>
          </a:xfrm>
          <a:prstGeom prst="rect">
            <a:avLst/>
          </a:prstGeom>
          <a:ln w="12700">
            <a:miter lim="400000"/>
          </a:ln>
        </p:spPr>
      </p:pic>
    </p:spTree>
    <p:extLst>
      <p:ext uri="{BB962C8B-B14F-4D97-AF65-F5344CB8AC3E}">
        <p14:creationId xmlns:p14="http://schemas.microsoft.com/office/powerpoint/2010/main" val="1897630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B3DB38-A6C4-0E48-8CDB-2D3CC4B42E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13991" y="0"/>
            <a:ext cx="6578009" cy="6039488"/>
          </a:xfrm>
          <a:prstGeom prst="rect">
            <a:avLst/>
          </a:prstGeom>
        </p:spPr>
      </p:pic>
      <p:sp>
        <p:nvSpPr>
          <p:cNvPr id="3" name="Content Placeholder 2">
            <a:extLst>
              <a:ext uri="{FF2B5EF4-FFF2-40B4-BE49-F238E27FC236}">
                <a16:creationId xmlns:a16="http://schemas.microsoft.com/office/drawing/2014/main" id="{990EF9BE-EFF7-A94E-8150-B3CEC03AD906}"/>
              </a:ext>
            </a:extLst>
          </p:cNvPr>
          <p:cNvSpPr>
            <a:spLocks noGrp="1"/>
          </p:cNvSpPr>
          <p:nvPr>
            <p:ph idx="1"/>
          </p:nvPr>
        </p:nvSpPr>
        <p:spPr>
          <a:xfrm>
            <a:off x="589224" y="844075"/>
            <a:ext cx="4727055" cy="4835756"/>
          </a:xfrm>
        </p:spPr>
        <p:txBody>
          <a:bodyPr>
            <a:normAutofit lnSpcReduction="10000"/>
          </a:bodyPr>
          <a:lstStyle/>
          <a:p>
            <a:pPr marL="0" indent="0">
              <a:buNone/>
            </a:pPr>
            <a:r>
              <a:rPr lang="en-GB" sz="6000" dirty="0">
                <a:latin typeface="Helvetica Light" panose="020B0403020202020204" pitchFamily="34" charset="0"/>
              </a:rPr>
              <a:t>Don't overload your brain when you want to learn more efficiently </a:t>
            </a:r>
            <a:endParaRPr lang="en-US" sz="6000" dirty="0">
              <a:latin typeface="Helvetica Light" panose="020B0403020202020204" pitchFamily="34" charset="0"/>
            </a:endParaRPr>
          </a:p>
        </p:txBody>
      </p:sp>
      <p:sp>
        <p:nvSpPr>
          <p:cNvPr id="4" name="Rectangle 3">
            <a:extLst>
              <a:ext uri="{FF2B5EF4-FFF2-40B4-BE49-F238E27FC236}">
                <a16:creationId xmlns:a16="http://schemas.microsoft.com/office/drawing/2014/main" id="{D8140770-9FA2-E24A-9893-B357DD35689B}"/>
              </a:ext>
            </a:extLst>
          </p:cNvPr>
          <p:cNvSpPr/>
          <p:nvPr/>
        </p:nvSpPr>
        <p:spPr>
          <a:xfrm>
            <a:off x="0" y="6039488"/>
            <a:ext cx="12192000" cy="1374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8.jpeg">
            <a:extLst>
              <a:ext uri="{FF2B5EF4-FFF2-40B4-BE49-F238E27FC236}">
                <a16:creationId xmlns:a16="http://schemas.microsoft.com/office/drawing/2014/main" id="{114E0836-EED1-0644-88FF-DE0C7648AB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716" y="6263761"/>
            <a:ext cx="887017" cy="527254"/>
          </a:xfrm>
          <a:prstGeom prst="rect">
            <a:avLst/>
          </a:prstGeom>
          <a:ln w="12700">
            <a:miter lim="400000"/>
          </a:ln>
        </p:spPr>
      </p:pic>
    </p:spTree>
    <p:extLst>
      <p:ext uri="{BB962C8B-B14F-4D97-AF65-F5344CB8AC3E}">
        <p14:creationId xmlns:p14="http://schemas.microsoft.com/office/powerpoint/2010/main" val="3115782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F84DA4-D4C4-E941-8EAF-ADE5ED1E6203}"/>
              </a:ext>
            </a:extLst>
          </p:cNvPr>
          <p:cNvSpPr>
            <a:spLocks noGrp="1"/>
          </p:cNvSpPr>
          <p:nvPr>
            <p:ph idx="1"/>
          </p:nvPr>
        </p:nvSpPr>
        <p:spPr>
          <a:xfrm>
            <a:off x="589224" y="844075"/>
            <a:ext cx="4809564" cy="4351338"/>
          </a:xfrm>
        </p:spPr>
        <p:txBody>
          <a:bodyPr>
            <a:normAutofit/>
          </a:bodyPr>
          <a:lstStyle/>
          <a:p>
            <a:pPr marL="0" indent="0">
              <a:buNone/>
            </a:pPr>
            <a:r>
              <a:rPr lang="en-GB" b="1" dirty="0">
                <a:latin typeface="Helvetica Light" panose="020B0403020202020204" pitchFamily="34" charset="0"/>
              </a:rPr>
              <a:t>‘Cognitive Load’ Theory </a:t>
            </a:r>
            <a:r>
              <a:rPr lang="en-GB" dirty="0">
                <a:latin typeface="Helvetica Light" panose="020B0403020202020204" pitchFamily="34" charset="0"/>
              </a:rPr>
              <a:t>was developed by </a:t>
            </a:r>
            <a:r>
              <a:rPr lang="en-GB" b="1" dirty="0">
                <a:latin typeface="Helvetica Light" panose="020B0403020202020204" pitchFamily="34" charset="0"/>
              </a:rPr>
              <a:t>John </a:t>
            </a:r>
            <a:r>
              <a:rPr lang="en-GB" b="1" dirty="0" err="1">
                <a:latin typeface="Helvetica Light" panose="020B0403020202020204" pitchFamily="34" charset="0"/>
              </a:rPr>
              <a:t>Sweller</a:t>
            </a:r>
            <a:r>
              <a:rPr lang="en-GB" b="1" dirty="0">
                <a:latin typeface="Helvetica Light" panose="020B0403020202020204" pitchFamily="34" charset="0"/>
              </a:rPr>
              <a:t> </a:t>
            </a:r>
            <a:r>
              <a:rPr lang="en-GB" dirty="0">
                <a:latin typeface="Helvetica Light" panose="020B0403020202020204" pitchFamily="34" charset="0"/>
              </a:rPr>
              <a:t>out of the study of problem solving. </a:t>
            </a:r>
          </a:p>
          <a:p>
            <a:pPr marL="0" indent="0">
              <a:buNone/>
            </a:pPr>
            <a:endParaRPr lang="en-GB" dirty="0">
              <a:latin typeface="Helvetica Light" panose="020B0403020202020204" pitchFamily="34" charset="0"/>
            </a:endParaRPr>
          </a:p>
          <a:p>
            <a:pPr marL="0" indent="0">
              <a:buNone/>
            </a:pPr>
            <a:r>
              <a:rPr lang="en-GB" dirty="0">
                <a:latin typeface="Helvetica Light" panose="020B0403020202020204" pitchFamily="34" charset="0"/>
              </a:rPr>
              <a:t>It offers a handy model to understand challenge and how to learn information which isn’t too hard, not too easy, but just right. (</a:t>
            </a:r>
            <a:r>
              <a:rPr lang="en-GB" dirty="0" err="1">
                <a:latin typeface="Helvetica Light" panose="020B0403020202020204" pitchFamily="34" charset="0"/>
              </a:rPr>
              <a:t>Sweller</a:t>
            </a:r>
            <a:r>
              <a:rPr lang="en-GB" dirty="0">
                <a:latin typeface="Helvetica Light" panose="020B0403020202020204" pitchFamily="34" charset="0"/>
              </a:rPr>
              <a:t> 1998)</a:t>
            </a:r>
            <a:endParaRPr lang="en-US" dirty="0">
              <a:latin typeface="Helvetica Light" panose="020B0403020202020204" pitchFamily="34" charset="0"/>
            </a:endParaRPr>
          </a:p>
        </p:txBody>
      </p:sp>
      <p:sp>
        <p:nvSpPr>
          <p:cNvPr id="4" name="Rectangle 3">
            <a:extLst>
              <a:ext uri="{FF2B5EF4-FFF2-40B4-BE49-F238E27FC236}">
                <a16:creationId xmlns:a16="http://schemas.microsoft.com/office/drawing/2014/main" id="{76666249-72A9-1F4D-A75A-9B5B9236B76F}"/>
              </a:ext>
            </a:extLst>
          </p:cNvPr>
          <p:cNvSpPr/>
          <p:nvPr/>
        </p:nvSpPr>
        <p:spPr>
          <a:xfrm>
            <a:off x="0" y="6039488"/>
            <a:ext cx="12192000" cy="1374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8.jpeg">
            <a:extLst>
              <a:ext uri="{FF2B5EF4-FFF2-40B4-BE49-F238E27FC236}">
                <a16:creationId xmlns:a16="http://schemas.microsoft.com/office/drawing/2014/main" id="{C8BE2EC4-5D89-5E48-8CF0-8EA8CE9299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5716" y="6263761"/>
            <a:ext cx="887017" cy="527254"/>
          </a:xfrm>
          <a:prstGeom prst="rect">
            <a:avLst/>
          </a:prstGeom>
          <a:ln w="12700">
            <a:miter lim="400000"/>
          </a:ln>
        </p:spPr>
      </p:pic>
      <p:pic>
        <p:nvPicPr>
          <p:cNvPr id="2" name="Picture 1"/>
          <p:cNvPicPr>
            <a:picLocks noChangeAspect="1"/>
          </p:cNvPicPr>
          <p:nvPr/>
        </p:nvPicPr>
        <p:blipFill>
          <a:blip r:embed="rId3"/>
          <a:stretch>
            <a:fillRect/>
          </a:stretch>
        </p:blipFill>
        <p:spPr>
          <a:xfrm>
            <a:off x="5746824" y="-72055"/>
            <a:ext cx="6445176" cy="6111544"/>
          </a:xfrm>
          <a:prstGeom prst="rect">
            <a:avLst/>
          </a:prstGeom>
        </p:spPr>
      </p:pic>
    </p:spTree>
    <p:extLst>
      <p:ext uri="{BB962C8B-B14F-4D97-AF65-F5344CB8AC3E}">
        <p14:creationId xmlns:p14="http://schemas.microsoft.com/office/powerpoint/2010/main" val="1179569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5C524-B4C2-7B4A-BA9F-D2BAB5186509}"/>
              </a:ext>
            </a:extLst>
          </p:cNvPr>
          <p:cNvSpPr>
            <a:spLocks noGrp="1"/>
          </p:cNvSpPr>
          <p:nvPr>
            <p:ph type="title"/>
          </p:nvPr>
        </p:nvSpPr>
        <p:spPr/>
        <p:txBody>
          <a:bodyPr>
            <a:normAutofit/>
          </a:bodyPr>
          <a:lstStyle/>
          <a:p>
            <a:r>
              <a:rPr lang="en-US" sz="5400" b="1" dirty="0">
                <a:latin typeface="Helvetica Light" panose="020B0403020202020204" pitchFamily="34" charset="0"/>
              </a:rPr>
              <a:t>What is cognitive load? </a:t>
            </a:r>
          </a:p>
        </p:txBody>
      </p:sp>
      <p:sp>
        <p:nvSpPr>
          <p:cNvPr id="4" name="Rectangle 3">
            <a:extLst>
              <a:ext uri="{FF2B5EF4-FFF2-40B4-BE49-F238E27FC236}">
                <a16:creationId xmlns:a16="http://schemas.microsoft.com/office/drawing/2014/main" id="{76666249-72A9-1F4D-A75A-9B5B9236B76F}"/>
              </a:ext>
            </a:extLst>
          </p:cNvPr>
          <p:cNvSpPr/>
          <p:nvPr/>
        </p:nvSpPr>
        <p:spPr>
          <a:xfrm>
            <a:off x="0" y="6039488"/>
            <a:ext cx="12192000" cy="1374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8.jpeg">
            <a:extLst>
              <a:ext uri="{FF2B5EF4-FFF2-40B4-BE49-F238E27FC236}">
                <a16:creationId xmlns:a16="http://schemas.microsoft.com/office/drawing/2014/main" id="{C8BE2EC4-5D89-5E48-8CF0-8EA8CE9299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5716" y="6263761"/>
            <a:ext cx="887017" cy="527254"/>
          </a:xfrm>
          <a:prstGeom prst="rect">
            <a:avLst/>
          </a:prstGeom>
          <a:ln w="12700">
            <a:miter lim="400000"/>
          </a:ln>
        </p:spPr>
      </p:pic>
      <p:sp>
        <p:nvSpPr>
          <p:cNvPr id="6" name="Content Placeholder 5">
            <a:extLst>
              <a:ext uri="{FF2B5EF4-FFF2-40B4-BE49-F238E27FC236}">
                <a16:creationId xmlns:a16="http://schemas.microsoft.com/office/drawing/2014/main" id="{9AA70F2A-81FB-5244-8FD0-3FB56E53F5C0}"/>
              </a:ext>
            </a:extLst>
          </p:cNvPr>
          <p:cNvSpPr>
            <a:spLocks noGrp="1"/>
          </p:cNvSpPr>
          <p:nvPr>
            <p:ph idx="1"/>
          </p:nvPr>
        </p:nvSpPr>
        <p:spPr>
          <a:xfrm>
            <a:off x="719865" y="1792104"/>
            <a:ext cx="4690730" cy="3419398"/>
          </a:xfrm>
          <a:prstGeom prst="rect">
            <a:avLst/>
          </a:prstGeom>
        </p:spPr>
        <p:txBody>
          <a:bodyPr wrap="square">
            <a:spAutoFit/>
          </a:bodyPr>
          <a:lstStyle/>
          <a:p>
            <a:pPr marL="0" indent="0">
              <a:buNone/>
            </a:pPr>
            <a:r>
              <a:rPr lang="en-GB" sz="4000" b="1" dirty="0">
                <a:latin typeface="Helvetica Light" panose="020B0403020202020204" pitchFamily="34" charset="0"/>
              </a:rPr>
              <a:t>C</a:t>
            </a:r>
            <a:r>
              <a:rPr lang="en-GB" sz="4000" b="1" dirty="0">
                <a:effectLst/>
                <a:latin typeface="Helvetica Light" panose="020B0403020202020204" pitchFamily="34" charset="0"/>
              </a:rPr>
              <a:t>ognitive load</a:t>
            </a:r>
            <a:r>
              <a:rPr lang="en-GB" sz="4000" dirty="0">
                <a:effectLst/>
                <a:latin typeface="Helvetica Light" panose="020B0403020202020204" pitchFamily="34" charset="0"/>
              </a:rPr>
              <a:t> is the amount of information our working memory can hold at any one time. </a:t>
            </a:r>
            <a:endParaRPr lang="en-US" sz="4000" dirty="0">
              <a:latin typeface="Helvetica Light" panose="020B0403020202020204" pitchFamily="34" charset="0"/>
            </a:endParaRPr>
          </a:p>
        </p:txBody>
      </p:sp>
      <p:sp>
        <p:nvSpPr>
          <p:cNvPr id="7" name="Rectangle 6">
            <a:extLst>
              <a:ext uri="{FF2B5EF4-FFF2-40B4-BE49-F238E27FC236}">
                <a16:creationId xmlns:a16="http://schemas.microsoft.com/office/drawing/2014/main" id="{B2BDAB64-85A7-4249-AE2C-8DEF9F0ABC18}"/>
              </a:ext>
            </a:extLst>
          </p:cNvPr>
          <p:cNvSpPr/>
          <p:nvPr/>
        </p:nvSpPr>
        <p:spPr>
          <a:xfrm>
            <a:off x="6632945" y="1658902"/>
            <a:ext cx="4444409" cy="3477875"/>
          </a:xfrm>
          <a:prstGeom prst="rect">
            <a:avLst/>
          </a:prstGeom>
        </p:spPr>
        <p:txBody>
          <a:bodyPr wrap="square">
            <a:spAutoFit/>
          </a:bodyPr>
          <a:lstStyle/>
          <a:p>
            <a:r>
              <a:rPr lang="en-GB" sz="4400" dirty="0">
                <a:effectLst/>
                <a:latin typeface="Helvetica Light" panose="020B0403020202020204" pitchFamily="34" charset="0"/>
              </a:rPr>
              <a:t>The </a:t>
            </a:r>
            <a:r>
              <a:rPr lang="en-GB" sz="4400" b="1" dirty="0">
                <a:effectLst/>
                <a:latin typeface="Helvetica Light" panose="020B0403020202020204" pitchFamily="34" charset="0"/>
              </a:rPr>
              <a:t>working memory </a:t>
            </a:r>
            <a:r>
              <a:rPr lang="en-GB" sz="4400" dirty="0">
                <a:effectLst/>
                <a:latin typeface="Helvetica Light" panose="020B0403020202020204" pitchFamily="34" charset="0"/>
              </a:rPr>
              <a:t>is where we </a:t>
            </a:r>
            <a:r>
              <a:rPr lang="en-GB" sz="4400" b="1" dirty="0">
                <a:effectLst/>
                <a:latin typeface="Helvetica Light" panose="020B0403020202020204" pitchFamily="34" charset="0"/>
              </a:rPr>
              <a:t>process information </a:t>
            </a:r>
            <a:r>
              <a:rPr lang="en-GB" sz="4400" dirty="0">
                <a:effectLst/>
                <a:latin typeface="Helvetica Light" panose="020B0403020202020204" pitchFamily="34" charset="0"/>
              </a:rPr>
              <a:t>and is key to learning.</a:t>
            </a:r>
            <a:endParaRPr lang="en-US" sz="4400" dirty="0">
              <a:latin typeface="Helvetica Light" panose="020B0403020202020204" pitchFamily="34" charset="0"/>
            </a:endParaRPr>
          </a:p>
        </p:txBody>
      </p:sp>
    </p:spTree>
    <p:extLst>
      <p:ext uri="{BB962C8B-B14F-4D97-AF65-F5344CB8AC3E}">
        <p14:creationId xmlns:p14="http://schemas.microsoft.com/office/powerpoint/2010/main" val="548896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35803E-4F92-2E4A-8BEE-42CA00B6B3AC}"/>
              </a:ext>
            </a:extLst>
          </p:cNvPr>
          <p:cNvSpPr/>
          <p:nvPr/>
        </p:nvSpPr>
        <p:spPr>
          <a:xfrm>
            <a:off x="0" y="6039488"/>
            <a:ext cx="12192000" cy="1374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8.jpeg">
            <a:extLst>
              <a:ext uri="{FF2B5EF4-FFF2-40B4-BE49-F238E27FC236}">
                <a16:creationId xmlns:a16="http://schemas.microsoft.com/office/drawing/2014/main" id="{D305159A-E022-234B-8A54-77C5501634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5716" y="6263761"/>
            <a:ext cx="887017" cy="527254"/>
          </a:xfrm>
          <a:prstGeom prst="rect">
            <a:avLst/>
          </a:prstGeom>
          <a:ln w="12700">
            <a:miter lim="400000"/>
          </a:ln>
        </p:spPr>
      </p:pic>
      <p:sp>
        <p:nvSpPr>
          <p:cNvPr id="6" name="Title 1">
            <a:extLst>
              <a:ext uri="{FF2B5EF4-FFF2-40B4-BE49-F238E27FC236}">
                <a16:creationId xmlns:a16="http://schemas.microsoft.com/office/drawing/2014/main" id="{E4EF5FCE-8A94-6446-842B-732743C6297F}"/>
              </a:ext>
            </a:extLst>
          </p:cNvPr>
          <p:cNvSpPr>
            <a:spLocks noGrp="1"/>
          </p:cNvSpPr>
          <p:nvPr>
            <p:ph type="title"/>
          </p:nvPr>
        </p:nvSpPr>
        <p:spPr>
          <a:xfrm>
            <a:off x="589224" y="159313"/>
            <a:ext cx="10515600" cy="971241"/>
          </a:xfrm>
        </p:spPr>
        <p:txBody>
          <a:bodyPr>
            <a:normAutofit/>
          </a:bodyPr>
          <a:lstStyle/>
          <a:p>
            <a:r>
              <a:rPr lang="en-US" sz="3600" b="1" dirty="0">
                <a:latin typeface="Helvetica Light" panose="020B0403020202020204" pitchFamily="34" charset="0"/>
              </a:rPr>
              <a:t>How do we process information?</a:t>
            </a:r>
          </a:p>
        </p:txBody>
      </p:sp>
      <p:sp>
        <p:nvSpPr>
          <p:cNvPr id="8" name="Right Arrow 7">
            <a:extLst>
              <a:ext uri="{FF2B5EF4-FFF2-40B4-BE49-F238E27FC236}">
                <a16:creationId xmlns:a16="http://schemas.microsoft.com/office/drawing/2014/main" id="{F88773A6-D29B-4048-A525-A2DAFEB4F2EC}"/>
              </a:ext>
            </a:extLst>
          </p:cNvPr>
          <p:cNvSpPr/>
          <p:nvPr/>
        </p:nvSpPr>
        <p:spPr>
          <a:xfrm>
            <a:off x="1032733" y="2636169"/>
            <a:ext cx="1303584" cy="676656"/>
          </a:xfrm>
          <a:prstGeom prst="rightArrow">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Light" panose="020B0403020202020204" pitchFamily="34" charset="0"/>
              </a:rPr>
              <a:t>Input</a:t>
            </a:r>
          </a:p>
        </p:txBody>
      </p:sp>
      <p:sp>
        <p:nvSpPr>
          <p:cNvPr id="9" name="Right Arrow 8">
            <a:extLst>
              <a:ext uri="{FF2B5EF4-FFF2-40B4-BE49-F238E27FC236}">
                <a16:creationId xmlns:a16="http://schemas.microsoft.com/office/drawing/2014/main" id="{97854D49-A71F-C349-96DE-92A856DD054C}"/>
              </a:ext>
            </a:extLst>
          </p:cNvPr>
          <p:cNvSpPr/>
          <p:nvPr/>
        </p:nvSpPr>
        <p:spPr>
          <a:xfrm>
            <a:off x="1032733" y="4443094"/>
            <a:ext cx="1303584" cy="676656"/>
          </a:xfrm>
          <a:prstGeom prst="rightArrow">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Light" panose="020B0403020202020204" pitchFamily="34" charset="0"/>
              </a:rPr>
              <a:t>Input</a:t>
            </a:r>
          </a:p>
        </p:txBody>
      </p:sp>
      <p:sp>
        <p:nvSpPr>
          <p:cNvPr id="10" name="Right Arrow 9">
            <a:extLst>
              <a:ext uri="{FF2B5EF4-FFF2-40B4-BE49-F238E27FC236}">
                <a16:creationId xmlns:a16="http://schemas.microsoft.com/office/drawing/2014/main" id="{285F58E3-2107-454E-8813-D6C8FD369DE2}"/>
              </a:ext>
            </a:extLst>
          </p:cNvPr>
          <p:cNvSpPr/>
          <p:nvPr/>
        </p:nvSpPr>
        <p:spPr>
          <a:xfrm>
            <a:off x="1032733" y="3552024"/>
            <a:ext cx="1303584" cy="676656"/>
          </a:xfrm>
          <a:prstGeom prst="rightArrow">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Light" panose="020B0403020202020204" pitchFamily="34" charset="0"/>
              </a:rPr>
              <a:t>Input</a:t>
            </a:r>
          </a:p>
        </p:txBody>
      </p:sp>
      <p:sp>
        <p:nvSpPr>
          <p:cNvPr id="11" name="Can 10">
            <a:extLst>
              <a:ext uri="{FF2B5EF4-FFF2-40B4-BE49-F238E27FC236}">
                <a16:creationId xmlns:a16="http://schemas.microsoft.com/office/drawing/2014/main" id="{85A62632-F03B-3D44-BBB0-C9AA48F06EB9}"/>
              </a:ext>
            </a:extLst>
          </p:cNvPr>
          <p:cNvSpPr/>
          <p:nvPr/>
        </p:nvSpPr>
        <p:spPr>
          <a:xfrm>
            <a:off x="2656357" y="2596476"/>
            <a:ext cx="1399032" cy="2587752"/>
          </a:xfrm>
          <a:prstGeom prst="can">
            <a:avLst/>
          </a:prstGeom>
          <a:solidFill>
            <a:srgbClr val="00E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Helvetica Light" panose="020B0403020202020204" pitchFamily="34" charset="0"/>
              </a:rPr>
              <a:t>Sensory memory</a:t>
            </a:r>
          </a:p>
        </p:txBody>
      </p:sp>
      <p:sp>
        <p:nvSpPr>
          <p:cNvPr id="12" name="Can 11">
            <a:extLst>
              <a:ext uri="{FF2B5EF4-FFF2-40B4-BE49-F238E27FC236}">
                <a16:creationId xmlns:a16="http://schemas.microsoft.com/office/drawing/2014/main" id="{091CEED8-55F1-2A40-9C0C-5D55054916D5}"/>
              </a:ext>
            </a:extLst>
          </p:cNvPr>
          <p:cNvSpPr/>
          <p:nvPr/>
        </p:nvSpPr>
        <p:spPr>
          <a:xfrm>
            <a:off x="5515381" y="2597931"/>
            <a:ext cx="1399032" cy="2587752"/>
          </a:xfrm>
          <a:prstGeom prst="can">
            <a:avLst/>
          </a:prstGeom>
          <a:solidFill>
            <a:srgbClr val="FE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Helvetica Light" panose="020B0403020202020204" pitchFamily="34" charset="0"/>
              </a:rPr>
              <a:t>Working memory</a:t>
            </a:r>
          </a:p>
        </p:txBody>
      </p:sp>
      <p:sp>
        <p:nvSpPr>
          <p:cNvPr id="14" name="Right Arrow 13">
            <a:extLst>
              <a:ext uri="{FF2B5EF4-FFF2-40B4-BE49-F238E27FC236}">
                <a16:creationId xmlns:a16="http://schemas.microsoft.com/office/drawing/2014/main" id="{FCA22A05-9B42-1F4E-BE46-0F6A9BFC00FF}"/>
              </a:ext>
            </a:extLst>
          </p:cNvPr>
          <p:cNvSpPr/>
          <p:nvPr/>
        </p:nvSpPr>
        <p:spPr>
          <a:xfrm>
            <a:off x="4133593" y="3543466"/>
            <a:ext cx="1303584" cy="676656"/>
          </a:xfrm>
          <a:prstGeom prst="rightArrow">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Light" panose="020B0403020202020204" pitchFamily="34" charset="0"/>
              </a:rPr>
              <a:t>Attention</a:t>
            </a:r>
          </a:p>
        </p:txBody>
      </p:sp>
      <p:sp>
        <p:nvSpPr>
          <p:cNvPr id="15" name="Can 14">
            <a:extLst>
              <a:ext uri="{FF2B5EF4-FFF2-40B4-BE49-F238E27FC236}">
                <a16:creationId xmlns:a16="http://schemas.microsoft.com/office/drawing/2014/main" id="{5627BCFB-A624-C94B-B7C0-4BE10CFF5384}"/>
              </a:ext>
            </a:extLst>
          </p:cNvPr>
          <p:cNvSpPr/>
          <p:nvPr/>
        </p:nvSpPr>
        <p:spPr>
          <a:xfrm>
            <a:off x="8625893" y="2636169"/>
            <a:ext cx="1399032" cy="2587752"/>
          </a:xfrm>
          <a:prstGeom prst="can">
            <a:avLst/>
          </a:prstGeom>
          <a:solidFill>
            <a:srgbClr val="FF8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Helvetica Light" panose="020B0403020202020204" pitchFamily="34" charset="0"/>
              </a:rPr>
              <a:t>Long-term memory</a:t>
            </a:r>
          </a:p>
        </p:txBody>
      </p:sp>
      <p:sp>
        <p:nvSpPr>
          <p:cNvPr id="16" name="Right Arrow 15">
            <a:extLst>
              <a:ext uri="{FF2B5EF4-FFF2-40B4-BE49-F238E27FC236}">
                <a16:creationId xmlns:a16="http://schemas.microsoft.com/office/drawing/2014/main" id="{ED20B539-870E-464A-A6CB-72056B11A5CC}"/>
              </a:ext>
            </a:extLst>
          </p:cNvPr>
          <p:cNvSpPr/>
          <p:nvPr/>
        </p:nvSpPr>
        <p:spPr>
          <a:xfrm>
            <a:off x="7105066" y="3294354"/>
            <a:ext cx="1410646" cy="676656"/>
          </a:xfrm>
          <a:prstGeom prst="rightArrow">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Light" panose="020B0403020202020204" pitchFamily="34" charset="0"/>
              </a:rPr>
              <a:t>Encoding</a:t>
            </a:r>
          </a:p>
        </p:txBody>
      </p:sp>
      <p:sp>
        <p:nvSpPr>
          <p:cNvPr id="18" name="Left Arrow 17">
            <a:extLst>
              <a:ext uri="{FF2B5EF4-FFF2-40B4-BE49-F238E27FC236}">
                <a16:creationId xmlns:a16="http://schemas.microsoft.com/office/drawing/2014/main" id="{8177DCD0-3938-5D43-BFEB-2FBAE1E8C0B1}"/>
              </a:ext>
            </a:extLst>
          </p:cNvPr>
          <p:cNvSpPr/>
          <p:nvPr/>
        </p:nvSpPr>
        <p:spPr>
          <a:xfrm>
            <a:off x="7057210" y="4104568"/>
            <a:ext cx="1351440" cy="594956"/>
          </a:xfrm>
          <a:prstGeom prst="leftArrow">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Light" panose="020B0403020202020204" pitchFamily="34" charset="0"/>
              </a:rPr>
              <a:t>Retrieval</a:t>
            </a:r>
          </a:p>
        </p:txBody>
      </p:sp>
      <p:sp>
        <p:nvSpPr>
          <p:cNvPr id="19" name="TextBox 18">
            <a:extLst>
              <a:ext uri="{FF2B5EF4-FFF2-40B4-BE49-F238E27FC236}">
                <a16:creationId xmlns:a16="http://schemas.microsoft.com/office/drawing/2014/main" id="{18D60236-BD79-5844-9D42-DC862D3A1E88}"/>
              </a:ext>
            </a:extLst>
          </p:cNvPr>
          <p:cNvSpPr txBox="1"/>
          <p:nvPr/>
        </p:nvSpPr>
        <p:spPr>
          <a:xfrm>
            <a:off x="2656357" y="1622955"/>
            <a:ext cx="1325880" cy="646331"/>
          </a:xfrm>
          <a:prstGeom prst="rect">
            <a:avLst/>
          </a:prstGeom>
          <a:noFill/>
        </p:spPr>
        <p:txBody>
          <a:bodyPr wrap="square" rtlCol="0">
            <a:spAutoFit/>
          </a:bodyPr>
          <a:lstStyle/>
          <a:p>
            <a:pPr algn="ctr"/>
            <a:r>
              <a:rPr lang="en-US" dirty="0">
                <a:latin typeface="Helvetica Light" panose="020B0403020202020204" pitchFamily="34" charset="0"/>
              </a:rPr>
              <a:t>2-3 seconds</a:t>
            </a:r>
          </a:p>
        </p:txBody>
      </p:sp>
      <p:sp>
        <p:nvSpPr>
          <p:cNvPr id="20" name="TextBox 19">
            <a:extLst>
              <a:ext uri="{FF2B5EF4-FFF2-40B4-BE49-F238E27FC236}">
                <a16:creationId xmlns:a16="http://schemas.microsoft.com/office/drawing/2014/main" id="{AA75F8DC-4A6C-A546-98A0-9913EF443440}"/>
              </a:ext>
            </a:extLst>
          </p:cNvPr>
          <p:cNvSpPr txBox="1"/>
          <p:nvPr/>
        </p:nvSpPr>
        <p:spPr>
          <a:xfrm>
            <a:off x="5181131" y="1664287"/>
            <a:ext cx="2067532" cy="646331"/>
          </a:xfrm>
          <a:prstGeom prst="rect">
            <a:avLst/>
          </a:prstGeom>
          <a:noFill/>
        </p:spPr>
        <p:txBody>
          <a:bodyPr wrap="square" rtlCol="0">
            <a:spAutoFit/>
          </a:bodyPr>
          <a:lstStyle/>
          <a:p>
            <a:pPr algn="ctr"/>
            <a:r>
              <a:rPr lang="en-US" dirty="0">
                <a:latin typeface="Helvetica Light" panose="020B0403020202020204" pitchFamily="34" charset="0"/>
              </a:rPr>
              <a:t>5-7 items for </a:t>
            </a:r>
          </a:p>
          <a:p>
            <a:pPr algn="ctr"/>
            <a:r>
              <a:rPr lang="en-US" dirty="0">
                <a:latin typeface="Helvetica Light" panose="020B0403020202020204" pitchFamily="34" charset="0"/>
              </a:rPr>
              <a:t>5-20 seconds</a:t>
            </a:r>
          </a:p>
        </p:txBody>
      </p:sp>
      <p:sp>
        <p:nvSpPr>
          <p:cNvPr id="21" name="TextBox 20">
            <a:extLst>
              <a:ext uri="{FF2B5EF4-FFF2-40B4-BE49-F238E27FC236}">
                <a16:creationId xmlns:a16="http://schemas.microsoft.com/office/drawing/2014/main" id="{5B1B568B-0256-3940-A97F-D339EF3AF3FE}"/>
              </a:ext>
            </a:extLst>
          </p:cNvPr>
          <p:cNvSpPr txBox="1"/>
          <p:nvPr/>
        </p:nvSpPr>
        <p:spPr>
          <a:xfrm>
            <a:off x="7892562" y="1461341"/>
            <a:ext cx="3037304" cy="923330"/>
          </a:xfrm>
          <a:prstGeom prst="rect">
            <a:avLst/>
          </a:prstGeom>
          <a:noFill/>
        </p:spPr>
        <p:txBody>
          <a:bodyPr wrap="square" rtlCol="0">
            <a:spAutoFit/>
          </a:bodyPr>
          <a:lstStyle/>
          <a:p>
            <a:pPr algn="ctr"/>
            <a:r>
              <a:rPr lang="en-US" dirty="0">
                <a:latin typeface="Helvetica Light" panose="020B0403020202020204" pitchFamily="34" charset="0"/>
              </a:rPr>
              <a:t>Huge amounts of information anywhere from a day to a life-time </a:t>
            </a:r>
          </a:p>
        </p:txBody>
      </p:sp>
      <p:sp>
        <p:nvSpPr>
          <p:cNvPr id="22" name="Curved Up Arrow 21">
            <a:extLst>
              <a:ext uri="{FF2B5EF4-FFF2-40B4-BE49-F238E27FC236}">
                <a16:creationId xmlns:a16="http://schemas.microsoft.com/office/drawing/2014/main" id="{9C80FA60-CBD5-244A-A11E-68D803678690}"/>
              </a:ext>
            </a:extLst>
          </p:cNvPr>
          <p:cNvSpPr/>
          <p:nvPr/>
        </p:nvSpPr>
        <p:spPr>
          <a:xfrm flipH="1">
            <a:off x="5550106" y="5223921"/>
            <a:ext cx="1234164" cy="7267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03CC251C-7043-814B-BCB7-49CC5C096C74}"/>
              </a:ext>
            </a:extLst>
          </p:cNvPr>
          <p:cNvSpPr txBox="1"/>
          <p:nvPr/>
        </p:nvSpPr>
        <p:spPr>
          <a:xfrm>
            <a:off x="6315446" y="5368663"/>
            <a:ext cx="2067532" cy="369332"/>
          </a:xfrm>
          <a:prstGeom prst="rect">
            <a:avLst/>
          </a:prstGeom>
          <a:noFill/>
        </p:spPr>
        <p:txBody>
          <a:bodyPr wrap="square" rtlCol="0">
            <a:spAutoFit/>
          </a:bodyPr>
          <a:lstStyle/>
          <a:p>
            <a:pPr algn="ctr"/>
            <a:r>
              <a:rPr lang="en-US" dirty="0">
                <a:solidFill>
                  <a:srgbClr val="002060"/>
                </a:solidFill>
                <a:latin typeface="Helvetica Light" panose="020B0403020202020204" pitchFamily="34" charset="0"/>
              </a:rPr>
              <a:t>Rehearsal</a:t>
            </a:r>
          </a:p>
        </p:txBody>
      </p:sp>
    </p:spTree>
    <p:extLst>
      <p:ext uri="{BB962C8B-B14F-4D97-AF65-F5344CB8AC3E}">
        <p14:creationId xmlns:p14="http://schemas.microsoft.com/office/powerpoint/2010/main" val="3307395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F84DA4-D4C4-E941-8EAF-ADE5ED1E6203}"/>
              </a:ext>
            </a:extLst>
          </p:cNvPr>
          <p:cNvSpPr>
            <a:spLocks noGrp="1"/>
          </p:cNvSpPr>
          <p:nvPr>
            <p:ph idx="1"/>
          </p:nvPr>
        </p:nvSpPr>
        <p:spPr>
          <a:xfrm>
            <a:off x="933007" y="427165"/>
            <a:ext cx="10325986" cy="662394"/>
          </a:xfrm>
        </p:spPr>
        <p:txBody>
          <a:bodyPr>
            <a:normAutofit/>
          </a:bodyPr>
          <a:lstStyle/>
          <a:p>
            <a:pPr marL="0" indent="0" algn="ctr">
              <a:buNone/>
            </a:pPr>
            <a:r>
              <a:rPr lang="en-GB" sz="4000" b="1" dirty="0">
                <a:latin typeface="Helvetica Light" panose="020B0403020202020204" pitchFamily="34" charset="0"/>
              </a:rPr>
              <a:t>The capacity of our working memory is limited</a:t>
            </a:r>
            <a:endParaRPr lang="en-US" sz="4000" b="1" dirty="0">
              <a:latin typeface="Helvetica Light" panose="020B0403020202020204" pitchFamily="34" charset="0"/>
            </a:endParaRPr>
          </a:p>
        </p:txBody>
      </p:sp>
      <p:sp>
        <p:nvSpPr>
          <p:cNvPr id="4" name="Rectangle 3">
            <a:extLst>
              <a:ext uri="{FF2B5EF4-FFF2-40B4-BE49-F238E27FC236}">
                <a16:creationId xmlns:a16="http://schemas.microsoft.com/office/drawing/2014/main" id="{76666249-72A9-1F4D-A75A-9B5B9236B76F}"/>
              </a:ext>
            </a:extLst>
          </p:cNvPr>
          <p:cNvSpPr/>
          <p:nvPr/>
        </p:nvSpPr>
        <p:spPr>
          <a:xfrm>
            <a:off x="0" y="6039488"/>
            <a:ext cx="12192000" cy="1374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8.jpeg">
            <a:extLst>
              <a:ext uri="{FF2B5EF4-FFF2-40B4-BE49-F238E27FC236}">
                <a16:creationId xmlns:a16="http://schemas.microsoft.com/office/drawing/2014/main" id="{C8BE2EC4-5D89-5E48-8CF0-8EA8CE9299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5716" y="6263761"/>
            <a:ext cx="887017" cy="527254"/>
          </a:xfrm>
          <a:prstGeom prst="rect">
            <a:avLst/>
          </a:prstGeom>
          <a:ln w="12700">
            <a:miter lim="400000"/>
          </a:ln>
        </p:spPr>
      </p:pic>
      <p:sp>
        <p:nvSpPr>
          <p:cNvPr id="8" name="Left Arrow 7">
            <a:extLst>
              <a:ext uri="{FF2B5EF4-FFF2-40B4-BE49-F238E27FC236}">
                <a16:creationId xmlns:a16="http://schemas.microsoft.com/office/drawing/2014/main" id="{5E6C41F5-C6B4-8549-936D-4319585ED431}"/>
              </a:ext>
            </a:extLst>
          </p:cNvPr>
          <p:cNvSpPr/>
          <p:nvPr/>
        </p:nvSpPr>
        <p:spPr>
          <a:xfrm rot="18418484">
            <a:off x="3004914" y="1557655"/>
            <a:ext cx="1271178" cy="63470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Callout 8">
            <a:extLst>
              <a:ext uri="{FF2B5EF4-FFF2-40B4-BE49-F238E27FC236}">
                <a16:creationId xmlns:a16="http://schemas.microsoft.com/office/drawing/2014/main" id="{B2E9C696-5A94-7840-B85B-876000D31BE4}"/>
              </a:ext>
            </a:extLst>
          </p:cNvPr>
          <p:cNvSpPr/>
          <p:nvPr/>
        </p:nvSpPr>
        <p:spPr>
          <a:xfrm>
            <a:off x="145716" y="2151529"/>
            <a:ext cx="3845371" cy="3119718"/>
          </a:xfrm>
          <a:prstGeom prst="wedgeEllipseCallout">
            <a:avLst>
              <a:gd name="adj1" fmla="val -57201"/>
              <a:gd name="adj2" fmla="val 5525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Helvetica Light" panose="020B0403020202020204" pitchFamily="34" charset="0"/>
              </a:rPr>
              <a:t>What does this mean?</a:t>
            </a:r>
          </a:p>
        </p:txBody>
      </p:sp>
      <p:sp>
        <p:nvSpPr>
          <p:cNvPr id="10" name="Left Arrow 9">
            <a:extLst>
              <a:ext uri="{FF2B5EF4-FFF2-40B4-BE49-F238E27FC236}">
                <a16:creationId xmlns:a16="http://schemas.microsoft.com/office/drawing/2014/main" id="{6E3FD63D-B415-8F42-96B7-215D20F624D4}"/>
              </a:ext>
            </a:extLst>
          </p:cNvPr>
          <p:cNvSpPr/>
          <p:nvPr/>
        </p:nvSpPr>
        <p:spPr>
          <a:xfrm rot="10800000">
            <a:off x="4179500" y="3287747"/>
            <a:ext cx="1844782" cy="634701"/>
          </a:xfrm>
          <a:prstGeom prst="leftArrow">
            <a:avLst/>
          </a:prstGeom>
          <a:solidFill>
            <a:srgbClr val="00E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ounded Rectangle 10">
            <a:extLst>
              <a:ext uri="{FF2B5EF4-FFF2-40B4-BE49-F238E27FC236}">
                <a16:creationId xmlns:a16="http://schemas.microsoft.com/office/drawing/2014/main" id="{A0C2A69F-5007-0747-BB09-99F4B23B04E7}"/>
              </a:ext>
            </a:extLst>
          </p:cNvPr>
          <p:cNvSpPr/>
          <p:nvPr/>
        </p:nvSpPr>
        <p:spPr>
          <a:xfrm>
            <a:off x="6723529" y="1577281"/>
            <a:ext cx="4572000" cy="4055633"/>
          </a:xfrm>
          <a:prstGeom prst="roundRect">
            <a:avLst/>
          </a:prstGeom>
          <a:solidFill>
            <a:srgbClr val="00E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Helvetica Light" panose="020B0403020202020204" pitchFamily="34" charset="0"/>
              </a:rPr>
              <a:t>We must manage the </a:t>
            </a:r>
            <a:r>
              <a:rPr lang="en-GB" sz="3200" b="1" dirty="0">
                <a:solidFill>
                  <a:schemeClr val="tx1"/>
                </a:solidFill>
                <a:latin typeface="Helvetica Light" panose="020B0403020202020204" pitchFamily="34" charset="0"/>
              </a:rPr>
              <a:t>‘load’ of our working memory</a:t>
            </a:r>
            <a:r>
              <a:rPr lang="en-GB" sz="3200" dirty="0">
                <a:solidFill>
                  <a:schemeClr val="tx1"/>
                </a:solidFill>
                <a:latin typeface="Helvetica Light" panose="020B0403020202020204" pitchFamily="34" charset="0"/>
              </a:rPr>
              <a:t>. We must maximise our working memory by practicing a range of</a:t>
            </a:r>
            <a:r>
              <a:rPr lang="en-GB" sz="3200" b="1" dirty="0">
                <a:solidFill>
                  <a:schemeClr val="tx1"/>
                </a:solidFill>
                <a:latin typeface="Helvetica Light" panose="020B0403020202020204" pitchFamily="34" charset="0"/>
              </a:rPr>
              <a:t> strategies</a:t>
            </a:r>
            <a:r>
              <a:rPr lang="en-GB" sz="3200" dirty="0">
                <a:solidFill>
                  <a:schemeClr val="tx1"/>
                </a:solidFill>
                <a:latin typeface="Helvetica Light" panose="020B0403020202020204" pitchFamily="34" charset="0"/>
              </a:rPr>
              <a:t>. </a:t>
            </a:r>
            <a:endParaRPr lang="en-US" sz="3200" dirty="0">
              <a:solidFill>
                <a:schemeClr val="tx1"/>
              </a:solidFill>
              <a:latin typeface="Helvetica Light" panose="020B0403020202020204" pitchFamily="34" charset="0"/>
            </a:endParaRPr>
          </a:p>
        </p:txBody>
      </p:sp>
    </p:spTree>
    <p:extLst>
      <p:ext uri="{BB962C8B-B14F-4D97-AF65-F5344CB8AC3E}">
        <p14:creationId xmlns:p14="http://schemas.microsoft.com/office/powerpoint/2010/main" val="4165656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83484" y="0"/>
            <a:ext cx="6008516" cy="6039488"/>
          </a:xfrm>
          <a:prstGeom prst="rect">
            <a:avLst/>
          </a:prstGeom>
        </p:spPr>
      </p:pic>
      <p:sp>
        <p:nvSpPr>
          <p:cNvPr id="3" name="Content Placeholder 2">
            <a:extLst>
              <a:ext uri="{FF2B5EF4-FFF2-40B4-BE49-F238E27FC236}">
                <a16:creationId xmlns:a16="http://schemas.microsoft.com/office/drawing/2014/main" id="{784CBC4C-E6BF-FF47-8ABC-23CFA5CE0019}"/>
              </a:ext>
            </a:extLst>
          </p:cNvPr>
          <p:cNvSpPr>
            <a:spLocks noGrp="1"/>
          </p:cNvSpPr>
          <p:nvPr>
            <p:ph idx="1"/>
          </p:nvPr>
        </p:nvSpPr>
        <p:spPr>
          <a:xfrm>
            <a:off x="434163" y="1394233"/>
            <a:ext cx="5707740" cy="4351338"/>
          </a:xfrm>
        </p:spPr>
        <p:txBody>
          <a:bodyPr>
            <a:normAutofit fontScale="92500" lnSpcReduction="10000"/>
          </a:bodyPr>
          <a:lstStyle/>
          <a:p>
            <a:pPr marL="0" indent="0">
              <a:buNone/>
            </a:pPr>
            <a:r>
              <a:rPr lang="en-GB" sz="4000" b="1" dirty="0">
                <a:latin typeface="Helvetica Light" panose="020B0403020202020204" pitchFamily="34" charset="0"/>
              </a:rPr>
              <a:t>1. Intrinsic Load – </a:t>
            </a:r>
            <a:r>
              <a:rPr lang="en-GB" sz="3600" dirty="0">
                <a:latin typeface="Helvetica Light" panose="020B0403020202020204" pitchFamily="34" charset="0"/>
              </a:rPr>
              <a:t>this means how complex a task is. </a:t>
            </a:r>
          </a:p>
          <a:p>
            <a:pPr marL="0" indent="0">
              <a:buNone/>
            </a:pPr>
            <a:endParaRPr lang="en-GB" sz="1700" dirty="0">
              <a:latin typeface="Helvetica Light" panose="020B0403020202020204" pitchFamily="34" charset="0"/>
            </a:endParaRPr>
          </a:p>
          <a:p>
            <a:pPr marL="0" indent="0">
              <a:buNone/>
            </a:pPr>
            <a:r>
              <a:rPr lang="en-GB" sz="3600" dirty="0">
                <a:latin typeface="Helvetica Light" panose="020B0403020202020204" pitchFamily="34" charset="0"/>
              </a:rPr>
              <a:t>If a task or problem is really complex then it can take over most of our working memory. </a:t>
            </a:r>
          </a:p>
          <a:p>
            <a:pPr marL="0" indent="0">
              <a:buNone/>
            </a:pPr>
            <a:endParaRPr lang="en-GB" sz="3000" dirty="0">
              <a:latin typeface="Helvetica Light" panose="020B0403020202020204" pitchFamily="34" charset="0"/>
            </a:endParaRPr>
          </a:p>
          <a:p>
            <a:pPr marL="0" indent="0">
              <a:buNone/>
            </a:pPr>
            <a:r>
              <a:rPr lang="en-GB" sz="3600" dirty="0">
                <a:latin typeface="Helvetica Light" panose="020B0403020202020204" pitchFamily="34" charset="0"/>
              </a:rPr>
              <a:t>If a task is simple it uses less working memory. </a:t>
            </a:r>
            <a:endParaRPr lang="en-US" sz="3600" dirty="0">
              <a:latin typeface="Helvetica Light" panose="020B0403020202020204" pitchFamily="34" charset="0"/>
            </a:endParaRPr>
          </a:p>
        </p:txBody>
      </p:sp>
      <p:sp>
        <p:nvSpPr>
          <p:cNvPr id="4" name="Rectangle 3">
            <a:extLst>
              <a:ext uri="{FF2B5EF4-FFF2-40B4-BE49-F238E27FC236}">
                <a16:creationId xmlns:a16="http://schemas.microsoft.com/office/drawing/2014/main" id="{F3866536-7200-454D-8CDD-924CBCECD07D}"/>
              </a:ext>
            </a:extLst>
          </p:cNvPr>
          <p:cNvSpPr/>
          <p:nvPr/>
        </p:nvSpPr>
        <p:spPr>
          <a:xfrm>
            <a:off x="0" y="6039488"/>
            <a:ext cx="12192000" cy="1374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8.jpeg">
            <a:extLst>
              <a:ext uri="{FF2B5EF4-FFF2-40B4-BE49-F238E27FC236}">
                <a16:creationId xmlns:a16="http://schemas.microsoft.com/office/drawing/2014/main" id="{E8554306-D6BB-D94E-9BC2-E40B5742BF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716" y="6263761"/>
            <a:ext cx="887017" cy="527254"/>
          </a:xfrm>
          <a:prstGeom prst="rect">
            <a:avLst/>
          </a:prstGeom>
          <a:ln w="12700">
            <a:miter lim="400000"/>
          </a:ln>
        </p:spPr>
      </p:pic>
      <p:sp>
        <p:nvSpPr>
          <p:cNvPr id="7" name="Oval Callout 6">
            <a:extLst>
              <a:ext uri="{FF2B5EF4-FFF2-40B4-BE49-F238E27FC236}">
                <a16:creationId xmlns:a16="http://schemas.microsoft.com/office/drawing/2014/main" id="{B73E45C7-DB59-E94B-8255-7EA8CBF833F8}"/>
              </a:ext>
            </a:extLst>
          </p:cNvPr>
          <p:cNvSpPr/>
          <p:nvPr/>
        </p:nvSpPr>
        <p:spPr>
          <a:xfrm>
            <a:off x="6702595" y="1779080"/>
            <a:ext cx="4970294" cy="4219489"/>
          </a:xfrm>
          <a:prstGeom prst="wedgeEllipseCallout">
            <a:avLst>
              <a:gd name="adj1" fmla="val 112866"/>
              <a:gd name="adj2" fmla="val 70842"/>
            </a:avLst>
          </a:prstGeom>
          <a:solidFill>
            <a:srgbClr val="00E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Helvetica Light" panose="020B0403020202020204" pitchFamily="34" charset="0"/>
              </a:rPr>
              <a:t>Can you think of a task which was really difficult? </a:t>
            </a:r>
          </a:p>
          <a:p>
            <a:pPr algn="ctr"/>
            <a:endParaRPr lang="en-US" sz="2800" dirty="0">
              <a:solidFill>
                <a:schemeClr val="tx1"/>
              </a:solidFill>
              <a:latin typeface="Helvetica Light" panose="020B0403020202020204" pitchFamily="34" charset="0"/>
            </a:endParaRPr>
          </a:p>
          <a:p>
            <a:pPr algn="ctr"/>
            <a:r>
              <a:rPr lang="en-US" sz="2800" dirty="0">
                <a:solidFill>
                  <a:schemeClr val="tx1"/>
                </a:solidFill>
                <a:latin typeface="Helvetica Light" panose="020B0403020202020204" pitchFamily="34" charset="0"/>
              </a:rPr>
              <a:t>How did it make you feel when attempting to answer it?  </a:t>
            </a:r>
          </a:p>
        </p:txBody>
      </p:sp>
      <p:sp>
        <p:nvSpPr>
          <p:cNvPr id="6" name="Content Placeholder 2">
            <a:extLst>
              <a:ext uri="{FF2B5EF4-FFF2-40B4-BE49-F238E27FC236}">
                <a16:creationId xmlns:a16="http://schemas.microsoft.com/office/drawing/2014/main" id="{8A83EAD3-BE1B-304B-AA84-32826E9AFB7E}"/>
              </a:ext>
            </a:extLst>
          </p:cNvPr>
          <p:cNvSpPr txBox="1">
            <a:spLocks/>
          </p:cNvSpPr>
          <p:nvPr/>
        </p:nvSpPr>
        <p:spPr>
          <a:xfrm>
            <a:off x="-153701" y="253684"/>
            <a:ext cx="10325986" cy="662394"/>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4000" b="1" dirty="0">
                <a:latin typeface="Helvetica Light" panose="020B0403020202020204" pitchFamily="34" charset="0"/>
              </a:rPr>
              <a:t>What types of working memory are there?</a:t>
            </a:r>
            <a:endParaRPr lang="en-US" sz="4000" b="1" dirty="0">
              <a:latin typeface="Helvetica Light" panose="020B0403020202020204" pitchFamily="34" charset="0"/>
            </a:endParaRPr>
          </a:p>
        </p:txBody>
      </p:sp>
    </p:spTree>
    <p:extLst>
      <p:ext uri="{BB962C8B-B14F-4D97-AF65-F5344CB8AC3E}">
        <p14:creationId xmlns:p14="http://schemas.microsoft.com/office/powerpoint/2010/main" val="244331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BF3F468-3D1F-624C-9C97-410EC22ACD98}"/>
              </a:ext>
            </a:extLst>
          </p:cNvPr>
          <p:cNvSpPr txBox="1">
            <a:spLocks/>
          </p:cNvSpPr>
          <p:nvPr/>
        </p:nvSpPr>
        <p:spPr>
          <a:xfrm>
            <a:off x="707096" y="437923"/>
            <a:ext cx="10325986" cy="6623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4000" b="1" dirty="0">
                <a:latin typeface="Helvetica Light" panose="020B0403020202020204" pitchFamily="34" charset="0"/>
              </a:rPr>
              <a:t>What types of working memory are there?</a:t>
            </a:r>
            <a:endParaRPr lang="en-US" sz="4000" b="1" dirty="0">
              <a:latin typeface="Helvetica Light" panose="020B0403020202020204" pitchFamily="34" charset="0"/>
            </a:endParaRPr>
          </a:p>
        </p:txBody>
      </p:sp>
      <p:sp>
        <p:nvSpPr>
          <p:cNvPr id="5" name="Rectangle 4">
            <a:extLst>
              <a:ext uri="{FF2B5EF4-FFF2-40B4-BE49-F238E27FC236}">
                <a16:creationId xmlns:a16="http://schemas.microsoft.com/office/drawing/2014/main" id="{BA9126AA-9B3C-4F41-B498-1CDEE0CF432D}"/>
              </a:ext>
            </a:extLst>
          </p:cNvPr>
          <p:cNvSpPr/>
          <p:nvPr/>
        </p:nvSpPr>
        <p:spPr>
          <a:xfrm>
            <a:off x="0" y="6039488"/>
            <a:ext cx="12192000" cy="1374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8.jpeg">
            <a:extLst>
              <a:ext uri="{FF2B5EF4-FFF2-40B4-BE49-F238E27FC236}">
                <a16:creationId xmlns:a16="http://schemas.microsoft.com/office/drawing/2014/main" id="{198E0527-9F3F-3544-A5A6-D843FE674E9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5716" y="6263761"/>
            <a:ext cx="887017" cy="527254"/>
          </a:xfrm>
          <a:prstGeom prst="rect">
            <a:avLst/>
          </a:prstGeom>
          <a:ln w="12700">
            <a:miter lim="400000"/>
          </a:ln>
        </p:spPr>
      </p:pic>
      <p:sp>
        <p:nvSpPr>
          <p:cNvPr id="7" name="Rectangle 6">
            <a:extLst>
              <a:ext uri="{FF2B5EF4-FFF2-40B4-BE49-F238E27FC236}">
                <a16:creationId xmlns:a16="http://schemas.microsoft.com/office/drawing/2014/main" id="{B3957B01-832C-3244-8F08-0FDD7A8FDBEC}"/>
              </a:ext>
            </a:extLst>
          </p:cNvPr>
          <p:cNvSpPr/>
          <p:nvPr/>
        </p:nvSpPr>
        <p:spPr>
          <a:xfrm>
            <a:off x="707096" y="1307434"/>
            <a:ext cx="5462210" cy="5324535"/>
          </a:xfrm>
          <a:prstGeom prst="rect">
            <a:avLst/>
          </a:prstGeom>
        </p:spPr>
        <p:txBody>
          <a:bodyPr wrap="square">
            <a:spAutoFit/>
          </a:bodyPr>
          <a:lstStyle/>
          <a:p>
            <a:r>
              <a:rPr lang="en-GB" sz="3600" b="1" dirty="0">
                <a:solidFill>
                  <a:srgbClr val="22304C"/>
                </a:solidFill>
                <a:latin typeface="Helvetica Light" panose="020B0403020202020204" pitchFamily="34" charset="0"/>
              </a:rPr>
              <a:t>2. Extraneous Load – </a:t>
            </a:r>
            <a:r>
              <a:rPr lang="en-GB" sz="3200" b="1" dirty="0">
                <a:solidFill>
                  <a:srgbClr val="22304C"/>
                </a:solidFill>
                <a:latin typeface="Helvetica Light" panose="020B0403020202020204" pitchFamily="34" charset="0"/>
              </a:rPr>
              <a:t>these are the instructions you are given or how questions are written.</a:t>
            </a:r>
          </a:p>
          <a:p>
            <a:endParaRPr lang="en-GB" sz="3600" b="1" dirty="0">
              <a:solidFill>
                <a:srgbClr val="22304C"/>
              </a:solidFill>
              <a:latin typeface="Helvetica Light" panose="020B0403020202020204" pitchFamily="34" charset="0"/>
            </a:endParaRPr>
          </a:p>
          <a:p>
            <a:r>
              <a:rPr lang="en-GB" sz="3200" dirty="0">
                <a:latin typeface="Helvetica Light" panose="020B0403020202020204" pitchFamily="34" charset="0"/>
              </a:rPr>
              <a:t>Incomplete instructions take up space in working memory and don’t help you learn. </a:t>
            </a:r>
          </a:p>
          <a:p>
            <a:endParaRPr lang="en-GB" sz="3200" b="1" dirty="0">
              <a:solidFill>
                <a:srgbClr val="22304C"/>
              </a:solidFill>
              <a:latin typeface="Helvetica Light" panose="020B0403020202020204" pitchFamily="34" charset="0"/>
            </a:endParaRPr>
          </a:p>
          <a:p>
            <a:endParaRPr lang="en-GB" sz="3600" b="1" dirty="0">
              <a:solidFill>
                <a:srgbClr val="22304C"/>
              </a:solidFill>
              <a:latin typeface="Helvetica Light" panose="020B0403020202020204" pitchFamily="34" charset="0"/>
            </a:endParaRPr>
          </a:p>
        </p:txBody>
      </p:sp>
      <p:sp>
        <p:nvSpPr>
          <p:cNvPr id="8" name="Oval Callout 7">
            <a:extLst>
              <a:ext uri="{FF2B5EF4-FFF2-40B4-BE49-F238E27FC236}">
                <a16:creationId xmlns:a16="http://schemas.microsoft.com/office/drawing/2014/main" id="{E6BDA1CD-4B08-C94A-B411-B2E5239FE423}"/>
              </a:ext>
            </a:extLst>
          </p:cNvPr>
          <p:cNvSpPr/>
          <p:nvPr/>
        </p:nvSpPr>
        <p:spPr>
          <a:xfrm>
            <a:off x="6516547" y="1307434"/>
            <a:ext cx="4970294" cy="4219489"/>
          </a:xfrm>
          <a:prstGeom prst="wedgeEllipseCallout">
            <a:avLst>
              <a:gd name="adj1" fmla="val 112866"/>
              <a:gd name="adj2" fmla="val 70842"/>
            </a:avLst>
          </a:prstGeom>
          <a:solidFill>
            <a:srgbClr val="00E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Helvetica Light" panose="020B0403020202020204" pitchFamily="34" charset="0"/>
              </a:rPr>
              <a:t>What does this mean? You should </a:t>
            </a:r>
            <a:r>
              <a:rPr lang="en-US" sz="3200" b="1" u="sng" dirty="0">
                <a:solidFill>
                  <a:schemeClr val="tx1"/>
                </a:solidFill>
                <a:latin typeface="Helvetica Light" panose="020B0403020202020204" pitchFamily="34" charset="0"/>
              </a:rPr>
              <a:t>ALWAYS ASK </a:t>
            </a:r>
            <a:r>
              <a:rPr lang="en-US" sz="3200" b="1" dirty="0">
                <a:solidFill>
                  <a:schemeClr val="tx1"/>
                </a:solidFill>
                <a:latin typeface="Helvetica Light" panose="020B0403020202020204" pitchFamily="34" charset="0"/>
              </a:rPr>
              <a:t>if you don’t understand something.</a:t>
            </a:r>
          </a:p>
        </p:txBody>
      </p:sp>
    </p:spTree>
    <p:extLst>
      <p:ext uri="{BB962C8B-B14F-4D97-AF65-F5344CB8AC3E}">
        <p14:creationId xmlns:p14="http://schemas.microsoft.com/office/powerpoint/2010/main" val="317389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BF3F468-3D1F-624C-9C97-410EC22ACD98}"/>
              </a:ext>
            </a:extLst>
          </p:cNvPr>
          <p:cNvSpPr txBox="1">
            <a:spLocks/>
          </p:cNvSpPr>
          <p:nvPr/>
        </p:nvSpPr>
        <p:spPr>
          <a:xfrm>
            <a:off x="707096" y="437923"/>
            <a:ext cx="10325986" cy="6623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4000" b="1" dirty="0">
                <a:latin typeface="Helvetica Light" panose="020B0403020202020204" pitchFamily="34" charset="0"/>
              </a:rPr>
              <a:t>What types of working memory are there?</a:t>
            </a:r>
            <a:endParaRPr lang="en-US" sz="4000" b="1" dirty="0">
              <a:latin typeface="Helvetica Light" panose="020B0403020202020204" pitchFamily="34" charset="0"/>
            </a:endParaRPr>
          </a:p>
        </p:txBody>
      </p:sp>
      <p:sp>
        <p:nvSpPr>
          <p:cNvPr id="5" name="Rectangle 4">
            <a:extLst>
              <a:ext uri="{FF2B5EF4-FFF2-40B4-BE49-F238E27FC236}">
                <a16:creationId xmlns:a16="http://schemas.microsoft.com/office/drawing/2014/main" id="{BA9126AA-9B3C-4F41-B498-1CDEE0CF432D}"/>
              </a:ext>
            </a:extLst>
          </p:cNvPr>
          <p:cNvSpPr/>
          <p:nvPr/>
        </p:nvSpPr>
        <p:spPr>
          <a:xfrm>
            <a:off x="0" y="6039488"/>
            <a:ext cx="12192000" cy="1374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8.jpeg">
            <a:extLst>
              <a:ext uri="{FF2B5EF4-FFF2-40B4-BE49-F238E27FC236}">
                <a16:creationId xmlns:a16="http://schemas.microsoft.com/office/drawing/2014/main" id="{198E0527-9F3F-3544-A5A6-D843FE674E9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5716" y="6263761"/>
            <a:ext cx="887017" cy="527254"/>
          </a:xfrm>
          <a:prstGeom prst="rect">
            <a:avLst/>
          </a:prstGeom>
          <a:ln w="12700">
            <a:miter lim="400000"/>
          </a:ln>
        </p:spPr>
      </p:pic>
      <p:sp>
        <p:nvSpPr>
          <p:cNvPr id="2" name="Rectangle 1">
            <a:extLst>
              <a:ext uri="{FF2B5EF4-FFF2-40B4-BE49-F238E27FC236}">
                <a16:creationId xmlns:a16="http://schemas.microsoft.com/office/drawing/2014/main" id="{A55DAB87-ABF0-484D-969C-2C8DB443E0AD}"/>
              </a:ext>
            </a:extLst>
          </p:cNvPr>
          <p:cNvSpPr/>
          <p:nvPr/>
        </p:nvSpPr>
        <p:spPr>
          <a:xfrm>
            <a:off x="707096" y="1711942"/>
            <a:ext cx="4650212" cy="3231654"/>
          </a:xfrm>
          <a:prstGeom prst="rect">
            <a:avLst/>
          </a:prstGeom>
        </p:spPr>
        <p:txBody>
          <a:bodyPr wrap="square">
            <a:spAutoFit/>
          </a:bodyPr>
          <a:lstStyle/>
          <a:p>
            <a:r>
              <a:rPr lang="en-GB" sz="4400" b="1" dirty="0">
                <a:latin typeface="Helvetica Light" panose="020B0403020202020204" pitchFamily="34" charset="0"/>
              </a:rPr>
              <a:t>3. Germane Load</a:t>
            </a:r>
          </a:p>
          <a:p>
            <a:endParaRPr lang="en-GB" sz="3200" dirty="0">
              <a:latin typeface="Helvetica Light" panose="020B0403020202020204" pitchFamily="34" charset="0"/>
            </a:endParaRPr>
          </a:p>
          <a:p>
            <a:r>
              <a:rPr lang="en-GB" sz="3200" dirty="0">
                <a:latin typeface="Helvetica Light" panose="020B0403020202020204" pitchFamily="34" charset="0"/>
              </a:rPr>
              <a:t>This is the amount of work you put in to create a permanent store of knowledge. </a:t>
            </a:r>
            <a:endParaRPr lang="en-GB" sz="3200" dirty="0">
              <a:effectLst/>
              <a:latin typeface="Helvetica Light" panose="020B0403020202020204" pitchFamily="34" charset="0"/>
            </a:endParaRPr>
          </a:p>
        </p:txBody>
      </p:sp>
      <p:pic>
        <p:nvPicPr>
          <p:cNvPr id="3" name="Picture 2"/>
          <p:cNvPicPr>
            <a:picLocks noChangeAspect="1"/>
          </p:cNvPicPr>
          <p:nvPr/>
        </p:nvPicPr>
        <p:blipFill>
          <a:blip r:embed="rId3"/>
          <a:stretch>
            <a:fillRect/>
          </a:stretch>
        </p:blipFill>
        <p:spPr>
          <a:xfrm>
            <a:off x="5760204" y="1591055"/>
            <a:ext cx="5963938" cy="4060237"/>
          </a:xfrm>
          <a:prstGeom prst="rect">
            <a:avLst/>
          </a:prstGeom>
        </p:spPr>
      </p:pic>
    </p:spTree>
    <p:extLst>
      <p:ext uri="{BB962C8B-B14F-4D97-AF65-F5344CB8AC3E}">
        <p14:creationId xmlns:p14="http://schemas.microsoft.com/office/powerpoint/2010/main" val="1544616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A5D32-3B25-6942-B0D0-E76CA99C48C8}"/>
              </a:ext>
            </a:extLst>
          </p:cNvPr>
          <p:cNvSpPr>
            <a:spLocks noGrp="1"/>
          </p:cNvSpPr>
          <p:nvPr>
            <p:ph type="title"/>
          </p:nvPr>
        </p:nvSpPr>
        <p:spPr>
          <a:xfrm>
            <a:off x="838200" y="311337"/>
            <a:ext cx="10515600" cy="1325563"/>
          </a:xfrm>
        </p:spPr>
        <p:txBody>
          <a:bodyPr/>
          <a:lstStyle/>
          <a:p>
            <a:r>
              <a:rPr lang="en-US" b="1" dirty="0">
                <a:latin typeface="Helvetica Light" panose="020B0403020202020204" pitchFamily="34" charset="0"/>
              </a:rPr>
              <a:t>How can you apply the cognitive load theory to help you revise and learn? </a:t>
            </a:r>
          </a:p>
        </p:txBody>
      </p:sp>
      <p:sp>
        <p:nvSpPr>
          <p:cNvPr id="3" name="Content Placeholder 2">
            <a:extLst>
              <a:ext uri="{FF2B5EF4-FFF2-40B4-BE49-F238E27FC236}">
                <a16:creationId xmlns:a16="http://schemas.microsoft.com/office/drawing/2014/main" id="{E1882ACE-2290-1341-A375-F4758598DA19}"/>
              </a:ext>
            </a:extLst>
          </p:cNvPr>
          <p:cNvSpPr>
            <a:spLocks noGrp="1"/>
          </p:cNvSpPr>
          <p:nvPr>
            <p:ph idx="1"/>
          </p:nvPr>
        </p:nvSpPr>
        <p:spPr>
          <a:xfrm>
            <a:off x="838200" y="1825625"/>
            <a:ext cx="10515600" cy="3800624"/>
          </a:xfrm>
          <a:ln w="38100">
            <a:solidFill>
              <a:srgbClr val="00EA6B"/>
            </a:solidFill>
          </a:ln>
        </p:spPr>
        <p:txBody>
          <a:bodyPr/>
          <a:lstStyle/>
          <a:p>
            <a:pPr marL="514350" indent="-514350">
              <a:buFont typeface="+mj-lt"/>
              <a:buAutoNum type="arabicPeriod"/>
            </a:pPr>
            <a:r>
              <a:rPr lang="en-GB" b="1" dirty="0">
                <a:latin typeface="Helvetica Light" panose="020B0403020202020204" pitchFamily="34" charset="0"/>
              </a:rPr>
              <a:t>Break the problem down into parts</a:t>
            </a:r>
            <a:r>
              <a:rPr lang="en-GB" dirty="0">
                <a:latin typeface="Helvetica Light" panose="020B0403020202020204" pitchFamily="34" charset="0"/>
              </a:rPr>
              <a:t>. This reduces the problem space and lightens the cognitive load, making learning more effective.</a:t>
            </a:r>
          </a:p>
          <a:p>
            <a:pPr marL="514350" indent="-514350">
              <a:buFont typeface="+mj-lt"/>
              <a:buAutoNum type="arabicPeriod"/>
            </a:pPr>
            <a:r>
              <a:rPr lang="en-GB" b="1" dirty="0">
                <a:latin typeface="Helvetica Light" panose="020B0403020202020204" pitchFamily="34" charset="0"/>
              </a:rPr>
              <a:t>Look at worked examples </a:t>
            </a:r>
            <a:r>
              <a:rPr lang="en-GB" dirty="0">
                <a:latin typeface="Helvetica Light" panose="020B0403020202020204" pitchFamily="34" charset="0"/>
              </a:rPr>
              <a:t>to understand how to complete tasks. </a:t>
            </a:r>
          </a:p>
          <a:p>
            <a:pPr marL="514350" indent="-514350">
              <a:buFont typeface="+mj-lt"/>
              <a:buAutoNum type="arabicPeriod"/>
            </a:pPr>
            <a:r>
              <a:rPr lang="en-GB" dirty="0">
                <a:latin typeface="Helvetica Light" panose="020B0403020202020204" pitchFamily="34" charset="0"/>
              </a:rPr>
              <a:t>Take advantage of </a:t>
            </a:r>
            <a:r>
              <a:rPr lang="en-GB" b="1" dirty="0">
                <a:latin typeface="Helvetica Light" panose="020B0403020202020204" pitchFamily="34" charset="0"/>
              </a:rPr>
              <a:t>auditory and visual channels </a:t>
            </a:r>
            <a:r>
              <a:rPr lang="en-GB" dirty="0">
                <a:latin typeface="Helvetica Light" panose="020B0403020202020204" pitchFamily="34" charset="0"/>
              </a:rPr>
              <a:t>in your working memory.</a:t>
            </a:r>
          </a:p>
          <a:p>
            <a:pPr marL="514350" indent="-514350">
              <a:buFont typeface="+mj-lt"/>
              <a:buAutoNum type="arabicPeriod"/>
            </a:pPr>
            <a:r>
              <a:rPr lang="en-GB" dirty="0">
                <a:latin typeface="Helvetica Light" panose="020B0403020202020204" pitchFamily="34" charset="0"/>
              </a:rPr>
              <a:t>Start with </a:t>
            </a:r>
            <a:r>
              <a:rPr lang="en-GB" b="1" dirty="0">
                <a:latin typeface="Helvetica Light" panose="020B0403020202020204" pitchFamily="34" charset="0"/>
              </a:rPr>
              <a:t>learning simple information </a:t>
            </a:r>
            <a:r>
              <a:rPr lang="en-GB" dirty="0">
                <a:latin typeface="Helvetica Light" panose="020B0403020202020204" pitchFamily="34" charset="0"/>
              </a:rPr>
              <a:t>and build on it. </a:t>
            </a:r>
          </a:p>
          <a:p>
            <a:endParaRPr lang="en-GB" dirty="0">
              <a:latin typeface="Helvetica Light" panose="020B0403020202020204" pitchFamily="34" charset="0"/>
            </a:endParaRPr>
          </a:p>
          <a:p>
            <a:endParaRPr lang="en-US" dirty="0">
              <a:latin typeface="Helvetica Light" panose="020B0403020202020204" pitchFamily="34" charset="0"/>
            </a:endParaRPr>
          </a:p>
        </p:txBody>
      </p:sp>
      <p:sp>
        <p:nvSpPr>
          <p:cNvPr id="4" name="Rectangle 3">
            <a:extLst>
              <a:ext uri="{FF2B5EF4-FFF2-40B4-BE49-F238E27FC236}">
                <a16:creationId xmlns:a16="http://schemas.microsoft.com/office/drawing/2014/main" id="{15AE98D4-F8F5-A44D-BFA5-02152079D388}"/>
              </a:ext>
            </a:extLst>
          </p:cNvPr>
          <p:cNvSpPr/>
          <p:nvPr/>
        </p:nvSpPr>
        <p:spPr>
          <a:xfrm>
            <a:off x="0" y="6039488"/>
            <a:ext cx="12192000" cy="1374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8.jpeg">
            <a:extLst>
              <a:ext uri="{FF2B5EF4-FFF2-40B4-BE49-F238E27FC236}">
                <a16:creationId xmlns:a16="http://schemas.microsoft.com/office/drawing/2014/main" id="{218A2DA7-DD1D-5746-85ED-E9386013D5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5716" y="6263761"/>
            <a:ext cx="887017" cy="527254"/>
          </a:xfrm>
          <a:prstGeom prst="rect">
            <a:avLst/>
          </a:prstGeom>
          <a:ln w="12700">
            <a:miter lim="400000"/>
          </a:ln>
        </p:spPr>
      </p:pic>
    </p:spTree>
    <p:extLst>
      <p:ext uri="{BB962C8B-B14F-4D97-AF65-F5344CB8AC3E}">
        <p14:creationId xmlns:p14="http://schemas.microsoft.com/office/powerpoint/2010/main" val="2772370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723</Words>
  <Application>Microsoft Office PowerPoint</Application>
  <PresentationFormat>Widescreen</PresentationFormat>
  <Paragraphs>78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Helvetica Light</vt:lpstr>
      <vt:lpstr>Office Theme</vt:lpstr>
      <vt:lpstr>Cognitive Load Theory</vt:lpstr>
      <vt:lpstr>PowerPoint Presentation</vt:lpstr>
      <vt:lpstr>What is cognitive load? </vt:lpstr>
      <vt:lpstr>How do we process information?</vt:lpstr>
      <vt:lpstr>PowerPoint Presentation</vt:lpstr>
      <vt:lpstr>PowerPoint Presentation</vt:lpstr>
      <vt:lpstr>PowerPoint Presentation</vt:lpstr>
      <vt:lpstr>PowerPoint Presentation</vt:lpstr>
      <vt:lpstr>How can you apply the cognitive load theory to help you revise and learn? </vt:lpstr>
      <vt:lpstr>PowerPoint Presentation</vt:lpstr>
      <vt:lpstr>PowerPoint Presentation</vt:lpstr>
      <vt:lpstr>PowerPoint Presentation</vt:lpstr>
      <vt:lpstr>PowerPoint Presentation</vt:lpstr>
      <vt:lpstr>How will using the Cognitive Load Theory impact your learning? </vt:lpstr>
      <vt:lpstr>How are you going to use ‘Cognitive load’ to revisit information?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Cognitive load theory</dc:title>
  <dc:creator>caroline sidell</dc:creator>
  <cp:lastModifiedBy>KK</cp:lastModifiedBy>
  <cp:revision>44</cp:revision>
  <dcterms:created xsi:type="dcterms:W3CDTF">2019-01-31T20:32:23Z</dcterms:created>
  <dcterms:modified xsi:type="dcterms:W3CDTF">2019-03-18T16:02:39Z</dcterms:modified>
</cp:coreProperties>
</file>