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18" r:id="rId2"/>
    <p:sldId id="519" r:id="rId3"/>
    <p:sldId id="520" r:id="rId4"/>
    <p:sldId id="521" r:id="rId5"/>
    <p:sldId id="522" r:id="rId6"/>
    <p:sldId id="523"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29" autoAdjust="0"/>
    <p:restoredTop sz="94660"/>
  </p:normalViewPr>
  <p:slideViewPr>
    <p:cSldViewPr snapToGrid="0">
      <p:cViewPr varScale="1">
        <p:scale>
          <a:sx n="72" d="100"/>
          <a:sy n="72" d="100"/>
        </p:scale>
        <p:origin x="141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9BEF3C-4F69-4685-89F8-A7B76CFAE9F0}"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AAD0E-EB72-47C6-AF9E-61D2ABDD49A3}" type="slidenum">
              <a:rPr lang="en-GB" smtClean="0"/>
              <a:t>‹#›</a:t>
            </a:fld>
            <a:endParaRPr lang="en-GB"/>
          </a:p>
        </p:txBody>
      </p:sp>
    </p:spTree>
    <p:extLst>
      <p:ext uri="{BB962C8B-B14F-4D97-AF65-F5344CB8AC3E}">
        <p14:creationId xmlns:p14="http://schemas.microsoft.com/office/powerpoint/2010/main" val="985889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9BEF3C-4F69-4685-89F8-A7B76CFAE9F0}"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AAD0E-EB72-47C6-AF9E-61D2ABDD49A3}" type="slidenum">
              <a:rPr lang="en-GB" smtClean="0"/>
              <a:t>‹#›</a:t>
            </a:fld>
            <a:endParaRPr lang="en-GB"/>
          </a:p>
        </p:txBody>
      </p:sp>
    </p:spTree>
    <p:extLst>
      <p:ext uri="{BB962C8B-B14F-4D97-AF65-F5344CB8AC3E}">
        <p14:creationId xmlns:p14="http://schemas.microsoft.com/office/powerpoint/2010/main" val="967026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9BEF3C-4F69-4685-89F8-A7B76CFAE9F0}"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AAD0E-EB72-47C6-AF9E-61D2ABDD49A3}" type="slidenum">
              <a:rPr lang="en-GB" smtClean="0"/>
              <a:t>‹#›</a:t>
            </a:fld>
            <a:endParaRPr lang="en-GB"/>
          </a:p>
        </p:txBody>
      </p:sp>
    </p:spTree>
    <p:extLst>
      <p:ext uri="{BB962C8B-B14F-4D97-AF65-F5344CB8AC3E}">
        <p14:creationId xmlns:p14="http://schemas.microsoft.com/office/powerpoint/2010/main" val="2063714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9BEF3C-4F69-4685-89F8-A7B76CFAE9F0}"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AAD0E-EB72-47C6-AF9E-61D2ABDD49A3}" type="slidenum">
              <a:rPr lang="en-GB" smtClean="0"/>
              <a:t>‹#›</a:t>
            </a:fld>
            <a:endParaRPr lang="en-GB"/>
          </a:p>
        </p:txBody>
      </p:sp>
    </p:spTree>
    <p:extLst>
      <p:ext uri="{BB962C8B-B14F-4D97-AF65-F5344CB8AC3E}">
        <p14:creationId xmlns:p14="http://schemas.microsoft.com/office/powerpoint/2010/main" val="68011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9BEF3C-4F69-4685-89F8-A7B76CFAE9F0}"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AAD0E-EB72-47C6-AF9E-61D2ABDD49A3}" type="slidenum">
              <a:rPr lang="en-GB" smtClean="0"/>
              <a:t>‹#›</a:t>
            </a:fld>
            <a:endParaRPr lang="en-GB"/>
          </a:p>
        </p:txBody>
      </p:sp>
    </p:spTree>
    <p:extLst>
      <p:ext uri="{BB962C8B-B14F-4D97-AF65-F5344CB8AC3E}">
        <p14:creationId xmlns:p14="http://schemas.microsoft.com/office/powerpoint/2010/main" val="3314977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9BEF3C-4F69-4685-89F8-A7B76CFAE9F0}"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9AAD0E-EB72-47C6-AF9E-61D2ABDD49A3}" type="slidenum">
              <a:rPr lang="en-GB" smtClean="0"/>
              <a:t>‹#›</a:t>
            </a:fld>
            <a:endParaRPr lang="en-GB"/>
          </a:p>
        </p:txBody>
      </p:sp>
    </p:spTree>
    <p:extLst>
      <p:ext uri="{BB962C8B-B14F-4D97-AF65-F5344CB8AC3E}">
        <p14:creationId xmlns:p14="http://schemas.microsoft.com/office/powerpoint/2010/main" val="24712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9BEF3C-4F69-4685-89F8-A7B76CFAE9F0}" type="datetimeFigureOut">
              <a:rPr lang="en-GB" smtClean="0"/>
              <a:t>19/04/2020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9AAD0E-EB72-47C6-AF9E-61D2ABDD49A3}" type="slidenum">
              <a:rPr lang="en-GB" smtClean="0"/>
              <a:t>‹#›</a:t>
            </a:fld>
            <a:endParaRPr lang="en-GB"/>
          </a:p>
        </p:txBody>
      </p:sp>
    </p:spTree>
    <p:extLst>
      <p:ext uri="{BB962C8B-B14F-4D97-AF65-F5344CB8AC3E}">
        <p14:creationId xmlns:p14="http://schemas.microsoft.com/office/powerpoint/2010/main" val="28222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9BEF3C-4F69-4685-89F8-A7B76CFAE9F0}" type="datetimeFigureOut">
              <a:rPr lang="en-GB" smtClean="0"/>
              <a:t>19/04/2020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9AAD0E-EB72-47C6-AF9E-61D2ABDD49A3}" type="slidenum">
              <a:rPr lang="en-GB" smtClean="0"/>
              <a:t>‹#›</a:t>
            </a:fld>
            <a:endParaRPr lang="en-GB"/>
          </a:p>
        </p:txBody>
      </p:sp>
    </p:spTree>
    <p:extLst>
      <p:ext uri="{BB962C8B-B14F-4D97-AF65-F5344CB8AC3E}">
        <p14:creationId xmlns:p14="http://schemas.microsoft.com/office/powerpoint/2010/main" val="2137595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BEF3C-4F69-4685-89F8-A7B76CFAE9F0}" type="datetimeFigureOut">
              <a:rPr lang="en-GB" smtClean="0"/>
              <a:t>19/04/2020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9AAD0E-EB72-47C6-AF9E-61D2ABDD49A3}" type="slidenum">
              <a:rPr lang="en-GB" smtClean="0"/>
              <a:t>‹#›</a:t>
            </a:fld>
            <a:endParaRPr lang="en-GB"/>
          </a:p>
        </p:txBody>
      </p:sp>
    </p:spTree>
    <p:extLst>
      <p:ext uri="{BB962C8B-B14F-4D97-AF65-F5344CB8AC3E}">
        <p14:creationId xmlns:p14="http://schemas.microsoft.com/office/powerpoint/2010/main" val="159666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9BEF3C-4F69-4685-89F8-A7B76CFAE9F0}"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9AAD0E-EB72-47C6-AF9E-61D2ABDD49A3}" type="slidenum">
              <a:rPr lang="en-GB" smtClean="0"/>
              <a:t>‹#›</a:t>
            </a:fld>
            <a:endParaRPr lang="en-GB"/>
          </a:p>
        </p:txBody>
      </p:sp>
    </p:spTree>
    <p:extLst>
      <p:ext uri="{BB962C8B-B14F-4D97-AF65-F5344CB8AC3E}">
        <p14:creationId xmlns:p14="http://schemas.microsoft.com/office/powerpoint/2010/main" val="145789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9BEF3C-4F69-4685-89F8-A7B76CFAE9F0}"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9AAD0E-EB72-47C6-AF9E-61D2ABDD49A3}" type="slidenum">
              <a:rPr lang="en-GB" smtClean="0"/>
              <a:t>‹#›</a:t>
            </a:fld>
            <a:endParaRPr lang="en-GB"/>
          </a:p>
        </p:txBody>
      </p:sp>
    </p:spTree>
    <p:extLst>
      <p:ext uri="{BB962C8B-B14F-4D97-AF65-F5344CB8AC3E}">
        <p14:creationId xmlns:p14="http://schemas.microsoft.com/office/powerpoint/2010/main" val="51500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BEF3C-4F69-4685-89F8-A7B76CFAE9F0}" type="datetimeFigureOut">
              <a:rPr lang="en-GB" smtClean="0"/>
              <a:t>19/04/2020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AAD0E-EB72-47C6-AF9E-61D2ABDD49A3}" type="slidenum">
              <a:rPr lang="en-GB" smtClean="0"/>
              <a:t>‹#›</a:t>
            </a:fld>
            <a:endParaRPr lang="en-GB"/>
          </a:p>
        </p:txBody>
      </p:sp>
    </p:spTree>
    <p:extLst>
      <p:ext uri="{BB962C8B-B14F-4D97-AF65-F5344CB8AC3E}">
        <p14:creationId xmlns:p14="http://schemas.microsoft.com/office/powerpoint/2010/main" val="278377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288DF6-9991-4E9C-8DC6-BC8446BC27FC}"/>
              </a:ext>
            </a:extLst>
          </p:cNvPr>
          <p:cNvSpPr/>
          <p:nvPr/>
        </p:nvSpPr>
        <p:spPr>
          <a:xfrm>
            <a:off x="92765" y="132522"/>
            <a:ext cx="8958470" cy="65995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9074B14-56F3-4116-8ECA-8710355A03E7}"/>
              </a:ext>
            </a:extLst>
          </p:cNvPr>
          <p:cNvSpPr/>
          <p:nvPr/>
        </p:nvSpPr>
        <p:spPr>
          <a:xfrm>
            <a:off x="278296" y="337930"/>
            <a:ext cx="8574156" cy="6135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82E6DAC8-34DB-49FD-B287-1C5C1BB412E5}"/>
              </a:ext>
            </a:extLst>
          </p:cNvPr>
          <p:cNvPicPr>
            <a:picLocks noChangeAspect="1"/>
          </p:cNvPicPr>
          <p:nvPr/>
        </p:nvPicPr>
        <p:blipFill>
          <a:blip r:embed="rId2"/>
          <a:stretch>
            <a:fillRect/>
          </a:stretch>
        </p:blipFill>
        <p:spPr>
          <a:xfrm>
            <a:off x="2264117" y="1852503"/>
            <a:ext cx="4615765" cy="4186048"/>
          </a:xfrm>
          <a:prstGeom prst="rect">
            <a:avLst/>
          </a:prstGeom>
        </p:spPr>
      </p:pic>
      <p:sp>
        <p:nvSpPr>
          <p:cNvPr id="6" name="TextBox 5">
            <a:extLst>
              <a:ext uri="{FF2B5EF4-FFF2-40B4-BE49-F238E27FC236}">
                <a16:creationId xmlns:a16="http://schemas.microsoft.com/office/drawing/2014/main" id="{A5C85558-9339-4320-8AAF-CD76942DF671}"/>
              </a:ext>
            </a:extLst>
          </p:cNvPr>
          <p:cNvSpPr txBox="1"/>
          <p:nvPr/>
        </p:nvSpPr>
        <p:spPr>
          <a:xfrm>
            <a:off x="231914" y="335744"/>
            <a:ext cx="8680174" cy="461665"/>
          </a:xfrm>
          <a:prstGeom prst="rect">
            <a:avLst/>
          </a:prstGeom>
          <a:noFill/>
        </p:spPr>
        <p:txBody>
          <a:bodyPr wrap="square" rtlCol="0">
            <a:spAutoFit/>
          </a:bodyPr>
          <a:lstStyle/>
          <a:p>
            <a:r>
              <a:rPr lang="en-GB" sz="2400" u="sng" dirty="0"/>
              <a:t>The heart is the most important organ of the cardiovascular system</a:t>
            </a:r>
          </a:p>
        </p:txBody>
      </p:sp>
      <p:sp>
        <p:nvSpPr>
          <p:cNvPr id="7" name="TextBox 6">
            <a:extLst>
              <a:ext uri="{FF2B5EF4-FFF2-40B4-BE49-F238E27FC236}">
                <a16:creationId xmlns:a16="http://schemas.microsoft.com/office/drawing/2014/main" id="{8FF91BED-487C-4094-8E7E-6384F8763D19}"/>
              </a:ext>
            </a:extLst>
          </p:cNvPr>
          <p:cNvSpPr txBox="1"/>
          <p:nvPr/>
        </p:nvSpPr>
        <p:spPr>
          <a:xfrm>
            <a:off x="231914" y="909457"/>
            <a:ext cx="8680174" cy="830997"/>
          </a:xfrm>
          <a:prstGeom prst="rect">
            <a:avLst/>
          </a:prstGeom>
          <a:noFill/>
        </p:spPr>
        <p:txBody>
          <a:bodyPr wrap="square" rtlCol="0">
            <a:spAutoFit/>
          </a:bodyPr>
          <a:lstStyle/>
          <a:p>
            <a:r>
              <a:rPr lang="en-GB" sz="2400" dirty="0"/>
              <a:t>It is a double pump. It moves blood to two locations at the same time, the </a:t>
            </a:r>
            <a:r>
              <a:rPr lang="en-GB" sz="2400" dirty="0">
                <a:solidFill>
                  <a:srgbClr val="FF0000"/>
                </a:solidFill>
              </a:rPr>
              <a:t>lungs</a:t>
            </a:r>
            <a:r>
              <a:rPr lang="en-GB" sz="2400" dirty="0"/>
              <a:t> and the </a:t>
            </a:r>
            <a:r>
              <a:rPr lang="en-GB" sz="2400" dirty="0">
                <a:solidFill>
                  <a:srgbClr val="FF0000"/>
                </a:solidFill>
              </a:rPr>
              <a:t>rest of the body</a:t>
            </a:r>
            <a:r>
              <a:rPr lang="en-GB" sz="2400" dirty="0"/>
              <a:t>.</a:t>
            </a:r>
            <a:endParaRPr lang="en-GB" sz="1200" dirty="0"/>
          </a:p>
        </p:txBody>
      </p:sp>
      <p:sp>
        <p:nvSpPr>
          <p:cNvPr id="3" name="Explosion: 14 Points 2">
            <a:extLst>
              <a:ext uri="{FF2B5EF4-FFF2-40B4-BE49-F238E27FC236}">
                <a16:creationId xmlns:a16="http://schemas.microsoft.com/office/drawing/2014/main" id="{CDEF46CA-F5D1-46F6-9505-AA43CE08E43C}"/>
              </a:ext>
            </a:extLst>
          </p:cNvPr>
          <p:cNvSpPr/>
          <p:nvPr/>
        </p:nvSpPr>
        <p:spPr>
          <a:xfrm>
            <a:off x="92765" y="2944211"/>
            <a:ext cx="3021496" cy="2390334"/>
          </a:xfrm>
          <a:prstGeom prst="irregularSeal2">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C3C44CB-E58A-4858-B80E-246DE5CF0DAB}"/>
              </a:ext>
            </a:extLst>
          </p:cNvPr>
          <p:cNvSpPr txBox="1"/>
          <p:nvPr/>
        </p:nvSpPr>
        <p:spPr>
          <a:xfrm>
            <a:off x="638288" y="3714470"/>
            <a:ext cx="1839868" cy="1015663"/>
          </a:xfrm>
          <a:prstGeom prst="rect">
            <a:avLst/>
          </a:prstGeom>
          <a:noFill/>
        </p:spPr>
        <p:txBody>
          <a:bodyPr wrap="square" rtlCol="0">
            <a:spAutoFit/>
          </a:bodyPr>
          <a:lstStyle/>
          <a:p>
            <a:pPr algn="ctr"/>
            <a:r>
              <a:rPr lang="en-GB" sz="2000" dirty="0">
                <a:solidFill>
                  <a:schemeClr val="accent6">
                    <a:lumMod val="50000"/>
                  </a:schemeClr>
                </a:solidFill>
              </a:rPr>
              <a:t>Can you name</a:t>
            </a:r>
          </a:p>
          <a:p>
            <a:pPr algn="ctr"/>
            <a:r>
              <a:rPr lang="en-GB" sz="2000" dirty="0">
                <a:solidFill>
                  <a:schemeClr val="accent6">
                    <a:lumMod val="50000"/>
                  </a:schemeClr>
                </a:solidFill>
              </a:rPr>
              <a:t>these features?</a:t>
            </a:r>
          </a:p>
          <a:p>
            <a:pPr algn="ctr"/>
            <a:r>
              <a:rPr lang="en-GB" sz="2000" dirty="0">
                <a:solidFill>
                  <a:schemeClr val="accent6">
                    <a:lumMod val="50000"/>
                  </a:schemeClr>
                </a:solidFill>
              </a:rPr>
              <a:t>(1-7)</a:t>
            </a:r>
          </a:p>
        </p:txBody>
      </p:sp>
    </p:spTree>
    <p:extLst>
      <p:ext uri="{BB962C8B-B14F-4D97-AF65-F5344CB8AC3E}">
        <p14:creationId xmlns:p14="http://schemas.microsoft.com/office/powerpoint/2010/main" val="620613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288DF6-9991-4E9C-8DC6-BC8446BC27FC}"/>
              </a:ext>
            </a:extLst>
          </p:cNvPr>
          <p:cNvSpPr/>
          <p:nvPr/>
        </p:nvSpPr>
        <p:spPr>
          <a:xfrm>
            <a:off x="92765" y="132522"/>
            <a:ext cx="8958470" cy="65995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9074B14-56F3-4116-8ECA-8710355A03E7}"/>
              </a:ext>
            </a:extLst>
          </p:cNvPr>
          <p:cNvSpPr/>
          <p:nvPr/>
        </p:nvSpPr>
        <p:spPr>
          <a:xfrm>
            <a:off x="278296" y="337930"/>
            <a:ext cx="8574156" cy="6135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A0D23C59-1419-483D-87E6-5A25F26D8EB4}"/>
              </a:ext>
            </a:extLst>
          </p:cNvPr>
          <p:cNvPicPr>
            <a:picLocks noChangeAspect="1"/>
          </p:cNvPicPr>
          <p:nvPr/>
        </p:nvPicPr>
        <p:blipFill>
          <a:blip r:embed="rId2"/>
          <a:stretch>
            <a:fillRect/>
          </a:stretch>
        </p:blipFill>
        <p:spPr>
          <a:xfrm>
            <a:off x="1948070" y="1848753"/>
            <a:ext cx="5804452" cy="4180985"/>
          </a:xfrm>
          <a:prstGeom prst="rect">
            <a:avLst/>
          </a:prstGeom>
        </p:spPr>
      </p:pic>
      <p:sp>
        <p:nvSpPr>
          <p:cNvPr id="6" name="TextBox 5">
            <a:extLst>
              <a:ext uri="{FF2B5EF4-FFF2-40B4-BE49-F238E27FC236}">
                <a16:creationId xmlns:a16="http://schemas.microsoft.com/office/drawing/2014/main" id="{264A3F87-1E7E-448E-B33D-0D2A9C5C5894}"/>
              </a:ext>
            </a:extLst>
          </p:cNvPr>
          <p:cNvSpPr txBox="1"/>
          <p:nvPr/>
        </p:nvSpPr>
        <p:spPr>
          <a:xfrm>
            <a:off x="231914" y="335744"/>
            <a:ext cx="8680174" cy="461665"/>
          </a:xfrm>
          <a:prstGeom prst="rect">
            <a:avLst/>
          </a:prstGeom>
          <a:noFill/>
        </p:spPr>
        <p:txBody>
          <a:bodyPr wrap="square" rtlCol="0">
            <a:spAutoFit/>
          </a:bodyPr>
          <a:lstStyle/>
          <a:p>
            <a:r>
              <a:rPr lang="en-GB" sz="2400" u="sng" dirty="0"/>
              <a:t>The heart is the most important organ of the cardiovascular system</a:t>
            </a:r>
          </a:p>
        </p:txBody>
      </p:sp>
      <p:sp>
        <p:nvSpPr>
          <p:cNvPr id="7" name="TextBox 6">
            <a:extLst>
              <a:ext uri="{FF2B5EF4-FFF2-40B4-BE49-F238E27FC236}">
                <a16:creationId xmlns:a16="http://schemas.microsoft.com/office/drawing/2014/main" id="{40DE5B58-6D17-43EE-A8C6-6C8959214DD2}"/>
              </a:ext>
            </a:extLst>
          </p:cNvPr>
          <p:cNvSpPr txBox="1"/>
          <p:nvPr/>
        </p:nvSpPr>
        <p:spPr>
          <a:xfrm>
            <a:off x="231914" y="909457"/>
            <a:ext cx="8680174" cy="830997"/>
          </a:xfrm>
          <a:prstGeom prst="rect">
            <a:avLst/>
          </a:prstGeom>
          <a:noFill/>
        </p:spPr>
        <p:txBody>
          <a:bodyPr wrap="square" rtlCol="0">
            <a:spAutoFit/>
          </a:bodyPr>
          <a:lstStyle/>
          <a:p>
            <a:r>
              <a:rPr lang="en-GB" sz="2400" dirty="0"/>
              <a:t>It is a double pump. It moves blood to two locations at the same time, the </a:t>
            </a:r>
            <a:r>
              <a:rPr lang="en-GB" sz="2400" dirty="0">
                <a:solidFill>
                  <a:srgbClr val="FF0000"/>
                </a:solidFill>
              </a:rPr>
              <a:t>lungs</a:t>
            </a:r>
            <a:r>
              <a:rPr lang="en-GB" sz="2400" dirty="0"/>
              <a:t> and the </a:t>
            </a:r>
            <a:r>
              <a:rPr lang="en-GB" sz="2400" dirty="0">
                <a:solidFill>
                  <a:srgbClr val="FF0000"/>
                </a:solidFill>
              </a:rPr>
              <a:t>rest of the body</a:t>
            </a:r>
            <a:r>
              <a:rPr lang="en-GB" sz="2400" dirty="0"/>
              <a:t>.</a:t>
            </a:r>
            <a:endParaRPr lang="en-GB" sz="1200" dirty="0"/>
          </a:p>
        </p:txBody>
      </p:sp>
    </p:spTree>
    <p:extLst>
      <p:ext uri="{BB962C8B-B14F-4D97-AF65-F5344CB8AC3E}">
        <p14:creationId xmlns:p14="http://schemas.microsoft.com/office/powerpoint/2010/main" val="280703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288DF6-9991-4E9C-8DC6-BC8446BC27FC}"/>
              </a:ext>
            </a:extLst>
          </p:cNvPr>
          <p:cNvSpPr/>
          <p:nvPr/>
        </p:nvSpPr>
        <p:spPr>
          <a:xfrm>
            <a:off x="92765" y="132522"/>
            <a:ext cx="8958470" cy="65995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9074B14-56F3-4116-8ECA-8710355A03E7}"/>
              </a:ext>
            </a:extLst>
          </p:cNvPr>
          <p:cNvSpPr/>
          <p:nvPr/>
        </p:nvSpPr>
        <p:spPr>
          <a:xfrm>
            <a:off x="278296" y="337930"/>
            <a:ext cx="8574156" cy="6135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25C68200-CC11-4F93-BC8E-655D214BCD09}"/>
              </a:ext>
            </a:extLst>
          </p:cNvPr>
          <p:cNvSpPr/>
          <p:nvPr/>
        </p:nvSpPr>
        <p:spPr>
          <a:xfrm>
            <a:off x="291548" y="384313"/>
            <a:ext cx="8381999" cy="3046988"/>
          </a:xfrm>
          <a:prstGeom prst="rect">
            <a:avLst/>
          </a:prstGeom>
        </p:spPr>
        <p:txBody>
          <a:bodyPr wrap="square">
            <a:spAutoFit/>
          </a:bodyPr>
          <a:lstStyle/>
          <a:p>
            <a:r>
              <a:rPr lang="en-GB" sz="2400" dirty="0"/>
              <a:t>A double pump is needed because humans are very active and so need a lot of </a:t>
            </a:r>
            <a:r>
              <a:rPr lang="en-GB" sz="2400" dirty="0">
                <a:solidFill>
                  <a:srgbClr val="FF0000"/>
                </a:solidFill>
              </a:rPr>
              <a:t>energy</a:t>
            </a:r>
            <a:r>
              <a:rPr lang="en-GB" sz="2400" dirty="0"/>
              <a:t>. Since energy is released by </a:t>
            </a:r>
            <a:r>
              <a:rPr lang="en-GB" sz="2400" dirty="0">
                <a:solidFill>
                  <a:srgbClr val="FF0000"/>
                </a:solidFill>
              </a:rPr>
              <a:t>respiration</a:t>
            </a:r>
            <a:r>
              <a:rPr lang="en-GB" sz="2400" dirty="0"/>
              <a:t>, this requires a lot of </a:t>
            </a:r>
            <a:r>
              <a:rPr lang="en-GB" sz="2400" dirty="0">
                <a:solidFill>
                  <a:srgbClr val="FF0000"/>
                </a:solidFill>
              </a:rPr>
              <a:t>oxygen </a:t>
            </a:r>
            <a:r>
              <a:rPr lang="en-GB" sz="2400" dirty="0"/>
              <a:t>and </a:t>
            </a:r>
            <a:r>
              <a:rPr lang="en-GB" sz="2400" dirty="0">
                <a:solidFill>
                  <a:srgbClr val="FF0000"/>
                </a:solidFill>
              </a:rPr>
              <a:t>glucose</a:t>
            </a:r>
            <a:r>
              <a:rPr lang="en-GB" sz="2400" dirty="0"/>
              <a:t> – transported by blood.</a:t>
            </a:r>
          </a:p>
          <a:p>
            <a:endParaRPr lang="en-GB" sz="2400" dirty="0"/>
          </a:p>
          <a:p>
            <a:endParaRPr lang="en-GB" sz="2400" dirty="0"/>
          </a:p>
          <a:p>
            <a:r>
              <a:rPr lang="en-GB" sz="2400" dirty="0"/>
              <a:t>A double pump enables blood to be moved more quickly around the body using </a:t>
            </a:r>
            <a:r>
              <a:rPr lang="en-GB" sz="2400" dirty="0">
                <a:solidFill>
                  <a:srgbClr val="FF0000"/>
                </a:solidFill>
              </a:rPr>
              <a:t>high pressure</a:t>
            </a:r>
            <a:r>
              <a:rPr lang="en-GB" sz="2400" dirty="0"/>
              <a:t>, but more slowly under </a:t>
            </a:r>
            <a:r>
              <a:rPr lang="en-GB" sz="2400" dirty="0">
                <a:solidFill>
                  <a:srgbClr val="FF0000"/>
                </a:solidFill>
              </a:rPr>
              <a:t>low pressure</a:t>
            </a:r>
            <a:r>
              <a:rPr lang="en-GB" sz="2400" dirty="0"/>
              <a:t> passing the lungs, where maximum oxygen can be collected. </a:t>
            </a:r>
          </a:p>
        </p:txBody>
      </p:sp>
      <p:pic>
        <p:nvPicPr>
          <p:cNvPr id="3" name="Picture 2">
            <a:extLst>
              <a:ext uri="{FF2B5EF4-FFF2-40B4-BE49-F238E27FC236}">
                <a16:creationId xmlns:a16="http://schemas.microsoft.com/office/drawing/2014/main" id="{E0C7ECB5-69B5-41B2-BB73-F12A9042D6BC}"/>
              </a:ext>
            </a:extLst>
          </p:cNvPr>
          <p:cNvPicPr>
            <a:picLocks noChangeAspect="1"/>
          </p:cNvPicPr>
          <p:nvPr/>
        </p:nvPicPr>
        <p:blipFill>
          <a:blip r:embed="rId2"/>
          <a:stretch>
            <a:fillRect/>
          </a:stretch>
        </p:blipFill>
        <p:spPr>
          <a:xfrm>
            <a:off x="2471746" y="3636709"/>
            <a:ext cx="4200508" cy="2621507"/>
          </a:xfrm>
          <a:prstGeom prst="rect">
            <a:avLst/>
          </a:prstGeom>
        </p:spPr>
      </p:pic>
      <p:sp>
        <p:nvSpPr>
          <p:cNvPr id="6" name="TextBox 5">
            <a:extLst>
              <a:ext uri="{FF2B5EF4-FFF2-40B4-BE49-F238E27FC236}">
                <a16:creationId xmlns:a16="http://schemas.microsoft.com/office/drawing/2014/main" id="{13E2B211-EF5A-434F-8629-64360958D6CA}"/>
              </a:ext>
            </a:extLst>
          </p:cNvPr>
          <p:cNvSpPr txBox="1"/>
          <p:nvPr/>
        </p:nvSpPr>
        <p:spPr>
          <a:xfrm>
            <a:off x="1319507" y="4161183"/>
            <a:ext cx="1152239" cy="307777"/>
          </a:xfrm>
          <a:prstGeom prst="rect">
            <a:avLst/>
          </a:prstGeom>
          <a:noFill/>
        </p:spPr>
        <p:txBody>
          <a:bodyPr wrap="none" rtlCol="0">
            <a:spAutoFit/>
          </a:bodyPr>
          <a:lstStyle/>
          <a:p>
            <a:r>
              <a:rPr lang="en-GB" sz="1400" dirty="0"/>
              <a:t>Low pressure</a:t>
            </a:r>
          </a:p>
        </p:txBody>
      </p:sp>
      <p:sp>
        <p:nvSpPr>
          <p:cNvPr id="7" name="TextBox 6">
            <a:extLst>
              <a:ext uri="{FF2B5EF4-FFF2-40B4-BE49-F238E27FC236}">
                <a16:creationId xmlns:a16="http://schemas.microsoft.com/office/drawing/2014/main" id="{750DC274-1D9F-4D4B-9BB7-A6A495C5F098}"/>
              </a:ext>
            </a:extLst>
          </p:cNvPr>
          <p:cNvSpPr txBox="1"/>
          <p:nvPr/>
        </p:nvSpPr>
        <p:spPr>
          <a:xfrm>
            <a:off x="6494480" y="4161182"/>
            <a:ext cx="1152239" cy="307777"/>
          </a:xfrm>
          <a:prstGeom prst="rect">
            <a:avLst/>
          </a:prstGeom>
          <a:noFill/>
        </p:spPr>
        <p:txBody>
          <a:bodyPr wrap="none" rtlCol="0">
            <a:spAutoFit/>
          </a:bodyPr>
          <a:lstStyle/>
          <a:p>
            <a:r>
              <a:rPr lang="en-GB" sz="1400" dirty="0"/>
              <a:t>Low pressure</a:t>
            </a:r>
          </a:p>
        </p:txBody>
      </p:sp>
      <p:sp>
        <p:nvSpPr>
          <p:cNvPr id="8" name="TextBox 7">
            <a:extLst>
              <a:ext uri="{FF2B5EF4-FFF2-40B4-BE49-F238E27FC236}">
                <a16:creationId xmlns:a16="http://schemas.microsoft.com/office/drawing/2014/main" id="{CCDCAEF4-FF0A-4D53-B983-1D149E7E5668}"/>
              </a:ext>
            </a:extLst>
          </p:cNvPr>
          <p:cNvSpPr txBox="1"/>
          <p:nvPr/>
        </p:nvSpPr>
        <p:spPr>
          <a:xfrm>
            <a:off x="1279536" y="5317433"/>
            <a:ext cx="1188210" cy="307777"/>
          </a:xfrm>
          <a:prstGeom prst="rect">
            <a:avLst/>
          </a:prstGeom>
          <a:noFill/>
        </p:spPr>
        <p:txBody>
          <a:bodyPr wrap="none" rtlCol="0">
            <a:spAutoFit/>
          </a:bodyPr>
          <a:lstStyle/>
          <a:p>
            <a:r>
              <a:rPr lang="en-GB" sz="1400" dirty="0"/>
              <a:t>High pressure</a:t>
            </a:r>
          </a:p>
        </p:txBody>
      </p:sp>
      <p:sp>
        <p:nvSpPr>
          <p:cNvPr id="9" name="TextBox 8">
            <a:extLst>
              <a:ext uri="{FF2B5EF4-FFF2-40B4-BE49-F238E27FC236}">
                <a16:creationId xmlns:a16="http://schemas.microsoft.com/office/drawing/2014/main" id="{798C8EC0-2589-4447-938B-D661B8D11BB1}"/>
              </a:ext>
            </a:extLst>
          </p:cNvPr>
          <p:cNvSpPr txBox="1"/>
          <p:nvPr/>
        </p:nvSpPr>
        <p:spPr>
          <a:xfrm>
            <a:off x="6494480" y="5317434"/>
            <a:ext cx="1188210" cy="307777"/>
          </a:xfrm>
          <a:prstGeom prst="rect">
            <a:avLst/>
          </a:prstGeom>
          <a:noFill/>
        </p:spPr>
        <p:txBody>
          <a:bodyPr wrap="none" rtlCol="0">
            <a:spAutoFit/>
          </a:bodyPr>
          <a:lstStyle/>
          <a:p>
            <a:r>
              <a:rPr lang="en-GB" sz="1400" dirty="0"/>
              <a:t>High pressure</a:t>
            </a:r>
          </a:p>
        </p:txBody>
      </p:sp>
      <p:sp>
        <p:nvSpPr>
          <p:cNvPr id="10" name="TextBox 9">
            <a:extLst>
              <a:ext uri="{FF2B5EF4-FFF2-40B4-BE49-F238E27FC236}">
                <a16:creationId xmlns:a16="http://schemas.microsoft.com/office/drawing/2014/main" id="{FE9FB7CB-E5B0-4D1E-8EC4-64D803C736AF}"/>
              </a:ext>
            </a:extLst>
          </p:cNvPr>
          <p:cNvSpPr txBox="1"/>
          <p:nvPr/>
        </p:nvSpPr>
        <p:spPr>
          <a:xfrm>
            <a:off x="2467746" y="1847453"/>
            <a:ext cx="4685770" cy="369332"/>
          </a:xfrm>
          <a:prstGeom prst="rect">
            <a:avLst/>
          </a:prstGeom>
          <a:noFill/>
        </p:spPr>
        <p:txBody>
          <a:bodyPr wrap="none" rtlCol="0">
            <a:spAutoFit/>
          </a:bodyPr>
          <a:lstStyle/>
          <a:p>
            <a:r>
              <a:rPr lang="en-GB" b="1" dirty="0">
                <a:solidFill>
                  <a:srgbClr val="7030A0"/>
                </a:solidFill>
              </a:rPr>
              <a:t>Glucose + oxygen            Carbon dioxide + water</a:t>
            </a:r>
          </a:p>
        </p:txBody>
      </p:sp>
      <p:cxnSp>
        <p:nvCxnSpPr>
          <p:cNvPr id="12" name="Straight Arrow Connector 11">
            <a:extLst>
              <a:ext uri="{FF2B5EF4-FFF2-40B4-BE49-F238E27FC236}">
                <a16:creationId xmlns:a16="http://schemas.microsoft.com/office/drawing/2014/main" id="{3A028DC2-A5DC-4A75-A83E-15612029A487}"/>
              </a:ext>
            </a:extLst>
          </p:cNvPr>
          <p:cNvCxnSpPr/>
          <p:nvPr/>
        </p:nvCxnSpPr>
        <p:spPr>
          <a:xfrm>
            <a:off x="4230756" y="2032119"/>
            <a:ext cx="556591"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769FD33-A040-46BD-AB08-80B8A4A90062}"/>
              </a:ext>
            </a:extLst>
          </p:cNvPr>
          <p:cNvSpPr txBox="1"/>
          <p:nvPr/>
        </p:nvSpPr>
        <p:spPr>
          <a:xfrm>
            <a:off x="3674760" y="1605478"/>
            <a:ext cx="1536062" cy="338554"/>
          </a:xfrm>
          <a:prstGeom prst="rect">
            <a:avLst/>
          </a:prstGeom>
          <a:noFill/>
        </p:spPr>
        <p:txBody>
          <a:bodyPr wrap="none" rtlCol="0">
            <a:spAutoFit/>
          </a:bodyPr>
          <a:lstStyle/>
          <a:p>
            <a:r>
              <a:rPr lang="en-GB" sz="1600" b="1" dirty="0">
                <a:solidFill>
                  <a:srgbClr val="7030A0"/>
                </a:solidFill>
              </a:rPr>
              <a:t>energy released</a:t>
            </a:r>
          </a:p>
        </p:txBody>
      </p:sp>
    </p:spTree>
    <p:extLst>
      <p:ext uri="{BB962C8B-B14F-4D97-AF65-F5344CB8AC3E}">
        <p14:creationId xmlns:p14="http://schemas.microsoft.com/office/powerpoint/2010/main" val="3930767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288DF6-9991-4E9C-8DC6-BC8446BC27FC}"/>
              </a:ext>
            </a:extLst>
          </p:cNvPr>
          <p:cNvSpPr/>
          <p:nvPr/>
        </p:nvSpPr>
        <p:spPr>
          <a:xfrm>
            <a:off x="92765" y="132522"/>
            <a:ext cx="8958470" cy="65995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9074B14-56F3-4116-8ECA-8710355A03E7}"/>
              </a:ext>
            </a:extLst>
          </p:cNvPr>
          <p:cNvSpPr/>
          <p:nvPr/>
        </p:nvSpPr>
        <p:spPr>
          <a:xfrm>
            <a:off x="278296" y="337930"/>
            <a:ext cx="8574156" cy="6135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862CF61-33AB-4C42-A75F-0D11F834E3B4}"/>
              </a:ext>
            </a:extLst>
          </p:cNvPr>
          <p:cNvSpPr/>
          <p:nvPr/>
        </p:nvSpPr>
        <p:spPr>
          <a:xfrm>
            <a:off x="238540" y="384313"/>
            <a:ext cx="8381999" cy="2893100"/>
          </a:xfrm>
          <a:prstGeom prst="rect">
            <a:avLst/>
          </a:prstGeom>
        </p:spPr>
        <p:txBody>
          <a:bodyPr wrap="square">
            <a:spAutoFit/>
          </a:bodyPr>
          <a:lstStyle/>
          <a:p>
            <a:r>
              <a:rPr lang="en-GB" sz="2400" dirty="0"/>
              <a:t>If the heart stops pumping, </a:t>
            </a:r>
            <a:r>
              <a:rPr lang="en-GB" sz="2400" dirty="0">
                <a:solidFill>
                  <a:srgbClr val="FF0000"/>
                </a:solidFill>
              </a:rPr>
              <a:t>oxygen </a:t>
            </a:r>
            <a:r>
              <a:rPr lang="en-GB" sz="2400" dirty="0"/>
              <a:t>and </a:t>
            </a:r>
            <a:r>
              <a:rPr lang="en-GB" sz="2400" dirty="0">
                <a:solidFill>
                  <a:srgbClr val="FF0000"/>
                </a:solidFill>
              </a:rPr>
              <a:t>glucose</a:t>
            </a:r>
            <a:r>
              <a:rPr lang="en-GB" sz="2400" dirty="0"/>
              <a:t> cease to be delivered around the body by the blood. Thus, very quickly, the cells of the body start to die, because they can no longer release energy. Therefore, anything that damages the heart is a serious threat to life.</a:t>
            </a:r>
          </a:p>
          <a:p>
            <a:endParaRPr lang="en-GB" sz="1400" u="sng" dirty="0"/>
          </a:p>
          <a:p>
            <a:r>
              <a:rPr lang="en-GB" sz="2400" u="sng" dirty="0"/>
              <a:t>Damage to the heart </a:t>
            </a:r>
          </a:p>
          <a:p>
            <a:endParaRPr lang="en-GB" sz="2400" dirty="0"/>
          </a:p>
        </p:txBody>
      </p:sp>
      <p:sp>
        <p:nvSpPr>
          <p:cNvPr id="7" name="Title 4">
            <a:extLst>
              <a:ext uri="{FF2B5EF4-FFF2-40B4-BE49-F238E27FC236}">
                <a16:creationId xmlns:a16="http://schemas.microsoft.com/office/drawing/2014/main" id="{99A2F6E6-85BE-47E9-BEE9-38C8683C80D2}"/>
              </a:ext>
            </a:extLst>
          </p:cNvPr>
          <p:cNvSpPr txBox="1">
            <a:spLocks/>
          </p:cNvSpPr>
          <p:nvPr/>
        </p:nvSpPr>
        <p:spPr>
          <a:xfrm>
            <a:off x="198783" y="2867840"/>
            <a:ext cx="8772940" cy="1123946"/>
          </a:xfrm>
          <a:prstGeom prst="rect">
            <a:avLst/>
          </a:prstGeom>
          <a:noFill/>
          <a:ln>
            <a:noFill/>
          </a:ln>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400" dirty="0">
                <a:latin typeface="+mn-lt"/>
                <a:ea typeface="Tahoma" panose="020B0604030504040204" pitchFamily="34" charset="0"/>
                <a:cs typeface="Tahoma" panose="020B0604030504040204" pitchFamily="34" charset="0"/>
              </a:rPr>
              <a:t>Fatty deposits can build up in the </a:t>
            </a:r>
            <a:r>
              <a:rPr lang="en-GB" sz="2400" dirty="0">
                <a:solidFill>
                  <a:srgbClr val="FF0000"/>
                </a:solidFill>
                <a:latin typeface="+mn-lt"/>
                <a:ea typeface="Tahoma" panose="020B0604030504040204" pitchFamily="34" charset="0"/>
                <a:cs typeface="Tahoma" panose="020B0604030504040204" pitchFamily="34" charset="0"/>
              </a:rPr>
              <a:t>coronary arteries </a:t>
            </a:r>
            <a:r>
              <a:rPr lang="en-GB" sz="2400" dirty="0">
                <a:latin typeface="+mn-lt"/>
                <a:ea typeface="Tahoma" panose="020B0604030504040204" pitchFamily="34" charset="0"/>
                <a:cs typeface="Tahoma" panose="020B0604030504040204" pitchFamily="34" charset="0"/>
              </a:rPr>
              <a:t>that supply blood to the heart. This will reduce </a:t>
            </a:r>
            <a:r>
              <a:rPr lang="en-GB" sz="2400" dirty="0">
                <a:solidFill>
                  <a:srgbClr val="FF0000"/>
                </a:solidFill>
                <a:latin typeface="+mn-lt"/>
                <a:ea typeface="Tahoma" panose="020B0604030504040204" pitchFamily="34" charset="0"/>
                <a:cs typeface="Tahoma" panose="020B0604030504040204" pitchFamily="34" charset="0"/>
              </a:rPr>
              <a:t>blood flow </a:t>
            </a:r>
            <a:r>
              <a:rPr lang="en-GB" sz="2400" dirty="0">
                <a:latin typeface="+mn-lt"/>
                <a:ea typeface="Tahoma" panose="020B0604030504040204" pitchFamily="34" charset="0"/>
                <a:cs typeface="Tahoma" panose="020B0604030504040204" pitchFamily="34" charset="0"/>
              </a:rPr>
              <a:t>and therefore </a:t>
            </a:r>
            <a:r>
              <a:rPr lang="en-GB" sz="2400" dirty="0">
                <a:solidFill>
                  <a:srgbClr val="FF0000"/>
                </a:solidFill>
                <a:latin typeface="+mn-lt"/>
                <a:ea typeface="Tahoma" panose="020B0604030504040204" pitchFamily="34" charset="0"/>
                <a:cs typeface="Tahoma" panose="020B0604030504040204" pitchFamily="34" charset="0"/>
              </a:rPr>
              <a:t>oxygen</a:t>
            </a:r>
            <a:r>
              <a:rPr lang="en-GB" sz="2400" dirty="0">
                <a:latin typeface="+mn-lt"/>
                <a:ea typeface="Tahoma" panose="020B0604030504040204" pitchFamily="34" charset="0"/>
                <a:cs typeface="Tahoma" panose="020B0604030504040204" pitchFamily="34" charset="0"/>
              </a:rPr>
              <a:t> supply.</a:t>
            </a:r>
          </a:p>
          <a:p>
            <a:r>
              <a:rPr lang="en-GB" sz="2400" dirty="0">
                <a:latin typeface="+mn-lt"/>
                <a:ea typeface="Tahoma" panose="020B0604030504040204" pitchFamily="34" charset="0"/>
                <a:cs typeface="Tahoma" panose="020B0604030504040204" pitchFamily="34" charset="0"/>
              </a:rPr>
              <a:t>Ultimately, heart cells can die through lack of blood supply.</a:t>
            </a:r>
          </a:p>
        </p:txBody>
      </p:sp>
      <p:pic>
        <p:nvPicPr>
          <p:cNvPr id="2" name="Picture 1">
            <a:extLst>
              <a:ext uri="{FF2B5EF4-FFF2-40B4-BE49-F238E27FC236}">
                <a16:creationId xmlns:a16="http://schemas.microsoft.com/office/drawing/2014/main" id="{0B6A6B83-EEB6-4B22-B3C5-150CC670AA3D}"/>
              </a:ext>
            </a:extLst>
          </p:cNvPr>
          <p:cNvPicPr>
            <a:picLocks noChangeAspect="1"/>
          </p:cNvPicPr>
          <p:nvPr/>
        </p:nvPicPr>
        <p:blipFill>
          <a:blip r:embed="rId2"/>
          <a:stretch>
            <a:fillRect/>
          </a:stretch>
        </p:blipFill>
        <p:spPr>
          <a:xfrm>
            <a:off x="2249357" y="3991786"/>
            <a:ext cx="4360363" cy="2332383"/>
          </a:xfrm>
          <a:prstGeom prst="rect">
            <a:avLst/>
          </a:prstGeom>
        </p:spPr>
      </p:pic>
    </p:spTree>
    <p:extLst>
      <p:ext uri="{BB962C8B-B14F-4D97-AF65-F5344CB8AC3E}">
        <p14:creationId xmlns:p14="http://schemas.microsoft.com/office/powerpoint/2010/main" val="2484490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288DF6-9991-4E9C-8DC6-BC8446BC27FC}"/>
              </a:ext>
            </a:extLst>
          </p:cNvPr>
          <p:cNvSpPr/>
          <p:nvPr/>
        </p:nvSpPr>
        <p:spPr>
          <a:xfrm>
            <a:off x="92765" y="132522"/>
            <a:ext cx="8958470" cy="65995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9074B14-56F3-4116-8ECA-8710355A03E7}"/>
              </a:ext>
            </a:extLst>
          </p:cNvPr>
          <p:cNvSpPr/>
          <p:nvPr/>
        </p:nvSpPr>
        <p:spPr>
          <a:xfrm>
            <a:off x="278296" y="337930"/>
            <a:ext cx="8574156" cy="6135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FDAC9F5-B967-4AA9-84FD-D4CFDCC70BE1}"/>
              </a:ext>
            </a:extLst>
          </p:cNvPr>
          <p:cNvSpPr/>
          <p:nvPr/>
        </p:nvSpPr>
        <p:spPr>
          <a:xfrm>
            <a:off x="291548" y="384313"/>
            <a:ext cx="5677260" cy="461665"/>
          </a:xfrm>
          <a:prstGeom prst="rect">
            <a:avLst/>
          </a:prstGeom>
        </p:spPr>
        <p:txBody>
          <a:bodyPr wrap="none">
            <a:spAutoFit/>
          </a:bodyPr>
          <a:lstStyle/>
          <a:p>
            <a:r>
              <a:rPr lang="en-GB" sz="2400" dirty="0">
                <a:solidFill>
                  <a:srgbClr val="FF0000"/>
                </a:solidFill>
                <a:ea typeface="Tahoma" panose="020B0604030504040204" pitchFamily="34" charset="0"/>
                <a:cs typeface="Tahoma" panose="020B0604030504040204" pitchFamily="34" charset="0"/>
              </a:rPr>
              <a:t>Stents</a:t>
            </a:r>
            <a:r>
              <a:rPr lang="en-GB" sz="2400" dirty="0">
                <a:ea typeface="Tahoma" panose="020B0604030504040204" pitchFamily="34" charset="0"/>
                <a:cs typeface="Tahoma" panose="020B0604030504040204" pitchFamily="34" charset="0"/>
              </a:rPr>
              <a:t> are used to open up blocked arteries.</a:t>
            </a:r>
          </a:p>
        </p:txBody>
      </p:sp>
      <p:pic>
        <p:nvPicPr>
          <p:cNvPr id="3" name="Picture 2">
            <a:extLst>
              <a:ext uri="{FF2B5EF4-FFF2-40B4-BE49-F238E27FC236}">
                <a16:creationId xmlns:a16="http://schemas.microsoft.com/office/drawing/2014/main" id="{5AD45D86-F09A-4E87-8E5E-5498C99F4BFA}"/>
              </a:ext>
            </a:extLst>
          </p:cNvPr>
          <p:cNvPicPr>
            <a:picLocks noChangeAspect="1"/>
          </p:cNvPicPr>
          <p:nvPr/>
        </p:nvPicPr>
        <p:blipFill>
          <a:blip r:embed="rId2"/>
          <a:stretch>
            <a:fillRect/>
          </a:stretch>
        </p:blipFill>
        <p:spPr>
          <a:xfrm>
            <a:off x="5982060" y="384313"/>
            <a:ext cx="2651990" cy="4938188"/>
          </a:xfrm>
          <a:prstGeom prst="rect">
            <a:avLst/>
          </a:prstGeom>
        </p:spPr>
      </p:pic>
      <p:sp>
        <p:nvSpPr>
          <p:cNvPr id="6" name="Rectangle 5">
            <a:extLst>
              <a:ext uri="{FF2B5EF4-FFF2-40B4-BE49-F238E27FC236}">
                <a16:creationId xmlns:a16="http://schemas.microsoft.com/office/drawing/2014/main" id="{86277A0C-02B6-4E94-BCB3-58B69376FFAE}"/>
              </a:ext>
            </a:extLst>
          </p:cNvPr>
          <p:cNvSpPr/>
          <p:nvPr/>
        </p:nvSpPr>
        <p:spPr>
          <a:xfrm>
            <a:off x="291548" y="1051386"/>
            <a:ext cx="5690512" cy="3785652"/>
          </a:xfrm>
          <a:prstGeom prst="rect">
            <a:avLst/>
          </a:prstGeom>
        </p:spPr>
        <p:txBody>
          <a:bodyPr wrap="square">
            <a:spAutoFit/>
          </a:bodyPr>
          <a:lstStyle/>
          <a:p>
            <a:r>
              <a:rPr lang="en-GB" sz="2400" dirty="0">
                <a:ea typeface="Tahoma" panose="020B0604030504040204" pitchFamily="34" charset="0"/>
                <a:cs typeface="Tahoma" panose="020B0604030504040204" pitchFamily="34" charset="0"/>
              </a:rPr>
              <a:t>Surgery can </a:t>
            </a:r>
            <a:r>
              <a:rPr lang="en-GB" sz="2400" dirty="0">
                <a:solidFill>
                  <a:srgbClr val="FF0000"/>
                </a:solidFill>
                <a:ea typeface="Tahoma" panose="020B0604030504040204" pitchFamily="34" charset="0"/>
                <a:cs typeface="Tahoma" panose="020B0604030504040204" pitchFamily="34" charset="0"/>
              </a:rPr>
              <a:t>bypass</a:t>
            </a:r>
            <a:r>
              <a:rPr lang="en-GB" sz="2400" dirty="0">
                <a:ea typeface="Tahoma" panose="020B0604030504040204" pitchFamily="34" charset="0"/>
                <a:cs typeface="Tahoma" panose="020B0604030504040204" pitchFamily="34" charset="0"/>
              </a:rPr>
              <a:t> blockages.</a:t>
            </a:r>
          </a:p>
          <a:p>
            <a:endParaRPr lang="en-GB" sz="2400" dirty="0">
              <a:ea typeface="Tahoma" panose="020B0604030504040204" pitchFamily="34" charset="0"/>
              <a:cs typeface="Tahoma" panose="020B0604030504040204" pitchFamily="34" charset="0"/>
            </a:endParaRPr>
          </a:p>
          <a:p>
            <a:endParaRPr lang="en-GB" sz="2400" dirty="0">
              <a:ea typeface="Tahoma" panose="020B0604030504040204" pitchFamily="34" charset="0"/>
              <a:cs typeface="Tahoma" panose="020B0604030504040204" pitchFamily="34" charset="0"/>
            </a:endParaRPr>
          </a:p>
          <a:p>
            <a:endParaRPr lang="en-GB" sz="2400" dirty="0">
              <a:ea typeface="Tahoma" panose="020B0604030504040204" pitchFamily="34" charset="0"/>
              <a:cs typeface="Tahoma" panose="020B0604030504040204" pitchFamily="34" charset="0"/>
            </a:endParaRPr>
          </a:p>
          <a:p>
            <a:endParaRPr lang="en-GB" sz="2400" dirty="0">
              <a:ea typeface="Tahoma" panose="020B0604030504040204" pitchFamily="34" charset="0"/>
              <a:cs typeface="Tahoma" panose="020B0604030504040204" pitchFamily="34" charset="0"/>
            </a:endParaRPr>
          </a:p>
          <a:p>
            <a:endParaRPr lang="en-GB" sz="2400" dirty="0">
              <a:ea typeface="Tahoma" panose="020B0604030504040204" pitchFamily="34" charset="0"/>
              <a:cs typeface="Tahoma" panose="020B0604030504040204" pitchFamily="34" charset="0"/>
            </a:endParaRPr>
          </a:p>
          <a:p>
            <a:endParaRPr lang="en-GB" sz="2400" dirty="0">
              <a:ea typeface="Tahoma" panose="020B0604030504040204" pitchFamily="34" charset="0"/>
              <a:cs typeface="Tahoma" panose="020B0604030504040204" pitchFamily="34" charset="0"/>
            </a:endParaRPr>
          </a:p>
          <a:p>
            <a:endParaRPr lang="en-GB" sz="2400" dirty="0">
              <a:solidFill>
                <a:srgbClr val="FF0000"/>
              </a:solidFill>
              <a:ea typeface="Tahoma" panose="020B0604030504040204" pitchFamily="34" charset="0"/>
              <a:cs typeface="Tahoma" panose="020B0604030504040204" pitchFamily="34" charset="0"/>
            </a:endParaRPr>
          </a:p>
          <a:p>
            <a:r>
              <a:rPr lang="en-GB" sz="2400" dirty="0">
                <a:solidFill>
                  <a:srgbClr val="FF0000"/>
                </a:solidFill>
                <a:ea typeface="Tahoma" panose="020B0604030504040204" pitchFamily="34" charset="0"/>
                <a:cs typeface="Tahoma" panose="020B0604030504040204" pitchFamily="34" charset="0"/>
              </a:rPr>
              <a:t>Statins</a:t>
            </a:r>
            <a:r>
              <a:rPr lang="en-GB" sz="2400" dirty="0">
                <a:ea typeface="Tahoma" panose="020B0604030504040204" pitchFamily="34" charset="0"/>
                <a:cs typeface="Tahoma" panose="020B0604030504040204" pitchFamily="34" charset="0"/>
              </a:rPr>
              <a:t> can prevent blockages developing,</a:t>
            </a:r>
          </a:p>
          <a:p>
            <a:r>
              <a:rPr lang="en-GB" sz="2400" dirty="0">
                <a:ea typeface="Tahoma" panose="020B0604030504040204" pitchFamily="34" charset="0"/>
                <a:cs typeface="Tahoma" panose="020B0604030504040204" pitchFamily="34" charset="0"/>
              </a:rPr>
              <a:t>by lowering </a:t>
            </a:r>
            <a:r>
              <a:rPr lang="en-GB" sz="2400" dirty="0">
                <a:solidFill>
                  <a:srgbClr val="FF0000"/>
                </a:solidFill>
                <a:ea typeface="Tahoma" panose="020B0604030504040204" pitchFamily="34" charset="0"/>
                <a:cs typeface="Tahoma" panose="020B0604030504040204" pitchFamily="34" charset="0"/>
              </a:rPr>
              <a:t>cholesterol</a:t>
            </a:r>
            <a:r>
              <a:rPr lang="en-GB" sz="2400" dirty="0">
                <a:ea typeface="Tahoma" panose="020B0604030504040204" pitchFamily="34" charset="0"/>
                <a:cs typeface="Tahoma" panose="020B0604030504040204" pitchFamily="34" charset="0"/>
              </a:rPr>
              <a:t>. </a:t>
            </a:r>
          </a:p>
        </p:txBody>
      </p:sp>
      <p:pic>
        <p:nvPicPr>
          <p:cNvPr id="7" name="Picture 6">
            <a:extLst>
              <a:ext uri="{FF2B5EF4-FFF2-40B4-BE49-F238E27FC236}">
                <a16:creationId xmlns:a16="http://schemas.microsoft.com/office/drawing/2014/main" id="{1E70FFCF-7C84-4B35-95AB-B500480C8588}"/>
              </a:ext>
            </a:extLst>
          </p:cNvPr>
          <p:cNvPicPr>
            <a:picLocks noChangeAspect="1"/>
          </p:cNvPicPr>
          <p:nvPr/>
        </p:nvPicPr>
        <p:blipFill rotWithShape="1">
          <a:blip r:embed="rId3"/>
          <a:srcRect l="5577" t="22024" r="5577" b="14094"/>
          <a:stretch/>
        </p:blipFill>
        <p:spPr>
          <a:xfrm>
            <a:off x="1357801" y="4837038"/>
            <a:ext cx="2847429" cy="1365564"/>
          </a:xfrm>
          <a:prstGeom prst="rect">
            <a:avLst/>
          </a:prstGeom>
        </p:spPr>
      </p:pic>
      <p:pic>
        <p:nvPicPr>
          <p:cNvPr id="8" name="Picture 7">
            <a:extLst>
              <a:ext uri="{FF2B5EF4-FFF2-40B4-BE49-F238E27FC236}">
                <a16:creationId xmlns:a16="http://schemas.microsoft.com/office/drawing/2014/main" id="{339E4997-65B4-48C5-8BAC-39BA2324E346}"/>
              </a:ext>
            </a:extLst>
          </p:cNvPr>
          <p:cNvPicPr>
            <a:picLocks noChangeAspect="1"/>
          </p:cNvPicPr>
          <p:nvPr/>
        </p:nvPicPr>
        <p:blipFill>
          <a:blip r:embed="rId4"/>
          <a:stretch>
            <a:fillRect/>
          </a:stretch>
        </p:blipFill>
        <p:spPr>
          <a:xfrm>
            <a:off x="1537630" y="1683026"/>
            <a:ext cx="2318751" cy="2188258"/>
          </a:xfrm>
          <a:prstGeom prst="rect">
            <a:avLst/>
          </a:prstGeom>
        </p:spPr>
      </p:pic>
      <p:sp>
        <p:nvSpPr>
          <p:cNvPr id="9" name="Arrow: Right 8">
            <a:extLst>
              <a:ext uri="{FF2B5EF4-FFF2-40B4-BE49-F238E27FC236}">
                <a16:creationId xmlns:a16="http://schemas.microsoft.com/office/drawing/2014/main" id="{5F8968CC-3484-4015-B71A-E4378734FC2D}"/>
              </a:ext>
            </a:extLst>
          </p:cNvPr>
          <p:cNvSpPr/>
          <p:nvPr/>
        </p:nvSpPr>
        <p:spPr>
          <a:xfrm>
            <a:off x="5357062" y="792969"/>
            <a:ext cx="720947" cy="461665"/>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3394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288DF6-9991-4E9C-8DC6-BC8446BC27FC}"/>
              </a:ext>
            </a:extLst>
          </p:cNvPr>
          <p:cNvSpPr/>
          <p:nvPr/>
        </p:nvSpPr>
        <p:spPr>
          <a:xfrm>
            <a:off x="92765" y="132522"/>
            <a:ext cx="8958470" cy="65995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9074B14-56F3-4116-8ECA-8710355A03E7}"/>
              </a:ext>
            </a:extLst>
          </p:cNvPr>
          <p:cNvSpPr/>
          <p:nvPr/>
        </p:nvSpPr>
        <p:spPr>
          <a:xfrm>
            <a:off x="278296" y="337930"/>
            <a:ext cx="8574156" cy="6135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2195599B-E1BA-42A0-A5A4-7FD0FBA39B53}"/>
              </a:ext>
            </a:extLst>
          </p:cNvPr>
          <p:cNvPicPr>
            <a:picLocks noChangeAspect="1"/>
          </p:cNvPicPr>
          <p:nvPr/>
        </p:nvPicPr>
        <p:blipFill rotWithShape="1">
          <a:blip r:embed="rId2"/>
          <a:srcRect b="13695"/>
          <a:stretch/>
        </p:blipFill>
        <p:spPr>
          <a:xfrm>
            <a:off x="1733398" y="2134721"/>
            <a:ext cx="5899855" cy="3818873"/>
          </a:xfrm>
          <a:prstGeom prst="rect">
            <a:avLst/>
          </a:prstGeom>
        </p:spPr>
      </p:pic>
      <p:sp>
        <p:nvSpPr>
          <p:cNvPr id="6" name="Title 4">
            <a:extLst>
              <a:ext uri="{FF2B5EF4-FFF2-40B4-BE49-F238E27FC236}">
                <a16:creationId xmlns:a16="http://schemas.microsoft.com/office/drawing/2014/main" id="{AAC264C2-20FB-44A6-B235-CDF48009103D}"/>
              </a:ext>
            </a:extLst>
          </p:cNvPr>
          <p:cNvSpPr txBox="1">
            <a:spLocks/>
          </p:cNvSpPr>
          <p:nvPr/>
        </p:nvSpPr>
        <p:spPr>
          <a:xfrm>
            <a:off x="265043" y="384312"/>
            <a:ext cx="8600661" cy="2192516"/>
          </a:xfrm>
          <a:prstGeom prst="rect">
            <a:avLst/>
          </a:prstGeom>
          <a:noFill/>
          <a:ln>
            <a:noFill/>
          </a:ln>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400" dirty="0">
                <a:latin typeface="+mn-lt"/>
                <a:ea typeface="Tahoma" panose="020B0604030504040204" pitchFamily="34" charset="0"/>
                <a:cs typeface="Tahoma" panose="020B0604030504040204" pitchFamily="34" charset="0"/>
              </a:rPr>
              <a:t>The heart can also be damaged because of high blood pressure or </a:t>
            </a:r>
            <a:r>
              <a:rPr lang="en-GB" sz="2400" dirty="0">
                <a:solidFill>
                  <a:srgbClr val="FF0000"/>
                </a:solidFill>
                <a:latin typeface="+mn-lt"/>
                <a:ea typeface="Tahoma" panose="020B0604030504040204" pitchFamily="34" charset="0"/>
                <a:cs typeface="Tahoma" panose="020B0604030504040204" pitchFamily="34" charset="0"/>
              </a:rPr>
              <a:t>hypertension</a:t>
            </a:r>
            <a:r>
              <a:rPr lang="en-GB" sz="2400" dirty="0">
                <a:latin typeface="+mn-lt"/>
                <a:ea typeface="Tahoma" panose="020B0604030504040204" pitchFamily="34" charset="0"/>
                <a:cs typeface="Tahoma" panose="020B0604030504040204" pitchFamily="34" charset="0"/>
              </a:rPr>
              <a:t>. If arteries are narrowed because of fatty deposits, or are less </a:t>
            </a:r>
            <a:r>
              <a:rPr lang="en-GB" sz="2400" dirty="0">
                <a:solidFill>
                  <a:srgbClr val="FF0000"/>
                </a:solidFill>
                <a:latin typeface="+mn-lt"/>
                <a:ea typeface="Tahoma" panose="020B0604030504040204" pitchFamily="34" charset="0"/>
                <a:cs typeface="Tahoma" panose="020B0604030504040204" pitchFamily="34" charset="0"/>
              </a:rPr>
              <a:t>elastic</a:t>
            </a:r>
            <a:r>
              <a:rPr lang="en-GB" sz="2400" dirty="0">
                <a:latin typeface="+mn-lt"/>
                <a:ea typeface="Tahoma" panose="020B0604030504040204" pitchFamily="34" charset="0"/>
                <a:cs typeface="Tahoma" panose="020B0604030504040204" pitchFamily="34" charset="0"/>
              </a:rPr>
              <a:t> because of smoking, the heart has to work harder to pump blood. This, in turn, can cause more damage to the arteries, which can even lead to them narrowing further – causing even more damage. This is a feedback cycle.</a:t>
            </a:r>
          </a:p>
        </p:txBody>
      </p:sp>
    </p:spTree>
    <p:extLst>
      <p:ext uri="{BB962C8B-B14F-4D97-AF65-F5344CB8AC3E}">
        <p14:creationId xmlns:p14="http://schemas.microsoft.com/office/powerpoint/2010/main" val="15168648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TotalTime>
  <Words>368</Words>
  <Application>Microsoft Office PowerPoint</Application>
  <PresentationFormat>On-screen Show (4:3)</PresentationFormat>
  <Paragraphs>34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Fulford</dc:creator>
  <cp:lastModifiedBy>Tim Fulford</cp:lastModifiedBy>
  <cp:revision>23</cp:revision>
  <dcterms:created xsi:type="dcterms:W3CDTF">2018-11-04T12:40:41Z</dcterms:created>
  <dcterms:modified xsi:type="dcterms:W3CDTF">2020-04-19T20:28:47Z</dcterms:modified>
</cp:coreProperties>
</file>