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7" r:id="rId4"/>
    <p:sldId id="367" r:id="rId5"/>
    <p:sldId id="366" r:id="rId6"/>
    <p:sldId id="368" r:id="rId7"/>
    <p:sldId id="369" r:id="rId8"/>
    <p:sldId id="357" r:id="rId9"/>
    <p:sldId id="371" r:id="rId10"/>
    <p:sldId id="358" r:id="rId11"/>
    <p:sldId id="359" r:id="rId12"/>
    <p:sldId id="356" r:id="rId13"/>
    <p:sldId id="370" r:id="rId14"/>
    <p:sldId id="282" r:id="rId15"/>
    <p:sldId id="3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3130"/>
  </p:normalViewPr>
  <p:slideViewPr>
    <p:cSldViewPr snapToGrid="0" snapToObjects="1">
      <p:cViewPr varScale="1">
        <p:scale>
          <a:sx n="67" d="100"/>
          <a:sy n="67" d="100"/>
        </p:scale>
        <p:origin x="3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D5A30-52AB-0245-8C17-1E7A73DCF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E6F74B-91EE-B44F-ABE4-A7A1010F5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93328-1604-5E41-820A-E056F3CE6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5B4A-0F3A-7243-8CEB-0B872ED79844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AEAC8-0DFF-604B-B404-CA071DA97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415D5-9E8D-004E-8040-47CA626C9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1303-AA26-174A-8CC9-6C0AD30EB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50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0F830-9C09-B047-9529-F9BCEC750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C07D8A-0216-884B-AA17-CC9C8D6B7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8733A-680F-0143-8263-BF3747A1C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5B4A-0F3A-7243-8CEB-0B872ED79844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89B4F-5201-C549-BF7E-BE8A78BEE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75208-6BED-C049-8128-DE6E4A6C4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1303-AA26-174A-8CC9-6C0AD30EB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95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5D59CD-DA42-D041-B91B-869D62FCB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D0FC57-37AE-C249-A84A-E3225E4B8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DCA75-EE95-F749-9CF0-F3AECE358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5B4A-0F3A-7243-8CEB-0B872ED79844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D43E7-FEC0-6449-9BE3-3A092263F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5397F-9AA1-AF47-8DCA-AC7A80E2D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1303-AA26-174A-8CC9-6C0AD30EB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57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D865E-6435-034F-B8D3-1AA78FFEA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37B82-59AE-7E47-8526-A54D3056E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87A9C-8826-AF46-B08C-45AAD475B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5B4A-0F3A-7243-8CEB-0B872ED79844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E1E51-A4C9-C84E-A169-8A0CA5E77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1B349-4548-F047-B5B2-02A902E79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1303-AA26-174A-8CC9-6C0AD30EB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57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C0F56-F26F-544C-A36B-F573863D7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AE390-ED5A-2547-B16F-B185095B6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E3379-2AD5-864B-AC0A-EC81F2F3E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5B4A-0F3A-7243-8CEB-0B872ED79844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F182F-4332-7540-9AA2-B9A3035F6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0C19A-2726-9F46-8D2C-3057B84DF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1303-AA26-174A-8CC9-6C0AD30EB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7F9C9-23BB-8146-8A9F-70487EBB3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33A21-1913-E942-BBF3-B6C8A21AD0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03748F-66FC-8041-BEEB-11F6BF49C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058E9-5AEA-3249-B413-51D4911E6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5B4A-0F3A-7243-8CEB-0B872ED79844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9EED6-D822-D146-B895-CEBF34B8E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ED2701-54E7-F147-A8B9-B812FA602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1303-AA26-174A-8CC9-6C0AD30EB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08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879EF-FCA0-B746-92D7-F80AFD1C7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52476-2869-E44E-9D03-16682FB74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77940-4829-F949-9802-30426355D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3D13B3-40E6-574A-934E-B9881B58C1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746397-B237-C64C-BD31-1EEC4EADAF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6ECCA0-FC53-6F4A-B1F9-6D33B7CC8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5B4A-0F3A-7243-8CEB-0B872ED79844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BBED86-A371-8F40-8508-B55ED0B60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519060-CC19-5C4D-BD8B-51C87A3FC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1303-AA26-174A-8CC9-6C0AD30EB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13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4842E-0CC6-8948-8D38-62E20CBF7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5AC9EB-B65B-2749-BCF7-34CB1E165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5B4A-0F3A-7243-8CEB-0B872ED79844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ECB549-482E-3D4A-B48F-ADEDF7B5F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938A4C-086A-B64A-9226-7BC53BED2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1303-AA26-174A-8CC9-6C0AD30EB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3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C781A3-C085-E144-816F-54E0EEF35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5B4A-0F3A-7243-8CEB-0B872ED79844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4F9DF1-3CAA-114E-A4BB-0E88450FF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AF2D3-7252-154E-8A3C-4DA666D73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1303-AA26-174A-8CC9-6C0AD30EB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68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FFAF0-0829-EB4C-9E00-FF2BC57BE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FF310-2DBE-FD4A-A47C-96A12B305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E75CDB-9190-E940-B0B9-4F2FAA8E6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A4C32-E5D8-EA44-AF66-52667F8F1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5B4A-0F3A-7243-8CEB-0B872ED79844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11CE2A-FE72-0941-9758-5740F61C0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58DDD-01AC-AA40-B306-A74B5046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1303-AA26-174A-8CC9-6C0AD30EB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96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3E58F-94F8-FF4C-A69D-AD1077DAC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1C5C49-F532-B745-9A35-26628A4D9F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5BE3B3-A9C2-454B-97C1-F8E907140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748807-269A-B843-9ACE-A4D88FAFE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5B4A-0F3A-7243-8CEB-0B872ED79844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6CE9AF-ED35-764D-9849-741C0DE9B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A0D9D3-AA59-8043-A1F6-D894112F9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1303-AA26-174A-8CC9-6C0AD30EB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6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369290-A0BE-2A49-A348-8BEE2A396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10959-5195-BA4C-A16E-FC121D028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9C24-4DBC-1048-A438-DA0051D16A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D5B4A-0F3A-7243-8CEB-0B872ED79844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81D59-A2F6-E946-A9B8-3EDC46FF92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405D0-D251-8647-A08D-A8DAAB0FE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51303-AA26-174A-8CC9-6C0AD30EB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5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99"/>
            <a:ext cx="12192000" cy="60335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3B29D6-437D-C849-BC4B-5C00DA932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4825" y="2439907"/>
            <a:ext cx="5483087" cy="1800433"/>
          </a:xfrm>
          <a:solidFill>
            <a:srgbClr val="FFFFFF">
              <a:alpha val="81961"/>
            </a:srgbClr>
          </a:solidFill>
        </p:spPr>
        <p:txBody>
          <a:bodyPr/>
          <a:lstStyle/>
          <a:p>
            <a:r>
              <a:rPr lang="en-US" dirty="0">
                <a:latin typeface="Helvetica Light" panose="020B0403020202020204" pitchFamily="34" charset="0"/>
              </a:rPr>
              <a:t>Keeping active during revision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1CE9DF-F23C-C747-A88B-1D2509ECCD41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8.jpeg">
            <a:extLst>
              <a:ext uri="{FF2B5EF4-FFF2-40B4-BE49-F238E27FC236}">
                <a16:creationId xmlns:a16="http://schemas.microsoft.com/office/drawing/2014/main" id="{2928589D-8457-9A46-AA3D-5FBCF183AE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26209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2A4D47-7811-E944-B16F-01F83A03E41A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B5CED606-F74D-204A-8A02-B02FD5CD83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0A0686B-8B00-ED4E-8CF5-66948FCC18EE}"/>
              </a:ext>
            </a:extLst>
          </p:cNvPr>
          <p:cNvSpPr txBox="1">
            <a:spLocks/>
          </p:cNvSpPr>
          <p:nvPr/>
        </p:nvSpPr>
        <p:spPr>
          <a:xfrm>
            <a:off x="0" y="308264"/>
            <a:ext cx="8980967" cy="1063336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Helvetica Light" panose="020B0403020202020204" pitchFamily="34" charset="0"/>
              </a:rPr>
              <a:t>   Fitting exercise into your schedule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C0AF70-37AD-504C-B660-EF0D6DCE6614}"/>
              </a:ext>
            </a:extLst>
          </p:cNvPr>
          <p:cNvSpPr/>
          <p:nvPr/>
        </p:nvSpPr>
        <p:spPr>
          <a:xfrm>
            <a:off x="307176" y="1607505"/>
            <a:ext cx="632222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A0A0A"/>
                </a:solidFill>
                <a:latin typeface="Helvetica Light" panose="020B0403020202020204" pitchFamily="34" charset="0"/>
              </a:rPr>
              <a:t>B</a:t>
            </a:r>
            <a:r>
              <a:rPr lang="en-GB" sz="2800" b="1" dirty="0">
                <a:solidFill>
                  <a:srgbClr val="0A0A0A"/>
                </a:solidFill>
                <a:effectLst/>
                <a:latin typeface="Helvetica Light" panose="020B0403020202020204" pitchFamily="34" charset="0"/>
              </a:rPr>
              <a:t>e flexible. </a:t>
            </a:r>
            <a:r>
              <a:rPr lang="en-GB" sz="2800" dirty="0">
                <a:solidFill>
                  <a:srgbClr val="0A0A0A"/>
                </a:solidFill>
                <a:effectLst/>
                <a:latin typeface="Helvetica Light" panose="020B0403020202020204" pitchFamily="34" charset="0"/>
              </a:rPr>
              <a:t>Fit your exercise around your revision timetable, and find what works for you.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A0A0A"/>
                </a:solidFill>
                <a:latin typeface="Helvetica Light" panose="020B0403020202020204" pitchFamily="34" charset="0"/>
              </a:rPr>
              <a:t>Shorter intense exercise </a:t>
            </a:r>
            <a:r>
              <a:rPr lang="en-GB" sz="2800" dirty="0">
                <a:solidFill>
                  <a:srgbClr val="0A0A0A"/>
                </a:solidFill>
                <a:latin typeface="Helvetica Light" panose="020B0403020202020204" pitchFamily="34" charset="0"/>
              </a:rPr>
              <a:t>is great during the exam period as it doesn’t take too long.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A0A0A"/>
                </a:solidFill>
                <a:effectLst/>
                <a:latin typeface="Helvetica Light" panose="020B0403020202020204" pitchFamily="34" charset="0"/>
              </a:rPr>
              <a:t>Tak</a:t>
            </a:r>
            <a:r>
              <a:rPr lang="en-GB" sz="2800" b="1" dirty="0">
                <a:solidFill>
                  <a:srgbClr val="0A0A0A"/>
                </a:solidFill>
                <a:latin typeface="Helvetica Light" panose="020B0403020202020204" pitchFamily="34" charset="0"/>
              </a:rPr>
              <a:t>e regular walks </a:t>
            </a:r>
            <a:r>
              <a:rPr lang="en-GB" sz="2800" dirty="0">
                <a:solidFill>
                  <a:srgbClr val="0A0A0A"/>
                </a:solidFill>
                <a:latin typeface="Helvetica Light" panose="020B0403020202020204" pitchFamily="34" charset="0"/>
              </a:rPr>
              <a:t>during the day to help you stay fresh and active. </a:t>
            </a:r>
            <a:endParaRPr lang="en-GB" sz="2800" dirty="0">
              <a:solidFill>
                <a:srgbClr val="0A0A0A"/>
              </a:solidFill>
              <a:effectLst/>
              <a:latin typeface="Helvetica Light" panose="020B0403020202020204" pitchFamily="34" charset="0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800" dirty="0">
              <a:latin typeface="Helvetica Light" panose="020B04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578" y="1766887"/>
            <a:ext cx="4922048" cy="326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66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2A4D47-7811-E944-B16F-01F83A03E41A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B5CED606-F74D-204A-8A02-B02FD5CD83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0A0686B-8B00-ED4E-8CF5-66948FCC18EE}"/>
              </a:ext>
            </a:extLst>
          </p:cNvPr>
          <p:cNvSpPr txBox="1">
            <a:spLocks/>
          </p:cNvSpPr>
          <p:nvPr/>
        </p:nvSpPr>
        <p:spPr>
          <a:xfrm>
            <a:off x="0" y="318204"/>
            <a:ext cx="8434315" cy="1113032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Helvetica Light" panose="020B0403020202020204" pitchFamily="34" charset="0"/>
              </a:rPr>
              <a:t>    Find a routine that works for you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BBBB01-BB88-BA4C-A2F3-FC116CEF95F2}"/>
              </a:ext>
            </a:extLst>
          </p:cNvPr>
          <p:cNvSpPr/>
          <p:nvPr/>
        </p:nvSpPr>
        <p:spPr>
          <a:xfrm>
            <a:off x="8073888" y="3496539"/>
            <a:ext cx="3210340" cy="1815882"/>
          </a:xfrm>
          <a:prstGeom prst="rect">
            <a:avLst/>
          </a:prstGeom>
          <a:ln w="38100">
            <a:solidFill>
              <a:srgbClr val="FF2F9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0A0A0A"/>
                </a:solidFill>
                <a:latin typeface="Helvetica Light" panose="020B0403020202020204" pitchFamily="34" charset="0"/>
              </a:rPr>
              <a:t>E</a:t>
            </a:r>
            <a:r>
              <a:rPr lang="en-GB" sz="2800" dirty="0">
                <a:solidFill>
                  <a:srgbClr val="0A0A0A"/>
                </a:solidFill>
                <a:effectLst/>
                <a:latin typeface="Helvetica Light" panose="020B0403020202020204" pitchFamily="34" charset="0"/>
              </a:rPr>
              <a:t>arly evening exercise could help to de-stress &amp; relax before bed.</a:t>
            </a:r>
            <a:endParaRPr lang="en-US" sz="2800" dirty="0">
              <a:latin typeface="Helvetica Light" panose="020B0403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9A18531-8BB4-1C4A-B6D9-478121C3EAA0}"/>
              </a:ext>
            </a:extLst>
          </p:cNvPr>
          <p:cNvSpPr/>
          <p:nvPr/>
        </p:nvSpPr>
        <p:spPr>
          <a:xfrm>
            <a:off x="755374" y="1829956"/>
            <a:ext cx="2743200" cy="87348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Helvetica Light" panose="020B0403020202020204" pitchFamily="34" charset="0"/>
              </a:rPr>
              <a:t>6-7am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8E7AFB7-B691-E948-AAF9-CAEE6D3E40AF}"/>
              </a:ext>
            </a:extLst>
          </p:cNvPr>
          <p:cNvSpPr/>
          <p:nvPr/>
        </p:nvSpPr>
        <p:spPr>
          <a:xfrm>
            <a:off x="4346713" y="1828783"/>
            <a:ext cx="2743200" cy="8734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Helvetica Light" panose="020B0403020202020204" pitchFamily="34" charset="0"/>
              </a:rPr>
              <a:t>12-1pm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58BB8AC-4009-864B-B993-E33D71C118C7}"/>
              </a:ext>
            </a:extLst>
          </p:cNvPr>
          <p:cNvSpPr/>
          <p:nvPr/>
        </p:nvSpPr>
        <p:spPr>
          <a:xfrm>
            <a:off x="8307458" y="1829956"/>
            <a:ext cx="2743200" cy="873487"/>
          </a:xfrm>
          <a:prstGeom prst="roundRect">
            <a:avLst/>
          </a:pr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Helvetica Light" panose="020B0403020202020204" pitchFamily="34" charset="0"/>
              </a:rPr>
              <a:t>6-7pm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3475C2-9FCE-944A-95BA-9C2E45561A23}"/>
              </a:ext>
            </a:extLst>
          </p:cNvPr>
          <p:cNvSpPr/>
          <p:nvPr/>
        </p:nvSpPr>
        <p:spPr>
          <a:xfrm>
            <a:off x="722244" y="2999506"/>
            <a:ext cx="2776330" cy="2246769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0A0A0A"/>
                </a:solidFill>
                <a:latin typeface="Helvetica Light" panose="020B0403020202020204" pitchFamily="34" charset="0"/>
              </a:rPr>
              <a:t>An early morning session could increase your focus for the rest of the day.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9E2CDD-995A-1143-A22B-DEE87DC53A46}"/>
              </a:ext>
            </a:extLst>
          </p:cNvPr>
          <p:cNvSpPr/>
          <p:nvPr/>
        </p:nvSpPr>
        <p:spPr>
          <a:xfrm>
            <a:off x="4563087" y="3264771"/>
            <a:ext cx="2310451" cy="1815882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0A0A0A"/>
                </a:solidFill>
                <a:latin typeface="Helvetica Light" panose="020B0403020202020204" pitchFamily="34" charset="0"/>
              </a:rPr>
              <a:t>A lunchtime workout helps to break up the day. </a:t>
            </a:r>
          </a:p>
        </p:txBody>
      </p:sp>
    </p:spTree>
    <p:extLst>
      <p:ext uri="{BB962C8B-B14F-4D97-AF65-F5344CB8AC3E}">
        <p14:creationId xmlns:p14="http://schemas.microsoft.com/office/powerpoint/2010/main" val="2712585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261" y="2795487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ON FIRE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VIBRANT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CRUISE CONTROL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AT 70%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HUNGRY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NEED A BREAK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DISTRACTED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SLOWING DOWN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TIRED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HUNGRY</a:t>
            </a:r>
          </a:p>
        </p:txBody>
      </p:sp>
      <p:sp>
        <p:nvSpPr>
          <p:cNvPr id="5" name="Rectangle 4"/>
          <p:cNvSpPr/>
          <p:nvPr/>
        </p:nvSpPr>
        <p:spPr>
          <a:xfrm>
            <a:off x="466261" y="1257661"/>
            <a:ext cx="48836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Plot your day from waking up to going to sleep in hourly blocks and identify when you are naturally: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35827"/>
            <a:ext cx="7001375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prstClr val="white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Your ideal work schedule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62685" y="1560828"/>
            <a:ext cx="5561138" cy="830997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GB" sz="4800" dirty="0">
                <a:solidFill>
                  <a:prstClr val="white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 Circadian rhythms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E77E0C-D390-EB4B-B0C4-FF74430D36FD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age8.jpeg">
            <a:extLst>
              <a:ext uri="{FF2B5EF4-FFF2-40B4-BE49-F238E27FC236}">
                <a16:creationId xmlns:a16="http://schemas.microsoft.com/office/drawing/2014/main" id="{1FC0BAFC-3B0A-774F-A30F-14A22EF53C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188" y="-14910"/>
            <a:ext cx="6446812" cy="60543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745188" y="0"/>
            <a:ext cx="6446812" cy="6791015"/>
          </a:xfrm>
          <a:prstGeom prst="rect">
            <a:avLst/>
          </a:prstGeom>
          <a:solidFill>
            <a:srgbClr val="FFFF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035" y="2368140"/>
            <a:ext cx="6591939" cy="3427808"/>
          </a:xfrm>
          <a:prstGeom prst="rect">
            <a:avLst/>
          </a:prstGeom>
          <a:ln w="38100">
            <a:solidFill>
              <a:srgbClr val="FF0066"/>
            </a:solidFill>
          </a:ln>
        </p:spPr>
      </p:pic>
    </p:spTree>
    <p:extLst>
      <p:ext uri="{BB962C8B-B14F-4D97-AF65-F5344CB8AC3E}">
        <p14:creationId xmlns:p14="http://schemas.microsoft.com/office/powerpoint/2010/main" val="36148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81021-B32C-0D4C-93C4-2E4C4F82D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6038"/>
            <a:ext cx="8676861" cy="897145"/>
          </a:xfrm>
          <a:solidFill>
            <a:srgbClr val="00B0F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Helvetica Light" panose="020B0403020202020204" pitchFamily="34" charset="0"/>
              </a:rPr>
              <a:t>  Top tips to take care of yourself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AB26B-3747-F247-8FC2-FDA40394F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224" y="1400666"/>
            <a:ext cx="5363817" cy="4351338"/>
          </a:xfrm>
        </p:spPr>
        <p:txBody>
          <a:bodyPr>
            <a:normAutofit lnSpcReduction="10000"/>
          </a:bodyPr>
          <a:lstStyle/>
          <a:p>
            <a:r>
              <a:rPr lang="en-GB" sz="4000" dirty="0">
                <a:latin typeface="Helvetica Light" panose="020B0403020202020204" pitchFamily="34" charset="0"/>
              </a:rPr>
              <a:t>Exercise regularly</a:t>
            </a:r>
          </a:p>
          <a:p>
            <a:r>
              <a:rPr lang="en-GB" sz="4000" dirty="0">
                <a:latin typeface="Helvetica Light" panose="020B0403020202020204" pitchFamily="34" charset="0"/>
              </a:rPr>
              <a:t>Eat well</a:t>
            </a:r>
          </a:p>
          <a:p>
            <a:r>
              <a:rPr lang="en-GB" sz="4000" dirty="0">
                <a:latin typeface="Helvetica Light" panose="020B0403020202020204" pitchFamily="34" charset="0"/>
              </a:rPr>
              <a:t>Sleep well </a:t>
            </a:r>
          </a:p>
          <a:p>
            <a:r>
              <a:rPr lang="en-GB" sz="4000" dirty="0">
                <a:latin typeface="Helvetica Light" panose="020B0403020202020204" pitchFamily="34" charset="0"/>
              </a:rPr>
              <a:t>Relax often</a:t>
            </a:r>
          </a:p>
          <a:p>
            <a:r>
              <a:rPr lang="en-GB" sz="4000" dirty="0">
                <a:latin typeface="Helvetica Light" panose="020B0403020202020204" pitchFamily="34" charset="0"/>
              </a:rPr>
              <a:t>Socialise &amp; connect with others</a:t>
            </a:r>
          </a:p>
          <a:p>
            <a:r>
              <a:rPr lang="en-GB" sz="4000" dirty="0">
                <a:latin typeface="Helvetica Light" panose="020B0403020202020204" pitchFamily="34" charset="0"/>
              </a:rPr>
              <a:t>Take time out for you</a:t>
            </a:r>
          </a:p>
          <a:p>
            <a:pPr marL="0" indent="0">
              <a:buNone/>
            </a:pPr>
            <a:endParaRPr lang="en-GB" dirty="0">
              <a:latin typeface="Helvetica Light" panose="020B0403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DFACAB-6DD4-C542-BC25-2BA8FC8A3FB1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8.jpeg">
            <a:extLst>
              <a:ext uri="{FF2B5EF4-FFF2-40B4-BE49-F238E27FC236}">
                <a16:creationId xmlns:a16="http://schemas.microsoft.com/office/drawing/2014/main" id="{E5AB0936-2C73-A44B-A148-39F625BBC6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526" y="1600200"/>
            <a:ext cx="5328649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79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2A4D47-7811-E944-B16F-01F83A03E41A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B5CED606-F74D-204A-8A02-B02FD5CD83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03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9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2A4D47-7811-E944-B16F-01F83A03E41A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B5CED606-F74D-204A-8A02-B02FD5CD83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95704" cy="603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60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45"/>
          <a:stretch/>
        </p:blipFill>
        <p:spPr>
          <a:xfrm>
            <a:off x="0" y="0"/>
            <a:ext cx="12192000" cy="610822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844882" y="1"/>
            <a:ext cx="5334000" cy="6176962"/>
          </a:xfrm>
          <a:prstGeom prst="rect">
            <a:avLst/>
          </a:prstGeom>
          <a:solidFill>
            <a:schemeClr val="tx1">
              <a:alpha val="82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ü"/>
            </a:pP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ü"/>
            </a:pP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204843" y="201793"/>
            <a:ext cx="7062844" cy="3312931"/>
          </a:xfrm>
          <a:prstGeom prst="rect">
            <a:avLst/>
          </a:prstGeom>
          <a:solidFill>
            <a:srgbClr val="00B0F0">
              <a:alpha val="82000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en-GB" sz="16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ü"/>
            </a:pPr>
            <a:endParaRPr lang="en-GB" sz="16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ü"/>
            </a:pPr>
            <a:endParaRPr lang="en-GB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716" y="344625"/>
            <a:ext cx="75635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</a:t>
            </a: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 OF PHYSICAL ACTIVITY </a:t>
            </a: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COMPLETE IN A WEEK?</a:t>
            </a:r>
          </a:p>
          <a:p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stopping you?</a:t>
            </a:r>
          </a:p>
          <a:p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144767" y="878443"/>
            <a:ext cx="4747349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 Physical Activity impacts the brain, it…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boosts your memory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improves your concentration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 reduce stress 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lengthens attention span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661D3C-6B76-6C41-948F-F1BB4E623305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8.jpeg">
            <a:extLst>
              <a:ext uri="{FF2B5EF4-FFF2-40B4-BE49-F238E27FC236}">
                <a16:creationId xmlns:a16="http://schemas.microsoft.com/office/drawing/2014/main" id="{7FF1ACC1-F182-AD4E-8467-B48183CAB1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5143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0286" b="6440"/>
          <a:stretch/>
        </p:blipFill>
        <p:spPr>
          <a:xfrm>
            <a:off x="194254" y="1793699"/>
            <a:ext cx="8074454" cy="40314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56754" y="1868353"/>
            <a:ext cx="440603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GB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areas are very active;</a:t>
            </a:r>
          </a:p>
          <a:p>
            <a:endParaRPr lang="en-GB" sz="4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lang="en-GB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areas are least active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40605"/>
            <a:ext cx="8462963" cy="1325563"/>
          </a:xfrm>
          <a:solidFill>
            <a:srgbClr val="029FD7"/>
          </a:solidFill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Physically active students have </a:t>
            </a:r>
            <a:b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more active brains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76DC20-D73F-7E44-9AFF-C299298BF0C8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8.jpeg">
            <a:extLst>
              <a:ext uri="{FF2B5EF4-FFF2-40B4-BE49-F238E27FC236}">
                <a16:creationId xmlns:a16="http://schemas.microsoft.com/office/drawing/2014/main" id="{44AC2592-28C2-4344-891A-9AA9A17AF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73992FB-8CF8-5C4E-9288-8C2B95AE8607}"/>
              </a:ext>
            </a:extLst>
          </p:cNvPr>
          <p:cNvSpPr/>
          <p:nvPr/>
        </p:nvSpPr>
        <p:spPr>
          <a:xfrm>
            <a:off x="5414963" y="6453376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lifehacker.com</a:t>
            </a:r>
            <a:r>
              <a:rPr lang="en-US" sz="1200" dirty="0"/>
              <a:t>/20-minutes-of-exercise-before-an-exam-may-boost-your-pe-1541773646</a:t>
            </a:r>
          </a:p>
        </p:txBody>
      </p:sp>
    </p:spTree>
    <p:extLst>
      <p:ext uri="{BB962C8B-B14F-4D97-AF65-F5344CB8AC3E}">
        <p14:creationId xmlns:p14="http://schemas.microsoft.com/office/powerpoint/2010/main" val="14440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2A4D47-7811-E944-B16F-01F83A03E41A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B5CED606-F74D-204A-8A02-B02FD5CD83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0A0686B-8B00-ED4E-8CF5-66948FCC18EE}"/>
              </a:ext>
            </a:extLst>
          </p:cNvPr>
          <p:cNvSpPr txBox="1">
            <a:spLocks/>
          </p:cNvSpPr>
          <p:nvPr/>
        </p:nvSpPr>
        <p:spPr>
          <a:xfrm>
            <a:off x="0" y="208874"/>
            <a:ext cx="9740347" cy="874492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Helvetica Light" panose="020B0403020202020204" pitchFamily="34" charset="0"/>
              </a:rPr>
              <a:t>   Exercise can improve your exam performance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9432EB-CF74-5347-80FF-6E5DBDE32579}"/>
              </a:ext>
            </a:extLst>
          </p:cNvPr>
          <p:cNvSpPr/>
          <p:nvPr/>
        </p:nvSpPr>
        <p:spPr>
          <a:xfrm>
            <a:off x="762000" y="1323061"/>
            <a:ext cx="11085443" cy="1077218"/>
          </a:xfrm>
          <a:prstGeom prst="rect">
            <a:avLst/>
          </a:prstGeom>
          <a:ln w="38100">
            <a:solidFill>
              <a:srgbClr val="FF2F9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0A0A0A"/>
                </a:solidFill>
                <a:latin typeface="Helvetica Light" panose="020B0403020202020204" pitchFamily="34" charset="0"/>
              </a:rPr>
              <a:t>Exercise</a:t>
            </a:r>
            <a:r>
              <a:rPr lang="en-GB" sz="3200" dirty="0">
                <a:solidFill>
                  <a:srgbClr val="0A0A0A"/>
                </a:solidFill>
                <a:effectLst/>
                <a:latin typeface="Helvetica Light" panose="020B0403020202020204" pitchFamily="34" charset="0"/>
              </a:rPr>
              <a:t> triggers the release of various hormones and chemical compounds in the body</a:t>
            </a:r>
            <a:endParaRPr lang="en-US" sz="3200" dirty="0">
              <a:latin typeface="Helvetica Light" panose="020B0403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48D87D-F6E7-3241-94AD-DB201CC18C5A}"/>
              </a:ext>
            </a:extLst>
          </p:cNvPr>
          <p:cNvSpPr/>
          <p:nvPr/>
        </p:nvSpPr>
        <p:spPr>
          <a:xfrm>
            <a:off x="7871791" y="2803874"/>
            <a:ext cx="2991680" cy="224676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effectLst/>
                <a:latin typeface="Helvetica Light" panose="020B0403020202020204" pitchFamily="34" charset="0"/>
              </a:rPr>
              <a:t>Norepinephrine</a:t>
            </a:r>
            <a:r>
              <a:rPr lang="en-GB" sz="2800" dirty="0">
                <a:solidFill>
                  <a:schemeClr val="bg1"/>
                </a:solidFill>
                <a:effectLst/>
                <a:latin typeface="Helvetica Light" panose="020B0403020202020204" pitchFamily="34" charset="0"/>
              </a:rPr>
              <a:t> –</a:t>
            </a:r>
          </a:p>
          <a:p>
            <a:r>
              <a:rPr lang="en-GB" sz="2800" dirty="0">
                <a:solidFill>
                  <a:schemeClr val="bg1"/>
                </a:solidFill>
                <a:effectLst/>
                <a:latin typeface="Helvetica Light" panose="020B0403020202020204" pitchFamily="34" charset="0"/>
              </a:rPr>
              <a:t>affects motivation and mental stimulation</a:t>
            </a:r>
          </a:p>
          <a:p>
            <a:endParaRPr lang="en-GB" sz="2800" dirty="0">
              <a:solidFill>
                <a:schemeClr val="bg1"/>
              </a:solidFill>
              <a:effectLst/>
              <a:latin typeface="Helvetica Light" panose="020B0403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5B33C7-2751-B645-B804-D9B8A01CE563}"/>
              </a:ext>
            </a:extLst>
          </p:cNvPr>
          <p:cNvSpPr/>
          <p:nvPr/>
        </p:nvSpPr>
        <p:spPr>
          <a:xfrm>
            <a:off x="762000" y="2803874"/>
            <a:ext cx="2955235" cy="267765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Serotonin – </a:t>
            </a:r>
            <a:r>
              <a:rPr lang="en-GB" sz="2800" dirty="0">
                <a:solidFill>
                  <a:schemeClr val="bg1"/>
                </a:solidFill>
                <a:latin typeface="Helvetica Light" panose="020B0403020202020204" pitchFamily="34" charset="0"/>
              </a:rPr>
              <a:t>involved in regulating your sleep cycles and boosting your mood.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721B8E-7DE5-E943-9625-EFD3A68C12C3}"/>
              </a:ext>
            </a:extLst>
          </p:cNvPr>
          <p:cNvSpPr/>
          <p:nvPr/>
        </p:nvSpPr>
        <p:spPr>
          <a:xfrm>
            <a:off x="4469295" y="2770085"/>
            <a:ext cx="2650435" cy="2677656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Dopamine –</a:t>
            </a:r>
            <a:r>
              <a:rPr lang="en-GB" sz="2800" dirty="0">
                <a:solidFill>
                  <a:srgbClr val="0A0A0A"/>
                </a:solidFill>
                <a:latin typeface="Helvetica Light" panose="020B0403020202020204" pitchFamily="34" charset="0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Helvetica Light" panose="020B0403020202020204" pitchFamily="34" charset="0"/>
              </a:rPr>
              <a:t>positively influences learning and your attention span</a:t>
            </a:r>
            <a:r>
              <a:rPr lang="en-GB" sz="2800" dirty="0">
                <a:solidFill>
                  <a:srgbClr val="FFFFFF"/>
                </a:solidFill>
                <a:latin typeface="Helvetica Light" panose="020B04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935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81" y="-41565"/>
            <a:ext cx="5388719" cy="61769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2A4D47-7811-E944-B16F-01F83A03E41A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B5CED606-F74D-204A-8A02-B02FD5CD83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24BB77-0C35-3A4F-8BF6-9B1E6EC62A58}"/>
              </a:ext>
            </a:extLst>
          </p:cNvPr>
          <p:cNvSpPr/>
          <p:nvPr/>
        </p:nvSpPr>
        <p:spPr>
          <a:xfrm>
            <a:off x="391633" y="2834642"/>
            <a:ext cx="613385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A0A0A"/>
                </a:solidFill>
                <a:latin typeface="Helvetica Light" panose="020B0403020202020204" pitchFamily="34" charset="0"/>
              </a:rPr>
              <a:t>C</a:t>
            </a:r>
            <a:r>
              <a:rPr lang="en-GB" sz="3200" dirty="0">
                <a:solidFill>
                  <a:srgbClr val="0A0A0A"/>
                </a:solidFill>
                <a:effectLst/>
                <a:latin typeface="Helvetica Light" panose="020B0403020202020204" pitchFamily="34" charset="0"/>
              </a:rPr>
              <a:t>ognitive brain function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A0A0A"/>
                </a:solidFill>
                <a:latin typeface="Helvetica Light" panose="020B0403020202020204" pitchFamily="34" charset="0"/>
              </a:rPr>
              <a:t>Your ability to focus for longer periods of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A0A0A"/>
                </a:solidFill>
                <a:effectLst/>
                <a:latin typeface="Helvetica Light" panose="020B0403020202020204" pitchFamily="34" charset="0"/>
              </a:rPr>
              <a:t>Your stress levels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A0A0A"/>
                </a:solidFill>
                <a:effectLst/>
                <a:latin typeface="Helvetica Light" panose="020B0403020202020204" pitchFamily="34" charset="0"/>
              </a:rPr>
              <a:t>Memory retention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0A0A0A"/>
              </a:solidFill>
              <a:effectLst/>
              <a:latin typeface="Helvetica Light" panose="020B04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Helvetica Light" panose="020B0403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C05490-AA4F-5F42-B552-F4D8F39823F8}"/>
              </a:ext>
            </a:extLst>
          </p:cNvPr>
          <p:cNvSpPr/>
          <p:nvPr/>
        </p:nvSpPr>
        <p:spPr>
          <a:xfrm>
            <a:off x="549202" y="1292240"/>
            <a:ext cx="11039559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FF2F9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0A0A0A"/>
                </a:solidFill>
                <a:latin typeface="Helvetica Light" panose="020B0403020202020204" pitchFamily="34" charset="0"/>
              </a:rPr>
              <a:t>Increased blood flow &amp; the combination of hormones and neurotransmitters can improve: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E1100D-4D9C-9446-B18D-955B6325E5C0}"/>
              </a:ext>
            </a:extLst>
          </p:cNvPr>
          <p:cNvSpPr txBox="1">
            <a:spLocks/>
          </p:cNvSpPr>
          <p:nvPr/>
        </p:nvSpPr>
        <p:spPr>
          <a:xfrm>
            <a:off x="0" y="208874"/>
            <a:ext cx="9740347" cy="874492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Helvetica Light" panose="020B0403020202020204" pitchFamily="34" charset="0"/>
              </a:rPr>
              <a:t>   Exercise can improve your exam performance</a:t>
            </a:r>
          </a:p>
        </p:txBody>
      </p:sp>
    </p:spTree>
    <p:extLst>
      <p:ext uri="{BB962C8B-B14F-4D97-AF65-F5344CB8AC3E}">
        <p14:creationId xmlns:p14="http://schemas.microsoft.com/office/powerpoint/2010/main" val="1916178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2A4D47-7811-E944-B16F-01F83A03E41A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B5CED606-F74D-204A-8A02-B02FD5CD83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0A0686B-8B00-ED4E-8CF5-66948FCC18EE}"/>
              </a:ext>
            </a:extLst>
          </p:cNvPr>
          <p:cNvSpPr txBox="1">
            <a:spLocks/>
          </p:cNvSpPr>
          <p:nvPr/>
        </p:nvSpPr>
        <p:spPr>
          <a:xfrm>
            <a:off x="0" y="254724"/>
            <a:ext cx="9829800" cy="1033519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Helvetica Light" panose="020B0403020202020204" pitchFamily="34" charset="0"/>
              </a:rPr>
              <a:t>  Why is it important to take breaks in your </a:t>
            </a:r>
          </a:p>
          <a:p>
            <a:r>
              <a:rPr lang="en-US" b="1" dirty="0">
                <a:solidFill>
                  <a:schemeClr val="bg1"/>
                </a:solidFill>
                <a:latin typeface="Helvetica Light" panose="020B0403020202020204" pitchFamily="34" charset="0"/>
              </a:rPr>
              <a:t>  revision?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975B2D-95EE-EE4F-A4BB-24616AC53E3E}"/>
              </a:ext>
            </a:extLst>
          </p:cNvPr>
          <p:cNvSpPr/>
          <p:nvPr/>
        </p:nvSpPr>
        <p:spPr>
          <a:xfrm>
            <a:off x="479895" y="1763034"/>
            <a:ext cx="576850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Helvetica Light" panose="020B0403020202020204" pitchFamily="34" charset="0"/>
              </a:rPr>
              <a:t> You're </a:t>
            </a:r>
            <a:r>
              <a:rPr lang="en-GB" sz="2400" b="1" dirty="0">
                <a:effectLst/>
                <a:latin typeface="Helvetica Light" panose="020B0403020202020204" pitchFamily="34" charset="0"/>
              </a:rPr>
              <a:t>less likely to get distracted </a:t>
            </a:r>
            <a:r>
              <a:rPr lang="en-GB" sz="2400" dirty="0">
                <a:effectLst/>
                <a:latin typeface="Helvetica Light" panose="020B0403020202020204" pitchFamily="34" charset="0"/>
              </a:rPr>
              <a:t>while you are revising. 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Helvetica Light" panose="020B0403020202020204" pitchFamily="34" charset="0"/>
              </a:rPr>
              <a:t> It's much better to spend 60 minutes revising well and </a:t>
            </a:r>
            <a:r>
              <a:rPr lang="en-GB" sz="2400" b="1" dirty="0">
                <a:effectLst/>
                <a:latin typeface="Helvetica Light" panose="020B0403020202020204" pitchFamily="34" charset="0"/>
              </a:rPr>
              <a:t>10 minutes on a break </a:t>
            </a:r>
            <a:r>
              <a:rPr lang="en-GB" sz="2400" dirty="0">
                <a:effectLst/>
                <a:latin typeface="Helvetica Light" panose="020B0403020202020204" pitchFamily="34" charset="0"/>
              </a:rPr>
              <a:t>than to spend </a:t>
            </a:r>
            <a:r>
              <a:rPr lang="en-GB" sz="2400" dirty="0">
                <a:latin typeface="Helvetica Light" panose="020B0403020202020204" pitchFamily="34" charset="0"/>
              </a:rPr>
              <a:t>longer</a:t>
            </a:r>
            <a:r>
              <a:rPr lang="en-GB" sz="2400" dirty="0">
                <a:effectLst/>
                <a:latin typeface="Helvetica Light" panose="020B0403020202020204" pitchFamily="34" charset="0"/>
              </a:rPr>
              <a:t> half revising and half playing with your phone.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Helvetica Light" panose="020B0403020202020204" pitchFamily="34" charset="0"/>
              </a:rPr>
              <a:t> </a:t>
            </a:r>
            <a:r>
              <a:rPr lang="en-GB" sz="2400" b="1" dirty="0">
                <a:effectLst/>
                <a:latin typeface="Helvetica Light" panose="020B0403020202020204" pitchFamily="34" charset="0"/>
              </a:rPr>
              <a:t>Breaks actually make you work more effectively.</a:t>
            </a:r>
            <a:r>
              <a:rPr lang="en-GB" sz="2400" dirty="0">
                <a:effectLst/>
                <a:latin typeface="Helvetica Light" panose="020B0403020202020204" pitchFamily="34" charset="0"/>
              </a:rPr>
              <a:t> After all that mental work, your brain needs a rest.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973" y="1840601"/>
            <a:ext cx="5244252" cy="347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59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2A4D47-7811-E944-B16F-01F83A03E41A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B5CED606-F74D-204A-8A02-B02FD5CD83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0A0686B-8B00-ED4E-8CF5-66948FCC18EE}"/>
              </a:ext>
            </a:extLst>
          </p:cNvPr>
          <p:cNvSpPr txBox="1">
            <a:spLocks/>
          </p:cNvSpPr>
          <p:nvPr/>
        </p:nvSpPr>
        <p:spPr>
          <a:xfrm>
            <a:off x="0" y="254724"/>
            <a:ext cx="9829800" cy="1033519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Helvetica Light" panose="020B0403020202020204" pitchFamily="34" charset="0"/>
              </a:rPr>
              <a:t>  How to build exercise into your breaks…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975B2D-95EE-EE4F-A4BB-24616AC53E3E}"/>
              </a:ext>
            </a:extLst>
          </p:cNvPr>
          <p:cNvSpPr/>
          <p:nvPr/>
        </p:nvSpPr>
        <p:spPr>
          <a:xfrm>
            <a:off x="420259" y="1540207"/>
            <a:ext cx="6397985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400" b="1" dirty="0">
                <a:effectLst/>
                <a:latin typeface="Helvetica Light" panose="020B0403020202020204" pitchFamily="34" charset="0"/>
              </a:rPr>
              <a:t>Schedule regular breaks during your revision. </a:t>
            </a:r>
            <a:r>
              <a:rPr lang="en-GB" sz="2400" dirty="0">
                <a:effectLst/>
                <a:latin typeface="Helvetica Light" panose="020B0403020202020204" pitchFamily="34" charset="0"/>
              </a:rPr>
              <a:t>This could be 60 minutes of revision, followed by a 10 minute break. Exactly what schedule is best varies from person to person.</a:t>
            </a:r>
            <a:endParaRPr lang="en-GB" sz="2400" dirty="0">
              <a:latin typeface="Helvetica Light" panose="020B0403020202020204" pitchFamily="34" charset="0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Helvetica Light" panose="020B0403020202020204" pitchFamily="34" charset="0"/>
              </a:rPr>
              <a:t>Use your break for </a:t>
            </a:r>
            <a:r>
              <a:rPr lang="en-GB" sz="2400" b="1" dirty="0">
                <a:effectLst/>
                <a:latin typeface="Helvetica Light" panose="020B0403020202020204" pitchFamily="34" charset="0"/>
              </a:rPr>
              <a:t>something relaxing and refreshing</a:t>
            </a:r>
            <a:r>
              <a:rPr lang="en-GB" sz="2400" dirty="0">
                <a:effectLst/>
                <a:latin typeface="Helvetica Light" panose="020B0403020202020204" pitchFamily="34" charset="0"/>
              </a:rPr>
              <a:t>, but which won't distract you from getting back to work.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Helvetica Light" panose="020B0403020202020204" pitchFamily="34" charset="0"/>
              </a:rPr>
              <a:t>Do </a:t>
            </a:r>
            <a:r>
              <a:rPr lang="en-GB" sz="2400" dirty="0">
                <a:effectLst/>
                <a:latin typeface="Helvetica Light" panose="020B0403020202020204" pitchFamily="34" charset="0"/>
              </a:rPr>
              <a:t>something that </a:t>
            </a:r>
            <a:r>
              <a:rPr lang="en-GB" sz="2400" b="1" dirty="0">
                <a:effectLst/>
                <a:latin typeface="Helvetica Light" panose="020B0403020202020204" pitchFamily="34" charset="0"/>
              </a:rPr>
              <a:t>involves getting up from where you're revising and moving around</a:t>
            </a:r>
            <a:r>
              <a:rPr lang="en-GB" sz="2400" dirty="0">
                <a:effectLst/>
                <a:latin typeface="Helvetica Light" panose="020B0403020202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323" y="1682461"/>
            <a:ext cx="4566804" cy="385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58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252" y="-28072"/>
            <a:ext cx="12214252" cy="61279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12" y="2204545"/>
            <a:ext cx="5418418" cy="31206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2252" y="166817"/>
            <a:ext cx="7098349" cy="132343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revision -  work in</a:t>
            </a:r>
          </a:p>
          <a:p>
            <a:r>
              <a:rPr lang="en-GB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to 90 minute intervals</a:t>
            </a:r>
          </a:p>
        </p:txBody>
      </p:sp>
      <p:pic>
        <p:nvPicPr>
          <p:cNvPr id="2052" name="Picture 4" descr="http://b.fastcompany.net/multisite_files/fastcompany/inline/2013/06/3013188-inline-ultradian-rhythm-inli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995" y="245055"/>
            <a:ext cx="3759200" cy="249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89509" y="2990640"/>
            <a:ext cx="5510412" cy="2677656"/>
          </a:xfrm>
          <a:prstGeom prst="rect">
            <a:avLst/>
          </a:prstGeom>
          <a:solidFill>
            <a:srgbClr val="00B0F0">
              <a:alpha val="85882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Helvetica Light" panose="020B0403020202020204" pitchFamily="34" charset="0"/>
              </a:rPr>
              <a:t>Your brain uses up more glucose than any other bodily activity. Typically you will have spent most of it after 60-90 minutes.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Helvetica Light" panose="020B0403020202020204" pitchFamily="34" charset="0"/>
              </a:rPr>
              <a:t>So take a break, get up, go for a walk, have a snack, do something completely different to recharge</a:t>
            </a:r>
            <a:r>
              <a:rPr lang="en-GB" sz="2000" dirty="0">
                <a:solidFill>
                  <a:schemeClr val="bg1"/>
                </a:solidFill>
                <a:latin typeface="Helvetica Light" panose="020B0403020202020204" pitchFamily="34" charset="0"/>
              </a:rPr>
              <a:t>. 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138590-04FC-3A40-A5A9-DA668B17FC48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8.jpeg">
            <a:extLst>
              <a:ext uri="{FF2B5EF4-FFF2-40B4-BE49-F238E27FC236}">
                <a16:creationId xmlns:a16="http://schemas.microsoft.com/office/drawing/2014/main" id="{F41C20C5-D5A7-D842-A1B7-58D862515D4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6392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0AE419-D091-4749-9E5B-CFFB31BC2EB8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853FBFFC-2265-7949-BB6D-D050AF2516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577" y="-1"/>
            <a:ext cx="12330113" cy="607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37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510</Words>
  <Application>Microsoft Office PowerPoint</Application>
  <PresentationFormat>Widescreen</PresentationFormat>
  <Paragraphs>73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Helvetica Light</vt:lpstr>
      <vt:lpstr>Wingdings</vt:lpstr>
      <vt:lpstr>Office Theme</vt:lpstr>
      <vt:lpstr>Keeping active during revision</vt:lpstr>
      <vt:lpstr>PowerPoint Presentation</vt:lpstr>
      <vt:lpstr> Physically active students have   more active brains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Top tips to take care of yourself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Keeping active during revision</dc:title>
  <dc:creator>caroline sidell</dc:creator>
  <cp:lastModifiedBy>KK</cp:lastModifiedBy>
  <cp:revision>37</cp:revision>
  <dcterms:created xsi:type="dcterms:W3CDTF">2019-02-08T13:37:20Z</dcterms:created>
  <dcterms:modified xsi:type="dcterms:W3CDTF">2019-03-18T16:30:19Z</dcterms:modified>
</cp:coreProperties>
</file>