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8" r:id="rId5"/>
    <p:sldId id="276" r:id="rId6"/>
    <p:sldId id="279" r:id="rId7"/>
    <p:sldId id="270" r:id="rId8"/>
    <p:sldId id="272" r:id="rId9"/>
    <p:sldId id="275" r:id="rId10"/>
    <p:sldId id="280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2" d="100"/>
          <a:sy n="42" d="100"/>
        </p:scale>
        <p:origin x="42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lplt-my.sharepoint.com/personal/mtr_lpgs_bromley_sch_uk/Documents/Head%20of%20House/Figurehead%20vote%20v2%20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mes\Downloads\Figurehead%20vote%20v2%20(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2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483-43BA-AA2B-2FF92B876C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483-43BA-AA2B-2FF92B876C8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483-43BA-AA2B-2FF92B876C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483-43BA-AA2B-2FF92B876C8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483-43BA-AA2B-2FF92B876C8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483-43BA-AA2B-2FF92B876C87}"/>
              </c:ext>
            </c:extLst>
          </c:dPt>
          <c:dLbls>
            <c:spPr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Gamma!$B$1:$G$1</c:f>
              <c:strCache>
                <c:ptCount val="6"/>
                <c:pt idx="0">
                  <c:v>Pankhurst</c:v>
                </c:pt>
                <c:pt idx="1">
                  <c:v>Frank</c:v>
                </c:pt>
                <c:pt idx="2">
                  <c:v>Curie</c:v>
                </c:pt>
                <c:pt idx="3">
                  <c:v>Schumann</c:v>
                </c:pt>
                <c:pt idx="4">
                  <c:v>Arbus</c:v>
                </c:pt>
                <c:pt idx="5">
                  <c:v>Castle</c:v>
                </c:pt>
              </c:strCache>
            </c:strRef>
          </c:cat>
          <c:val>
            <c:numRef>
              <c:f>Gamma!$B$8:$G$8</c:f>
              <c:numCache>
                <c:formatCode>General</c:formatCode>
                <c:ptCount val="6"/>
                <c:pt idx="0">
                  <c:v>55</c:v>
                </c:pt>
                <c:pt idx="1">
                  <c:v>74</c:v>
                </c:pt>
                <c:pt idx="2">
                  <c:v>26</c:v>
                </c:pt>
                <c:pt idx="3">
                  <c:v>12</c:v>
                </c:pt>
                <c:pt idx="4">
                  <c:v>44</c:v>
                </c:pt>
                <c:pt idx="5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483-43BA-AA2B-2FF92B876C87}"/>
            </c:ext>
          </c:extLst>
        </c:ser>
        <c:ser>
          <c:idx val="3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7483-43BA-AA2B-2FF92B876C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7483-43BA-AA2B-2FF92B876C8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7483-43BA-AA2B-2FF92B876C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7483-43BA-AA2B-2FF92B876C8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7483-43BA-AA2B-2FF92B876C8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7483-43BA-AA2B-2FF92B876C87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Gamma!$B$1:$G$1</c:f>
              <c:strCache>
                <c:ptCount val="6"/>
                <c:pt idx="0">
                  <c:v>Pankhurst</c:v>
                </c:pt>
                <c:pt idx="1">
                  <c:v>Frank</c:v>
                </c:pt>
                <c:pt idx="2">
                  <c:v>Curie</c:v>
                </c:pt>
                <c:pt idx="3">
                  <c:v>Schumann</c:v>
                </c:pt>
                <c:pt idx="4">
                  <c:v>Arbus</c:v>
                </c:pt>
                <c:pt idx="5">
                  <c:v>Castle</c:v>
                </c:pt>
              </c:strCache>
            </c:strRef>
          </c:cat>
          <c:val>
            <c:numRef>
              <c:f>Gamma!$B$8:$G$8</c:f>
              <c:numCache>
                <c:formatCode>General</c:formatCode>
                <c:ptCount val="6"/>
                <c:pt idx="0">
                  <c:v>55</c:v>
                </c:pt>
                <c:pt idx="1">
                  <c:v>74</c:v>
                </c:pt>
                <c:pt idx="2">
                  <c:v>26</c:v>
                </c:pt>
                <c:pt idx="3">
                  <c:v>12</c:v>
                </c:pt>
                <c:pt idx="4">
                  <c:v>44</c:v>
                </c:pt>
                <c:pt idx="5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7483-43BA-AA2B-2FF92B876C87}"/>
            </c:ext>
          </c:extLst>
        </c:ser>
        <c:ser>
          <c:idx val="1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7483-43BA-AA2B-2FF92B876C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7483-43BA-AA2B-2FF92B876C8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7483-43BA-AA2B-2FF92B876C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7483-43BA-AA2B-2FF92B876C8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7483-43BA-AA2B-2FF92B876C8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7483-43BA-AA2B-2FF92B876C87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Gamma!$B$1:$G$1</c:f>
              <c:strCache>
                <c:ptCount val="6"/>
                <c:pt idx="0">
                  <c:v>Pankhurst</c:v>
                </c:pt>
                <c:pt idx="1">
                  <c:v>Frank</c:v>
                </c:pt>
                <c:pt idx="2">
                  <c:v>Curie</c:v>
                </c:pt>
                <c:pt idx="3">
                  <c:v>Schumann</c:v>
                </c:pt>
                <c:pt idx="4">
                  <c:v>Arbus</c:v>
                </c:pt>
                <c:pt idx="5">
                  <c:v>Castle</c:v>
                </c:pt>
              </c:strCache>
            </c:strRef>
          </c:cat>
          <c:val>
            <c:numRef>
              <c:f>Gamma!$B$8:$G$8</c:f>
              <c:numCache>
                <c:formatCode>General</c:formatCode>
                <c:ptCount val="6"/>
                <c:pt idx="0">
                  <c:v>55</c:v>
                </c:pt>
                <c:pt idx="1">
                  <c:v>74</c:v>
                </c:pt>
                <c:pt idx="2">
                  <c:v>26</c:v>
                </c:pt>
                <c:pt idx="3">
                  <c:v>12</c:v>
                </c:pt>
                <c:pt idx="4">
                  <c:v>44</c:v>
                </c:pt>
                <c:pt idx="5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7483-43BA-AA2B-2FF92B876C87}"/>
            </c:ext>
          </c:extLst>
        </c:ser>
        <c:ser>
          <c:idx val="0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7483-43BA-AA2B-2FF92B876C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A-7483-43BA-AA2B-2FF92B876C8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C-7483-43BA-AA2B-2FF92B876C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E-7483-43BA-AA2B-2FF92B876C8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0-7483-43BA-AA2B-2FF92B876C8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2-7483-43BA-AA2B-2FF92B876C87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Gamma!$B$1:$G$1</c:f>
              <c:strCache>
                <c:ptCount val="6"/>
                <c:pt idx="0">
                  <c:v>Pankhurst</c:v>
                </c:pt>
                <c:pt idx="1">
                  <c:v>Frank</c:v>
                </c:pt>
                <c:pt idx="2">
                  <c:v>Curie</c:v>
                </c:pt>
                <c:pt idx="3">
                  <c:v>Schumann</c:v>
                </c:pt>
                <c:pt idx="4">
                  <c:v>Arbus</c:v>
                </c:pt>
                <c:pt idx="5">
                  <c:v>Castle</c:v>
                </c:pt>
              </c:strCache>
            </c:strRef>
          </c:cat>
          <c:val>
            <c:numRef>
              <c:f>Gamma!$B$8:$G$8</c:f>
              <c:numCache>
                <c:formatCode>General</c:formatCode>
                <c:ptCount val="6"/>
                <c:pt idx="0">
                  <c:v>55</c:v>
                </c:pt>
                <c:pt idx="1">
                  <c:v>74</c:v>
                </c:pt>
                <c:pt idx="2">
                  <c:v>26</c:v>
                </c:pt>
                <c:pt idx="3">
                  <c:v>12</c:v>
                </c:pt>
                <c:pt idx="4">
                  <c:v>44</c:v>
                </c:pt>
                <c:pt idx="5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7483-43BA-AA2B-2FF92B876C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86143970680044"/>
          <c:y val="7.4637418408748629E-2"/>
          <c:w val="0.5441981406368871"/>
          <c:h val="0.82159515830265351"/>
        </c:manualLayout>
      </c:layout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48E-4D86-AB33-E9793C3ACD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48E-4D86-AB33-E9793C3ACD2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48E-4D86-AB33-E9793C3ACD2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48E-4D86-AB33-E9793C3ACD2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48E-4D86-AB33-E9793C3ACD2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48E-4D86-AB33-E9793C3ACD2C}"/>
              </c:ext>
            </c:extLst>
          </c:dPt>
          <c:dLbls>
            <c:dLbl>
              <c:idx val="0"/>
              <c:spPr>
                <a:solidFill>
                  <a:schemeClr val="accen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448E-4D86-AB33-E9793C3ACD2C}"/>
                </c:ext>
              </c:extLst>
            </c:dLbl>
            <c:dLbl>
              <c:idx val="1"/>
              <c:spPr>
                <a:solidFill>
                  <a:schemeClr val="accen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448E-4D86-AB33-E9793C3ACD2C}"/>
                </c:ext>
              </c:extLst>
            </c:dLbl>
            <c:dLbl>
              <c:idx val="2"/>
              <c:spPr>
                <a:solidFill>
                  <a:schemeClr val="accen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448E-4D86-AB33-E9793C3ACD2C}"/>
                </c:ext>
              </c:extLst>
            </c:dLbl>
            <c:dLbl>
              <c:idx val="3"/>
              <c:spPr>
                <a:solidFill>
                  <a:schemeClr val="accen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448E-4D86-AB33-E9793C3ACD2C}"/>
                </c:ext>
              </c:extLst>
            </c:dLbl>
            <c:dLbl>
              <c:idx val="4"/>
              <c:spPr>
                <a:solidFill>
                  <a:schemeClr val="accen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448E-4D86-AB33-E9793C3ACD2C}"/>
                </c:ext>
              </c:extLst>
            </c:dLbl>
            <c:dLbl>
              <c:idx val="5"/>
              <c:spPr>
                <a:solidFill>
                  <a:schemeClr val="accen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448E-4D86-AB33-E9793C3ACD2C}"/>
                </c:ext>
              </c:extLst>
            </c:dLbl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Kappa!$B$1:$G$1</c:f>
              <c:strCache>
                <c:ptCount val="6"/>
                <c:pt idx="0">
                  <c:v>Tubman</c:v>
                </c:pt>
                <c:pt idx="1">
                  <c:v>Parks</c:v>
                </c:pt>
                <c:pt idx="2">
                  <c:v>Austin</c:v>
                </c:pt>
                <c:pt idx="3">
                  <c:v>Franklin</c:v>
                </c:pt>
                <c:pt idx="4">
                  <c:v>Ginsburg</c:v>
                </c:pt>
                <c:pt idx="5">
                  <c:v>Fry</c:v>
                </c:pt>
              </c:strCache>
            </c:strRef>
          </c:cat>
          <c:val>
            <c:numRef>
              <c:f>Kappa!$B$8:$G$8</c:f>
              <c:numCache>
                <c:formatCode>General</c:formatCode>
                <c:ptCount val="6"/>
                <c:pt idx="0">
                  <c:v>67</c:v>
                </c:pt>
                <c:pt idx="1">
                  <c:v>79</c:v>
                </c:pt>
                <c:pt idx="2">
                  <c:v>30</c:v>
                </c:pt>
                <c:pt idx="3">
                  <c:v>57</c:v>
                </c:pt>
                <c:pt idx="4">
                  <c:v>36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48E-4D86-AB33-E9793C3ACD2C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448E-4D86-AB33-E9793C3ACD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448E-4D86-AB33-E9793C3ACD2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448E-4D86-AB33-E9793C3ACD2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448E-4D86-AB33-E9793C3ACD2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448E-4D86-AB33-E9793C3ACD2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448E-4D86-AB33-E9793C3ACD2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E-448E-4D86-AB33-E9793C3ACD2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0-448E-4D86-AB33-E9793C3ACD2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2-448E-4D86-AB33-E9793C3ACD2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4-448E-4D86-AB33-E9793C3ACD2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6-448E-4D86-AB33-E9793C3ACD2C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8-448E-4D86-AB33-E9793C3ACD2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Kappa!$B$1:$G$1</c:f>
              <c:strCache>
                <c:ptCount val="6"/>
                <c:pt idx="0">
                  <c:v>Tubman</c:v>
                </c:pt>
                <c:pt idx="1">
                  <c:v>Parks</c:v>
                </c:pt>
                <c:pt idx="2">
                  <c:v>Austin</c:v>
                </c:pt>
                <c:pt idx="3">
                  <c:v>Franklin</c:v>
                </c:pt>
                <c:pt idx="4">
                  <c:v>Ginsburg</c:v>
                </c:pt>
                <c:pt idx="5">
                  <c:v>Fry</c:v>
                </c:pt>
              </c:strCache>
            </c:strRef>
          </c:cat>
          <c:val>
            <c:numRef>
              <c:f>Kappa!$B$8:$G$8</c:f>
              <c:numCache>
                <c:formatCode>General</c:formatCode>
                <c:ptCount val="6"/>
                <c:pt idx="0">
                  <c:v>67</c:v>
                </c:pt>
                <c:pt idx="1">
                  <c:v>79</c:v>
                </c:pt>
                <c:pt idx="2">
                  <c:v>30</c:v>
                </c:pt>
                <c:pt idx="3">
                  <c:v>57</c:v>
                </c:pt>
                <c:pt idx="4">
                  <c:v>36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448E-4D86-AB33-E9793C3ACD2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CC-472A-9B8D-89EF39C403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CC-472A-9B8D-89EF39C403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FCC-472A-9B8D-89EF39C403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FCC-472A-9B8D-89EF39C403A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FCC-472A-9B8D-89EF39C403A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FCC-472A-9B8D-89EF39C403A6}"/>
              </c:ext>
            </c:extLst>
          </c:dPt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'[Figurehead vote v2 (1).xlsx]Lambda'!$B$1:$G$1</c:f>
              <c:strCache>
                <c:ptCount val="6"/>
                <c:pt idx="0">
                  <c:v>Bronte</c:v>
                </c:pt>
                <c:pt idx="1">
                  <c:v>Franklin</c:v>
                </c:pt>
                <c:pt idx="2">
                  <c:v>Johnson</c:v>
                </c:pt>
                <c:pt idx="3">
                  <c:v>Kahlo</c:v>
                </c:pt>
                <c:pt idx="4">
                  <c:v>Seacole</c:v>
                </c:pt>
                <c:pt idx="5">
                  <c:v>Szabo</c:v>
                </c:pt>
              </c:strCache>
            </c:strRef>
          </c:cat>
          <c:val>
            <c:numRef>
              <c:f>'[Figurehead vote v2 (1).xlsx]Lambda'!$B$8:$G$8</c:f>
              <c:numCache>
                <c:formatCode>General</c:formatCode>
                <c:ptCount val="6"/>
                <c:pt idx="0">
                  <c:v>30</c:v>
                </c:pt>
                <c:pt idx="1">
                  <c:v>32</c:v>
                </c:pt>
                <c:pt idx="2">
                  <c:v>38</c:v>
                </c:pt>
                <c:pt idx="3">
                  <c:v>60</c:v>
                </c:pt>
                <c:pt idx="4">
                  <c:v>85</c:v>
                </c:pt>
                <c:pt idx="5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FCC-472A-9B8D-89EF39C403A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409579385775998E-2"/>
          <c:y val="7.9785238704147429E-2"/>
          <c:w val="0.60046735823977349"/>
          <c:h val="0.8864270309582195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E24-44E1-8DE7-FB1793A060B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E24-44E1-8DE7-FB1793A060B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E24-44E1-8DE7-FB1793A060B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E24-44E1-8DE7-FB1793A060B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E24-44E1-8DE7-FB1793A060B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E24-44E1-8DE7-FB1793A060BA}"/>
              </c:ext>
            </c:extLst>
          </c:dPt>
          <c:dLbls>
            <c:dLbl>
              <c:idx val="4"/>
              <c:layout>
                <c:manualLayout>
                  <c:x val="4.790058443934529E-4"/>
                  <c:y val="-8.65622423742786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E24-44E1-8DE7-FB1793A060BA}"/>
                </c:ext>
              </c:extLst>
            </c:dLbl>
            <c:spPr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Sigma!$B$1:$G$1</c:f>
              <c:strCache>
                <c:ptCount val="6"/>
                <c:pt idx="0">
                  <c:v>Angelou</c:v>
                </c:pt>
                <c:pt idx="1">
                  <c:v>Anning</c:v>
                </c:pt>
                <c:pt idx="2">
                  <c:v>Dod</c:v>
                </c:pt>
                <c:pt idx="3">
                  <c:v>Lovelace</c:v>
                </c:pt>
                <c:pt idx="4">
                  <c:v>Nightingale</c:v>
                </c:pt>
                <c:pt idx="5">
                  <c:v>Makeba</c:v>
                </c:pt>
              </c:strCache>
            </c:strRef>
          </c:cat>
          <c:val>
            <c:numRef>
              <c:f>Sigma!$B$8:$G$8</c:f>
              <c:numCache>
                <c:formatCode>General</c:formatCode>
                <c:ptCount val="6"/>
                <c:pt idx="0">
                  <c:v>57</c:v>
                </c:pt>
                <c:pt idx="1">
                  <c:v>2</c:v>
                </c:pt>
                <c:pt idx="2">
                  <c:v>44</c:v>
                </c:pt>
                <c:pt idx="3">
                  <c:v>59</c:v>
                </c:pt>
                <c:pt idx="4">
                  <c:v>21</c:v>
                </c:pt>
                <c:pt idx="5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E24-44E1-8DE7-FB1793A060B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9C8EE-AFD6-4739-879D-B5D6EE9C4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87DA3-ACD1-4A49-928A-3881E27FE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90682-B3D2-4ADB-BAB4-FC1EC21B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3CA5-A445-45BB-BD68-12BDC811FE5B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EF17F-5D2B-41EB-A0D8-71DC8E19A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4CC02-101D-4F95-962A-6911E4A2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BB5C-4883-42D6-B7C2-B6745D9A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827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17D9F-9BA5-4BB4-B75A-25E4147A8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D59E2-908C-47DA-AEDD-EEE71BCD8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98D17-21C1-49CC-A01A-C6AD238A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3CA5-A445-45BB-BD68-12BDC811FE5B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A9430-57BF-4ED0-BD96-8F21A7FCF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2AEE8-2167-42D6-BC0F-9F6C78CC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BB5C-4883-42D6-B7C2-B6745D9A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3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F8059-EF91-438D-B945-2C1D06E342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A8B122-4764-45AB-B1F1-1D10AC0BA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14B6C-088C-4CAE-9D85-731BC8557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3CA5-A445-45BB-BD68-12BDC811FE5B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42F9B-55B5-4C97-88F6-52F4FC0D7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619C-BF76-4BDC-98DD-2DEE4118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BB5C-4883-42D6-B7C2-B6745D9A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40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3E029-00FE-456E-8EC8-01A7C8032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45C44-6495-4D8F-BA2C-B6217D21A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2CC59-CC63-45DE-9148-94E3A91EF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3CA5-A445-45BB-BD68-12BDC811FE5B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F8B40-BCBD-4842-A898-7425D74A6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A999F-E597-4EB5-AC19-6128E7A30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BB5C-4883-42D6-B7C2-B6745D9A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567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FD72C-74CD-430A-B538-A6BC5953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33C20-2FE6-439E-B19D-0272B4198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E1C5C-CDE7-4967-8401-1B732D3AB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3CA5-A445-45BB-BD68-12BDC811FE5B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B1B74-B4D0-4EA6-B4E4-D4AC3F09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0FEB7-7ABD-482F-815C-7B7965F6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BB5C-4883-42D6-B7C2-B6745D9A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66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CAB25-0989-48A5-B3B7-FF274078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C09E6-9E8E-4F96-8CFD-72E0C6486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27A98-0324-4120-BA8E-6D8470BEA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0C315-36C3-4734-8535-F0DD32777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3CA5-A445-45BB-BD68-12BDC811FE5B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5588E-110D-4E2C-85CD-1DBB627E0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0A601-DBCD-4D4C-9C92-B42C619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BB5C-4883-42D6-B7C2-B6745D9A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8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D17C5-61EA-4098-8BE7-AB4426736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CDAD5-8541-4940-891C-1ABFA01BE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B5EBE-B302-48B8-95DF-7CA815317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C2D869-73A5-4BF3-B18A-B82D149E1E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FC4EFF-2531-479A-8E16-EB50254A7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9D08AE-7A67-4B7D-95A5-35202E88B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3CA5-A445-45BB-BD68-12BDC811FE5B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E2AC6A-2443-48D1-A92F-8F279B89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1760FD-2E6C-428B-B541-6D5CD1E2F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BB5C-4883-42D6-B7C2-B6745D9A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77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B5782-6EE0-427F-A5A1-9D3E9EAF1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510C4B-B533-45A9-852D-AA5DE867E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3CA5-A445-45BB-BD68-12BDC811FE5B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76178-6951-4332-B392-E8BAE15CD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43874-5BF9-4905-B1AE-D4A045EF3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BB5C-4883-42D6-B7C2-B6745D9A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529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69D013-FB1F-4D60-9619-EF1490479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3CA5-A445-45BB-BD68-12BDC811FE5B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0E5B61-5F08-4B34-878C-0FAC1376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564C0-C0DC-40F7-80AA-C5C13D955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BB5C-4883-42D6-B7C2-B6745D9A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86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1EB3-34BA-4584-AE59-3C9452FF1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BE2A8-2353-46E5-ADD0-09CF331D4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3441A-255D-4D0D-97B0-0976950E3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49A19E-16D2-4DAA-A9BE-31F20729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3CA5-A445-45BB-BD68-12BDC811FE5B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A1447-8E19-4685-9403-4119698F5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10076-017F-4460-9D31-3027FE8E3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BB5C-4883-42D6-B7C2-B6745D9A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7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996C-B308-430D-8A55-7BECA750D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67A17D-C79E-426F-98D4-B3B9C8C41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1CCFA-9581-4D78-BD85-832B419AA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C2205-A9AB-4DD6-B167-5CDEC854A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3CA5-A445-45BB-BD68-12BDC811FE5B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E33C6-C1BD-443F-AADF-D9341F3D9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BAF17-E820-49A9-A28A-CC1CEEDDC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BB5C-4883-42D6-B7C2-B6745D9A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42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7A3984-ECA5-4021-B476-CEA6943E7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BB145-BCAE-4D3E-B683-EE4363055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4553B-A48B-46F0-8B91-83AA64E011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83CA5-A445-45BB-BD68-12BDC811FE5B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7428C-19DF-43A7-A8CA-985F47CC7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4F3B5-6616-43B6-BF70-E9B28F071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CBB5C-4883-42D6-B7C2-B6745D9A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58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CAAFD0-B0A5-4CF1-BC95-E655050F9E6D}"/>
              </a:ext>
            </a:extLst>
          </p:cNvPr>
          <p:cNvSpPr txBox="1"/>
          <p:nvPr/>
        </p:nvSpPr>
        <p:spPr>
          <a:xfrm rot="5400000">
            <a:off x="11242072" y="925495"/>
            <a:ext cx="141768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58BB3-6500-4FDE-B30E-7C34D5540A34}"/>
              </a:ext>
            </a:extLst>
          </p:cNvPr>
          <p:cNvSpPr txBox="1"/>
          <p:nvPr/>
        </p:nvSpPr>
        <p:spPr>
          <a:xfrm>
            <a:off x="11088359" y="379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78D0D-ACFF-4019-80AB-D5A98F64296C}"/>
              </a:ext>
            </a:extLst>
          </p:cNvPr>
          <p:cNvSpPr txBox="1"/>
          <p:nvPr/>
        </p:nvSpPr>
        <p:spPr>
          <a:xfrm>
            <a:off x="8658300" y="11474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DD6BF-4842-42F8-8280-BEC3E563E822}"/>
              </a:ext>
            </a:extLst>
          </p:cNvPr>
          <p:cNvSpPr txBox="1"/>
          <p:nvPr/>
        </p:nvSpPr>
        <p:spPr>
          <a:xfrm>
            <a:off x="5172333" y="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2AACD-CBF9-4C2B-A004-72DEC6DFDB1A}"/>
              </a:ext>
            </a:extLst>
          </p:cNvPr>
          <p:cNvSpPr txBox="1"/>
          <p:nvPr/>
        </p:nvSpPr>
        <p:spPr>
          <a:xfrm>
            <a:off x="6450321" y="1147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1F3C-E771-4CE1-B882-B25A25811C22}"/>
              </a:ext>
            </a:extLst>
          </p:cNvPr>
          <p:cNvSpPr txBox="1"/>
          <p:nvPr/>
        </p:nvSpPr>
        <p:spPr>
          <a:xfrm>
            <a:off x="7562430" y="11476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117F4-506C-42F8-A663-1C888381AE0E}"/>
              </a:ext>
            </a:extLst>
          </p:cNvPr>
          <p:cNvSpPr txBox="1"/>
          <p:nvPr/>
        </p:nvSpPr>
        <p:spPr>
          <a:xfrm rot="16200000">
            <a:off x="-486755" y="485931"/>
            <a:ext cx="141769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90567-BA47-4FBD-BC6C-65A6A49B611C}"/>
              </a:ext>
            </a:extLst>
          </p:cNvPr>
          <p:cNvSpPr txBox="1"/>
          <p:nvPr/>
        </p:nvSpPr>
        <p:spPr>
          <a:xfrm rot="5400000">
            <a:off x="11394863" y="21903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7762A-2139-4560-87D7-EB88EE214BE0}"/>
              </a:ext>
            </a:extLst>
          </p:cNvPr>
          <p:cNvSpPr txBox="1"/>
          <p:nvPr/>
        </p:nvSpPr>
        <p:spPr>
          <a:xfrm rot="5400000">
            <a:off x="11394862" y="3302503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0989B9-6B63-4575-AEB9-F461C77A81E9}"/>
              </a:ext>
            </a:extLst>
          </p:cNvPr>
          <p:cNvSpPr txBox="1"/>
          <p:nvPr/>
        </p:nvSpPr>
        <p:spPr>
          <a:xfrm rot="5400000">
            <a:off x="11292533" y="4469971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03DD84-A501-4AB4-8DE5-B9A697FDB173}"/>
              </a:ext>
            </a:extLst>
          </p:cNvPr>
          <p:cNvSpPr txBox="1"/>
          <p:nvPr/>
        </p:nvSpPr>
        <p:spPr>
          <a:xfrm rot="16200000">
            <a:off x="-333962" y="1746480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CC33DC-A385-4384-A9D8-48F58B7E82E2}"/>
              </a:ext>
            </a:extLst>
          </p:cNvPr>
          <p:cNvSpPr txBox="1"/>
          <p:nvPr/>
        </p:nvSpPr>
        <p:spPr>
          <a:xfrm rot="16200000">
            <a:off x="-333962" y="2870133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B9A26C-C0EE-4B61-99ED-3064C3996F8D}"/>
              </a:ext>
            </a:extLst>
          </p:cNvPr>
          <p:cNvSpPr txBox="1"/>
          <p:nvPr/>
        </p:nvSpPr>
        <p:spPr>
          <a:xfrm rot="16200000">
            <a:off x="-436767" y="4122718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024E5-8472-4249-A8F4-C9A7B35EDC63}"/>
              </a:ext>
            </a:extLst>
          </p:cNvPr>
          <p:cNvSpPr txBox="1"/>
          <p:nvPr/>
        </p:nvSpPr>
        <p:spPr>
          <a:xfrm>
            <a:off x="9881618" y="-843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BEAC93-F3F5-4411-88A7-D44F7246BDCE}"/>
              </a:ext>
            </a:extLst>
          </p:cNvPr>
          <p:cNvSpPr txBox="1"/>
          <p:nvPr/>
        </p:nvSpPr>
        <p:spPr>
          <a:xfrm rot="16200000">
            <a:off x="-469632" y="5498007"/>
            <a:ext cx="140369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EB10E3-8637-454C-944B-261D0E36793D}"/>
              </a:ext>
            </a:extLst>
          </p:cNvPr>
          <p:cNvSpPr txBox="1"/>
          <p:nvPr/>
        </p:nvSpPr>
        <p:spPr>
          <a:xfrm>
            <a:off x="0" y="6410075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BE1E31-BFD5-4449-ACAE-4FB54A68EBD0}"/>
              </a:ext>
            </a:extLst>
          </p:cNvPr>
          <p:cNvSpPr txBox="1"/>
          <p:nvPr/>
        </p:nvSpPr>
        <p:spPr>
          <a:xfrm>
            <a:off x="1122232" y="6411158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A7A14-149E-4D81-ADC5-5DE0472C5401}"/>
              </a:ext>
            </a:extLst>
          </p:cNvPr>
          <p:cNvSpPr txBox="1"/>
          <p:nvPr/>
        </p:nvSpPr>
        <p:spPr>
          <a:xfrm>
            <a:off x="2337657" y="642798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52CB2E-77F8-44D3-8891-770ED466D124}"/>
              </a:ext>
            </a:extLst>
          </p:cNvPr>
          <p:cNvSpPr txBox="1"/>
          <p:nvPr/>
        </p:nvSpPr>
        <p:spPr>
          <a:xfrm>
            <a:off x="3684544" y="643725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25E7BD-2372-4699-89D8-3EC286DDE874}"/>
              </a:ext>
            </a:extLst>
          </p:cNvPr>
          <p:cNvSpPr txBox="1"/>
          <p:nvPr/>
        </p:nvSpPr>
        <p:spPr>
          <a:xfrm>
            <a:off x="4796653" y="6446529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CF1A4-11F2-42A7-8143-DD054D7E65D9}"/>
              </a:ext>
            </a:extLst>
          </p:cNvPr>
          <p:cNvSpPr txBox="1"/>
          <p:nvPr/>
        </p:nvSpPr>
        <p:spPr>
          <a:xfrm>
            <a:off x="5879576" y="6437255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20E022-1274-4B88-B0AB-A5438ADB9CEF}"/>
              </a:ext>
            </a:extLst>
          </p:cNvPr>
          <p:cNvSpPr txBox="1"/>
          <p:nvPr/>
        </p:nvSpPr>
        <p:spPr>
          <a:xfrm>
            <a:off x="7102894" y="642798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94C7D-8B6F-4419-9937-349A1DE97F0C}"/>
              </a:ext>
            </a:extLst>
          </p:cNvPr>
          <p:cNvSpPr txBox="1"/>
          <p:nvPr/>
        </p:nvSpPr>
        <p:spPr>
          <a:xfrm>
            <a:off x="8468314" y="64437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B39523-CC34-4974-8DD0-9E8DBF7B45B5}"/>
              </a:ext>
            </a:extLst>
          </p:cNvPr>
          <p:cNvSpPr txBox="1"/>
          <p:nvPr/>
        </p:nvSpPr>
        <p:spPr>
          <a:xfrm>
            <a:off x="9574454" y="6430522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288C4C-ED29-4C18-A745-45E3C55B4263}"/>
              </a:ext>
            </a:extLst>
          </p:cNvPr>
          <p:cNvSpPr txBox="1"/>
          <p:nvPr/>
        </p:nvSpPr>
        <p:spPr>
          <a:xfrm>
            <a:off x="10589441" y="6427979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017198-E9CD-48C2-ADB2-344BC16B770F}"/>
              </a:ext>
            </a:extLst>
          </p:cNvPr>
          <p:cNvSpPr txBox="1"/>
          <p:nvPr/>
        </p:nvSpPr>
        <p:spPr>
          <a:xfrm rot="5400000">
            <a:off x="11210015" y="5889755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4AAC33-D8FA-461C-AEF5-64399B7DC392}"/>
              </a:ext>
            </a:extLst>
          </p:cNvPr>
          <p:cNvSpPr txBox="1"/>
          <p:nvPr/>
        </p:nvSpPr>
        <p:spPr>
          <a:xfrm rot="5400000">
            <a:off x="11282282" y="4481194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4F7823-0142-46ED-9BBE-0191138813A7}"/>
              </a:ext>
            </a:extLst>
          </p:cNvPr>
          <p:cNvSpPr txBox="1"/>
          <p:nvPr/>
        </p:nvSpPr>
        <p:spPr>
          <a:xfrm rot="5400000">
            <a:off x="11199764" y="5900978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78AF2D-F1C9-45AE-BA3D-AB6987D9D427}"/>
              </a:ext>
            </a:extLst>
          </p:cNvPr>
          <p:cNvSpPr txBox="1"/>
          <p:nvPr/>
        </p:nvSpPr>
        <p:spPr>
          <a:xfrm>
            <a:off x="1748669" y="844"/>
            <a:ext cx="1210443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7B4CD1-F7BF-49B0-998E-1044368B0958}"/>
              </a:ext>
            </a:extLst>
          </p:cNvPr>
          <p:cNvSpPr txBox="1"/>
          <p:nvPr/>
        </p:nvSpPr>
        <p:spPr>
          <a:xfrm>
            <a:off x="2959112" y="-8431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C237EC-85ED-4771-9F1C-DEF275D9C4E1}"/>
              </a:ext>
            </a:extLst>
          </p:cNvPr>
          <p:cNvSpPr txBox="1"/>
          <p:nvPr/>
        </p:nvSpPr>
        <p:spPr>
          <a:xfrm>
            <a:off x="4017912" y="843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5011D7-000C-492F-AA23-6B968A2993CD}"/>
              </a:ext>
            </a:extLst>
          </p:cNvPr>
          <p:cNvSpPr txBox="1"/>
          <p:nvPr/>
        </p:nvSpPr>
        <p:spPr>
          <a:xfrm>
            <a:off x="463047" y="843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22DBEC-6878-4556-AA43-CF5971A36D40}"/>
              </a:ext>
            </a:extLst>
          </p:cNvPr>
          <p:cNvSpPr txBox="1"/>
          <p:nvPr/>
        </p:nvSpPr>
        <p:spPr>
          <a:xfrm>
            <a:off x="1122232" y="797295"/>
            <a:ext cx="103077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Nominees and shortlisting</a:t>
            </a:r>
          </a:p>
          <a:p>
            <a:endParaRPr lang="en-GB" sz="2000" b="1" u="sng" dirty="0"/>
          </a:p>
          <a:p>
            <a:r>
              <a:rPr lang="en-GB" b="1" dirty="0"/>
              <a:t>Thank you to everyone that nominated a huge range of possible candidates to become House figureheads. </a:t>
            </a:r>
          </a:p>
          <a:p>
            <a:r>
              <a:rPr lang="en-GB" b="1" dirty="0"/>
              <a:t>For obvious reasons we had to consider some criteria to ensure all the candidates were suitable. </a:t>
            </a:r>
          </a:p>
          <a:p>
            <a:r>
              <a:rPr lang="en-GB" b="1" dirty="0"/>
              <a:t>Several men were nominated and also a couple of living women?!?</a:t>
            </a:r>
          </a:p>
          <a:p>
            <a:endParaRPr lang="en-GB"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9ADC15-92F2-46FE-87D1-F4E34762144B}"/>
              </a:ext>
            </a:extLst>
          </p:cNvPr>
          <p:cNvSpPr txBox="1"/>
          <p:nvPr/>
        </p:nvSpPr>
        <p:spPr>
          <a:xfrm>
            <a:off x="1190903" y="2364990"/>
            <a:ext cx="6099390" cy="3754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In order to be transparent, the criteria we used is below:</a:t>
            </a:r>
          </a:p>
          <a:p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 Their body of work or influence led to changes in their field of expertise/changes in attitudes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They overcame adversity in order to help others/set examples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They are a role model to young people  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They were not people who were famous simply because of who they married/inherited wealth and/or privilege</a:t>
            </a:r>
          </a:p>
          <a:p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D94C29-2AC0-401F-B7B6-FB4E519163B7}"/>
              </a:ext>
            </a:extLst>
          </p:cNvPr>
          <p:cNvSpPr txBox="1"/>
          <p:nvPr/>
        </p:nvSpPr>
        <p:spPr>
          <a:xfrm>
            <a:off x="7747766" y="2750562"/>
            <a:ext cx="3224760" cy="2677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Go to the next slides to see the nominated figureheads and the results for each house!</a:t>
            </a:r>
          </a:p>
        </p:txBody>
      </p:sp>
    </p:spTree>
    <p:extLst>
      <p:ext uri="{BB962C8B-B14F-4D97-AF65-F5344CB8AC3E}">
        <p14:creationId xmlns:p14="http://schemas.microsoft.com/office/powerpoint/2010/main" val="3460439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A4ED4E-E3C5-4826-97D1-5B0E742BB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220" y="3715006"/>
            <a:ext cx="1555485" cy="21608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94F89F1-CFC1-4039-87AF-B28D2B326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20" y="3884552"/>
            <a:ext cx="1464258" cy="2032459"/>
          </a:xfrm>
          <a:prstGeom prst="rect">
            <a:avLst/>
          </a:prstGeom>
        </p:spPr>
      </p:pic>
      <p:pic>
        <p:nvPicPr>
          <p:cNvPr id="2056" name="Picture 8" descr="Classics For Kids">
            <a:extLst>
              <a:ext uri="{FF2B5EF4-FFF2-40B4-BE49-F238E27FC236}">
                <a16:creationId xmlns:a16="http://schemas.microsoft.com/office/drawing/2014/main" id="{1FD0D801-4635-4472-B8AB-0D919A2EE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70" y="384458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rie Curie | Biographies">
            <a:extLst>
              <a:ext uri="{FF2B5EF4-FFF2-40B4-BE49-F238E27FC236}">
                <a16:creationId xmlns:a16="http://schemas.microsoft.com/office/drawing/2014/main" id="{5647AABC-3238-480F-9819-86279BE9B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949" y="1148763"/>
            <a:ext cx="19335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ne Frank | Biography, Age, Death, &amp; Facts | Britannica">
            <a:extLst>
              <a:ext uri="{FF2B5EF4-FFF2-40B4-BE49-F238E27FC236}">
                <a16:creationId xmlns:a16="http://schemas.microsoft.com/office/drawing/2014/main" id="{2A15C815-0E94-4DDC-80BB-42A7AF543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93" y="1584316"/>
            <a:ext cx="1555485" cy="213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ere to see Emmeline Pankhurst's Manchester - follow the suffragette trail  - Manchester Evening News">
            <a:extLst>
              <a:ext uri="{FF2B5EF4-FFF2-40B4-BE49-F238E27FC236}">
                <a16:creationId xmlns:a16="http://schemas.microsoft.com/office/drawing/2014/main" id="{FFB6D1FB-9A9A-420F-BF14-24B00CFC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49" y="1323008"/>
            <a:ext cx="1743075" cy="232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CAAFD0-B0A5-4CF1-BC95-E655050F9E6D}"/>
              </a:ext>
            </a:extLst>
          </p:cNvPr>
          <p:cNvSpPr txBox="1"/>
          <p:nvPr/>
        </p:nvSpPr>
        <p:spPr>
          <a:xfrm rot="5400000">
            <a:off x="11242072" y="925495"/>
            <a:ext cx="141768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58BB3-6500-4FDE-B30E-7C34D5540A34}"/>
              </a:ext>
            </a:extLst>
          </p:cNvPr>
          <p:cNvSpPr txBox="1"/>
          <p:nvPr/>
        </p:nvSpPr>
        <p:spPr>
          <a:xfrm>
            <a:off x="11088359" y="379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78D0D-ACFF-4019-80AB-D5A98F64296C}"/>
              </a:ext>
            </a:extLst>
          </p:cNvPr>
          <p:cNvSpPr txBox="1"/>
          <p:nvPr/>
        </p:nvSpPr>
        <p:spPr>
          <a:xfrm>
            <a:off x="8658300" y="11474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DD6BF-4842-42F8-8280-BEC3E563E822}"/>
              </a:ext>
            </a:extLst>
          </p:cNvPr>
          <p:cNvSpPr txBox="1"/>
          <p:nvPr/>
        </p:nvSpPr>
        <p:spPr>
          <a:xfrm>
            <a:off x="5172333" y="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2AACD-CBF9-4C2B-A004-72DEC6DFDB1A}"/>
              </a:ext>
            </a:extLst>
          </p:cNvPr>
          <p:cNvSpPr txBox="1"/>
          <p:nvPr/>
        </p:nvSpPr>
        <p:spPr>
          <a:xfrm>
            <a:off x="6450321" y="1147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1F3C-E771-4CE1-B882-B25A25811C22}"/>
              </a:ext>
            </a:extLst>
          </p:cNvPr>
          <p:cNvSpPr txBox="1"/>
          <p:nvPr/>
        </p:nvSpPr>
        <p:spPr>
          <a:xfrm>
            <a:off x="7562430" y="11476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117F4-506C-42F8-A663-1C888381AE0E}"/>
              </a:ext>
            </a:extLst>
          </p:cNvPr>
          <p:cNvSpPr txBox="1"/>
          <p:nvPr/>
        </p:nvSpPr>
        <p:spPr>
          <a:xfrm rot="16200000">
            <a:off x="-486755" y="485931"/>
            <a:ext cx="141769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90567-BA47-4FBD-BC6C-65A6A49B611C}"/>
              </a:ext>
            </a:extLst>
          </p:cNvPr>
          <p:cNvSpPr txBox="1"/>
          <p:nvPr/>
        </p:nvSpPr>
        <p:spPr>
          <a:xfrm rot="5400000">
            <a:off x="11394863" y="21903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7762A-2139-4560-87D7-EB88EE214BE0}"/>
              </a:ext>
            </a:extLst>
          </p:cNvPr>
          <p:cNvSpPr txBox="1"/>
          <p:nvPr/>
        </p:nvSpPr>
        <p:spPr>
          <a:xfrm rot="5400000">
            <a:off x="11394862" y="3302503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0989B9-6B63-4575-AEB9-F461C77A81E9}"/>
              </a:ext>
            </a:extLst>
          </p:cNvPr>
          <p:cNvSpPr txBox="1"/>
          <p:nvPr/>
        </p:nvSpPr>
        <p:spPr>
          <a:xfrm rot="5400000">
            <a:off x="11292533" y="4469971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03DD84-A501-4AB4-8DE5-B9A697FDB173}"/>
              </a:ext>
            </a:extLst>
          </p:cNvPr>
          <p:cNvSpPr txBox="1"/>
          <p:nvPr/>
        </p:nvSpPr>
        <p:spPr>
          <a:xfrm rot="16200000">
            <a:off x="-333962" y="1746480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CC33DC-A385-4384-A9D8-48F58B7E82E2}"/>
              </a:ext>
            </a:extLst>
          </p:cNvPr>
          <p:cNvSpPr txBox="1"/>
          <p:nvPr/>
        </p:nvSpPr>
        <p:spPr>
          <a:xfrm rot="16200000">
            <a:off x="-333962" y="2870133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B9A26C-C0EE-4B61-99ED-3064C3996F8D}"/>
              </a:ext>
            </a:extLst>
          </p:cNvPr>
          <p:cNvSpPr txBox="1"/>
          <p:nvPr/>
        </p:nvSpPr>
        <p:spPr>
          <a:xfrm rot="16200000">
            <a:off x="-436767" y="4122718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024E5-8472-4249-A8F4-C9A7B35EDC63}"/>
              </a:ext>
            </a:extLst>
          </p:cNvPr>
          <p:cNvSpPr txBox="1"/>
          <p:nvPr/>
        </p:nvSpPr>
        <p:spPr>
          <a:xfrm>
            <a:off x="9881618" y="-843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BEAC93-F3F5-4411-88A7-D44F7246BDCE}"/>
              </a:ext>
            </a:extLst>
          </p:cNvPr>
          <p:cNvSpPr txBox="1"/>
          <p:nvPr/>
        </p:nvSpPr>
        <p:spPr>
          <a:xfrm rot="16200000">
            <a:off x="-469632" y="5498007"/>
            <a:ext cx="140369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EB10E3-8637-454C-944B-261D0E36793D}"/>
              </a:ext>
            </a:extLst>
          </p:cNvPr>
          <p:cNvSpPr txBox="1"/>
          <p:nvPr/>
        </p:nvSpPr>
        <p:spPr>
          <a:xfrm>
            <a:off x="0" y="6410075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BE1E31-BFD5-4449-ACAE-4FB54A68EBD0}"/>
              </a:ext>
            </a:extLst>
          </p:cNvPr>
          <p:cNvSpPr txBox="1"/>
          <p:nvPr/>
        </p:nvSpPr>
        <p:spPr>
          <a:xfrm>
            <a:off x="1122232" y="6411158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A7A14-149E-4D81-ADC5-5DE0472C5401}"/>
              </a:ext>
            </a:extLst>
          </p:cNvPr>
          <p:cNvSpPr txBox="1"/>
          <p:nvPr/>
        </p:nvSpPr>
        <p:spPr>
          <a:xfrm>
            <a:off x="2337657" y="642798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52CB2E-77F8-44D3-8891-770ED466D124}"/>
              </a:ext>
            </a:extLst>
          </p:cNvPr>
          <p:cNvSpPr txBox="1"/>
          <p:nvPr/>
        </p:nvSpPr>
        <p:spPr>
          <a:xfrm>
            <a:off x="3684544" y="643725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25E7BD-2372-4699-89D8-3EC286DDE874}"/>
              </a:ext>
            </a:extLst>
          </p:cNvPr>
          <p:cNvSpPr txBox="1"/>
          <p:nvPr/>
        </p:nvSpPr>
        <p:spPr>
          <a:xfrm>
            <a:off x="4796653" y="6446529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CF1A4-11F2-42A7-8143-DD054D7E65D9}"/>
              </a:ext>
            </a:extLst>
          </p:cNvPr>
          <p:cNvSpPr txBox="1"/>
          <p:nvPr/>
        </p:nvSpPr>
        <p:spPr>
          <a:xfrm>
            <a:off x="5879576" y="6437255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20E022-1274-4B88-B0AB-A5438ADB9CEF}"/>
              </a:ext>
            </a:extLst>
          </p:cNvPr>
          <p:cNvSpPr txBox="1"/>
          <p:nvPr/>
        </p:nvSpPr>
        <p:spPr>
          <a:xfrm>
            <a:off x="7102894" y="642798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94C7D-8B6F-4419-9937-349A1DE97F0C}"/>
              </a:ext>
            </a:extLst>
          </p:cNvPr>
          <p:cNvSpPr txBox="1"/>
          <p:nvPr/>
        </p:nvSpPr>
        <p:spPr>
          <a:xfrm>
            <a:off x="8468314" y="64437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5AB0C6-5766-4AA0-95AD-88ABC87F8DFC}"/>
              </a:ext>
            </a:extLst>
          </p:cNvPr>
          <p:cNvSpPr txBox="1"/>
          <p:nvPr/>
        </p:nvSpPr>
        <p:spPr>
          <a:xfrm>
            <a:off x="2621525" y="829995"/>
            <a:ext cx="6808239" cy="584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GB" sz="3200" b="1" dirty="0">
                <a:solidFill>
                  <a:schemeClr val="bg1"/>
                </a:solidFill>
                <a:latin typeface="Calibri" panose="020F0502020204030204"/>
              </a:rPr>
              <a:t>Gamma’s Nominated Figureheads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B39523-CC34-4974-8DD0-9E8DBF7B45B5}"/>
              </a:ext>
            </a:extLst>
          </p:cNvPr>
          <p:cNvSpPr txBox="1"/>
          <p:nvPr/>
        </p:nvSpPr>
        <p:spPr>
          <a:xfrm>
            <a:off x="9574454" y="6430522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288C4C-ED29-4C18-A745-45E3C55B4263}"/>
              </a:ext>
            </a:extLst>
          </p:cNvPr>
          <p:cNvSpPr txBox="1"/>
          <p:nvPr/>
        </p:nvSpPr>
        <p:spPr>
          <a:xfrm>
            <a:off x="10589441" y="6427979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017198-E9CD-48C2-ADB2-344BC16B770F}"/>
              </a:ext>
            </a:extLst>
          </p:cNvPr>
          <p:cNvSpPr txBox="1"/>
          <p:nvPr/>
        </p:nvSpPr>
        <p:spPr>
          <a:xfrm rot="5400000">
            <a:off x="11210015" y="5889755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4AAC33-D8FA-461C-AEF5-64399B7DC392}"/>
              </a:ext>
            </a:extLst>
          </p:cNvPr>
          <p:cNvSpPr txBox="1"/>
          <p:nvPr/>
        </p:nvSpPr>
        <p:spPr>
          <a:xfrm rot="5400000">
            <a:off x="11282282" y="4481194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4F7823-0142-46ED-9BBE-0191138813A7}"/>
              </a:ext>
            </a:extLst>
          </p:cNvPr>
          <p:cNvSpPr txBox="1"/>
          <p:nvPr/>
        </p:nvSpPr>
        <p:spPr>
          <a:xfrm rot="5400000">
            <a:off x="11199764" y="5900978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78AF2D-F1C9-45AE-BA3D-AB6987D9D427}"/>
              </a:ext>
            </a:extLst>
          </p:cNvPr>
          <p:cNvSpPr txBox="1"/>
          <p:nvPr/>
        </p:nvSpPr>
        <p:spPr>
          <a:xfrm>
            <a:off x="1748669" y="844"/>
            <a:ext cx="1210443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7B4CD1-F7BF-49B0-998E-1044368B0958}"/>
              </a:ext>
            </a:extLst>
          </p:cNvPr>
          <p:cNvSpPr txBox="1"/>
          <p:nvPr/>
        </p:nvSpPr>
        <p:spPr>
          <a:xfrm>
            <a:off x="2959112" y="-8431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C237EC-85ED-4771-9F1C-DEF275D9C4E1}"/>
              </a:ext>
            </a:extLst>
          </p:cNvPr>
          <p:cNvSpPr txBox="1"/>
          <p:nvPr/>
        </p:nvSpPr>
        <p:spPr>
          <a:xfrm>
            <a:off x="4017912" y="843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5011D7-000C-492F-AA23-6B968A2993CD}"/>
              </a:ext>
            </a:extLst>
          </p:cNvPr>
          <p:cNvSpPr txBox="1"/>
          <p:nvPr/>
        </p:nvSpPr>
        <p:spPr>
          <a:xfrm>
            <a:off x="463047" y="843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246BB3-B3C8-4950-9C00-CD4AD1BECD07}"/>
              </a:ext>
            </a:extLst>
          </p:cNvPr>
          <p:cNvSpPr txBox="1"/>
          <p:nvPr/>
        </p:nvSpPr>
        <p:spPr>
          <a:xfrm>
            <a:off x="821188" y="3343756"/>
            <a:ext cx="2053698" cy="4001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Pankhurst</a:t>
            </a:r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27AD9CC-B822-405E-A6B3-0610D365A1B3}"/>
              </a:ext>
            </a:extLst>
          </p:cNvPr>
          <p:cNvSpPr txBox="1"/>
          <p:nvPr/>
        </p:nvSpPr>
        <p:spPr>
          <a:xfrm>
            <a:off x="4998795" y="3333280"/>
            <a:ext cx="2053698" cy="4001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Frank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D6D0C2-F5C4-44ED-B6DA-899A30B15A4F}"/>
              </a:ext>
            </a:extLst>
          </p:cNvPr>
          <p:cNvSpPr txBox="1"/>
          <p:nvPr/>
        </p:nvSpPr>
        <p:spPr>
          <a:xfrm>
            <a:off x="9317114" y="3270265"/>
            <a:ext cx="2053698" cy="4001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Curie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17D17A-E383-4042-851F-1B0B3593173D}"/>
              </a:ext>
            </a:extLst>
          </p:cNvPr>
          <p:cNvSpPr txBox="1"/>
          <p:nvPr/>
        </p:nvSpPr>
        <p:spPr>
          <a:xfrm>
            <a:off x="815639" y="5839885"/>
            <a:ext cx="2053698" cy="4001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Schumann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ADA569C-F957-4317-96B6-1D3588398EA3}"/>
              </a:ext>
            </a:extLst>
          </p:cNvPr>
          <p:cNvSpPr txBox="1"/>
          <p:nvPr/>
        </p:nvSpPr>
        <p:spPr>
          <a:xfrm>
            <a:off x="4846178" y="5787656"/>
            <a:ext cx="2358932" cy="4001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Arbus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2C849EA-5476-4AB3-9BED-3076B6269786}"/>
              </a:ext>
            </a:extLst>
          </p:cNvPr>
          <p:cNvSpPr txBox="1"/>
          <p:nvPr/>
        </p:nvSpPr>
        <p:spPr>
          <a:xfrm>
            <a:off x="9200173" y="5787656"/>
            <a:ext cx="2053698" cy="4001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Castle</a:t>
            </a:r>
          </a:p>
        </p:txBody>
      </p:sp>
    </p:spTree>
    <p:extLst>
      <p:ext uri="{BB962C8B-B14F-4D97-AF65-F5344CB8AC3E}">
        <p14:creationId xmlns:p14="http://schemas.microsoft.com/office/powerpoint/2010/main" val="351962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allAtOnce" animBg="1"/>
      <p:bldP spid="46" grpId="0" build="allAtOnce" animBg="1"/>
      <p:bldP spid="48" grpId="0" build="allAtOnce" animBg="1"/>
      <p:bldP spid="50" grpId="0" build="allAtOnce" animBg="1"/>
      <p:bldP spid="51" grpId="0" build="allAtOnce" animBg="1"/>
      <p:bldP spid="52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CAAFD0-B0A5-4CF1-BC95-E655050F9E6D}"/>
              </a:ext>
            </a:extLst>
          </p:cNvPr>
          <p:cNvSpPr txBox="1"/>
          <p:nvPr/>
        </p:nvSpPr>
        <p:spPr>
          <a:xfrm rot="5400000">
            <a:off x="11242072" y="925495"/>
            <a:ext cx="141768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58BB3-6500-4FDE-B30E-7C34D5540A34}"/>
              </a:ext>
            </a:extLst>
          </p:cNvPr>
          <p:cNvSpPr txBox="1"/>
          <p:nvPr/>
        </p:nvSpPr>
        <p:spPr>
          <a:xfrm>
            <a:off x="11088359" y="379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78D0D-ACFF-4019-80AB-D5A98F64296C}"/>
              </a:ext>
            </a:extLst>
          </p:cNvPr>
          <p:cNvSpPr txBox="1"/>
          <p:nvPr/>
        </p:nvSpPr>
        <p:spPr>
          <a:xfrm>
            <a:off x="8658300" y="11474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DD6BF-4842-42F8-8280-BEC3E563E822}"/>
              </a:ext>
            </a:extLst>
          </p:cNvPr>
          <p:cNvSpPr txBox="1"/>
          <p:nvPr/>
        </p:nvSpPr>
        <p:spPr>
          <a:xfrm>
            <a:off x="5172333" y="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2AACD-CBF9-4C2B-A004-72DEC6DFDB1A}"/>
              </a:ext>
            </a:extLst>
          </p:cNvPr>
          <p:cNvSpPr txBox="1"/>
          <p:nvPr/>
        </p:nvSpPr>
        <p:spPr>
          <a:xfrm>
            <a:off x="6450321" y="1147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1F3C-E771-4CE1-B882-B25A25811C22}"/>
              </a:ext>
            </a:extLst>
          </p:cNvPr>
          <p:cNvSpPr txBox="1"/>
          <p:nvPr/>
        </p:nvSpPr>
        <p:spPr>
          <a:xfrm>
            <a:off x="7562430" y="-6597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117F4-506C-42F8-A663-1C888381AE0E}"/>
              </a:ext>
            </a:extLst>
          </p:cNvPr>
          <p:cNvSpPr txBox="1"/>
          <p:nvPr/>
        </p:nvSpPr>
        <p:spPr>
          <a:xfrm rot="16200000">
            <a:off x="-486755" y="485931"/>
            <a:ext cx="141769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90567-BA47-4FBD-BC6C-65A6A49B611C}"/>
              </a:ext>
            </a:extLst>
          </p:cNvPr>
          <p:cNvSpPr txBox="1"/>
          <p:nvPr/>
        </p:nvSpPr>
        <p:spPr>
          <a:xfrm rot="5400000">
            <a:off x="11394863" y="21903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7762A-2139-4560-87D7-EB88EE214BE0}"/>
              </a:ext>
            </a:extLst>
          </p:cNvPr>
          <p:cNvSpPr txBox="1"/>
          <p:nvPr/>
        </p:nvSpPr>
        <p:spPr>
          <a:xfrm rot="5400000">
            <a:off x="11394862" y="3302503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0989B9-6B63-4575-AEB9-F461C77A81E9}"/>
              </a:ext>
            </a:extLst>
          </p:cNvPr>
          <p:cNvSpPr txBox="1"/>
          <p:nvPr/>
        </p:nvSpPr>
        <p:spPr>
          <a:xfrm rot="5400000">
            <a:off x="11292533" y="4469971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03DD84-A501-4AB4-8DE5-B9A697FDB173}"/>
              </a:ext>
            </a:extLst>
          </p:cNvPr>
          <p:cNvSpPr txBox="1"/>
          <p:nvPr/>
        </p:nvSpPr>
        <p:spPr>
          <a:xfrm rot="16200000">
            <a:off x="-333962" y="1746480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CC33DC-A385-4384-A9D8-48F58B7E82E2}"/>
              </a:ext>
            </a:extLst>
          </p:cNvPr>
          <p:cNvSpPr txBox="1"/>
          <p:nvPr/>
        </p:nvSpPr>
        <p:spPr>
          <a:xfrm rot="16200000">
            <a:off x="-333962" y="2870133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B9A26C-C0EE-4B61-99ED-3064C3996F8D}"/>
              </a:ext>
            </a:extLst>
          </p:cNvPr>
          <p:cNvSpPr txBox="1"/>
          <p:nvPr/>
        </p:nvSpPr>
        <p:spPr>
          <a:xfrm rot="16200000">
            <a:off x="-436767" y="4122718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024E5-8472-4249-A8F4-C9A7B35EDC63}"/>
              </a:ext>
            </a:extLst>
          </p:cNvPr>
          <p:cNvSpPr txBox="1"/>
          <p:nvPr/>
        </p:nvSpPr>
        <p:spPr>
          <a:xfrm>
            <a:off x="9881618" y="-843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BEAC93-F3F5-4411-88A7-D44F7246BDCE}"/>
              </a:ext>
            </a:extLst>
          </p:cNvPr>
          <p:cNvSpPr txBox="1"/>
          <p:nvPr/>
        </p:nvSpPr>
        <p:spPr>
          <a:xfrm rot="16200000">
            <a:off x="-469632" y="5498007"/>
            <a:ext cx="140369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EB10E3-8637-454C-944B-261D0E36793D}"/>
              </a:ext>
            </a:extLst>
          </p:cNvPr>
          <p:cNvSpPr txBox="1"/>
          <p:nvPr/>
        </p:nvSpPr>
        <p:spPr>
          <a:xfrm>
            <a:off x="0" y="6410075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BE1E31-BFD5-4449-ACAE-4FB54A68EBD0}"/>
              </a:ext>
            </a:extLst>
          </p:cNvPr>
          <p:cNvSpPr txBox="1"/>
          <p:nvPr/>
        </p:nvSpPr>
        <p:spPr>
          <a:xfrm>
            <a:off x="1122232" y="6411158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A7A14-149E-4D81-ADC5-5DE0472C5401}"/>
              </a:ext>
            </a:extLst>
          </p:cNvPr>
          <p:cNvSpPr txBox="1"/>
          <p:nvPr/>
        </p:nvSpPr>
        <p:spPr>
          <a:xfrm>
            <a:off x="2337657" y="642798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52CB2E-77F8-44D3-8891-770ED466D124}"/>
              </a:ext>
            </a:extLst>
          </p:cNvPr>
          <p:cNvSpPr txBox="1"/>
          <p:nvPr/>
        </p:nvSpPr>
        <p:spPr>
          <a:xfrm>
            <a:off x="3684544" y="643725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25E7BD-2372-4699-89D8-3EC286DDE874}"/>
              </a:ext>
            </a:extLst>
          </p:cNvPr>
          <p:cNvSpPr txBox="1"/>
          <p:nvPr/>
        </p:nvSpPr>
        <p:spPr>
          <a:xfrm>
            <a:off x="4796653" y="6446529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CF1A4-11F2-42A7-8143-DD054D7E65D9}"/>
              </a:ext>
            </a:extLst>
          </p:cNvPr>
          <p:cNvSpPr txBox="1"/>
          <p:nvPr/>
        </p:nvSpPr>
        <p:spPr>
          <a:xfrm>
            <a:off x="5879576" y="6437255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20E022-1274-4B88-B0AB-A5438ADB9CEF}"/>
              </a:ext>
            </a:extLst>
          </p:cNvPr>
          <p:cNvSpPr txBox="1"/>
          <p:nvPr/>
        </p:nvSpPr>
        <p:spPr>
          <a:xfrm>
            <a:off x="7102894" y="642798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94C7D-8B6F-4419-9937-349A1DE97F0C}"/>
              </a:ext>
            </a:extLst>
          </p:cNvPr>
          <p:cNvSpPr txBox="1"/>
          <p:nvPr/>
        </p:nvSpPr>
        <p:spPr>
          <a:xfrm>
            <a:off x="8468314" y="64437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B39523-CC34-4974-8DD0-9E8DBF7B45B5}"/>
              </a:ext>
            </a:extLst>
          </p:cNvPr>
          <p:cNvSpPr txBox="1"/>
          <p:nvPr/>
        </p:nvSpPr>
        <p:spPr>
          <a:xfrm>
            <a:off x="9574454" y="6430522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288C4C-ED29-4C18-A745-45E3C55B4263}"/>
              </a:ext>
            </a:extLst>
          </p:cNvPr>
          <p:cNvSpPr txBox="1"/>
          <p:nvPr/>
        </p:nvSpPr>
        <p:spPr>
          <a:xfrm>
            <a:off x="10589441" y="6427979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017198-E9CD-48C2-ADB2-344BC16B770F}"/>
              </a:ext>
            </a:extLst>
          </p:cNvPr>
          <p:cNvSpPr txBox="1"/>
          <p:nvPr/>
        </p:nvSpPr>
        <p:spPr>
          <a:xfrm rot="5400000">
            <a:off x="11210015" y="5889755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4AAC33-D8FA-461C-AEF5-64399B7DC392}"/>
              </a:ext>
            </a:extLst>
          </p:cNvPr>
          <p:cNvSpPr txBox="1"/>
          <p:nvPr/>
        </p:nvSpPr>
        <p:spPr>
          <a:xfrm rot="5400000">
            <a:off x="11282282" y="4481194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4F7823-0142-46ED-9BBE-0191138813A7}"/>
              </a:ext>
            </a:extLst>
          </p:cNvPr>
          <p:cNvSpPr txBox="1"/>
          <p:nvPr/>
        </p:nvSpPr>
        <p:spPr>
          <a:xfrm rot="5400000">
            <a:off x="11199764" y="5900978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78AF2D-F1C9-45AE-BA3D-AB6987D9D427}"/>
              </a:ext>
            </a:extLst>
          </p:cNvPr>
          <p:cNvSpPr txBox="1"/>
          <p:nvPr/>
        </p:nvSpPr>
        <p:spPr>
          <a:xfrm>
            <a:off x="1748669" y="844"/>
            <a:ext cx="1210443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7B4CD1-F7BF-49B0-998E-1044368B0958}"/>
              </a:ext>
            </a:extLst>
          </p:cNvPr>
          <p:cNvSpPr txBox="1"/>
          <p:nvPr/>
        </p:nvSpPr>
        <p:spPr>
          <a:xfrm>
            <a:off x="2959112" y="-8431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C237EC-85ED-4771-9F1C-DEF275D9C4E1}"/>
              </a:ext>
            </a:extLst>
          </p:cNvPr>
          <p:cNvSpPr txBox="1"/>
          <p:nvPr/>
        </p:nvSpPr>
        <p:spPr>
          <a:xfrm>
            <a:off x="4017912" y="843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5011D7-000C-492F-AA23-6B968A2993CD}"/>
              </a:ext>
            </a:extLst>
          </p:cNvPr>
          <p:cNvSpPr txBox="1"/>
          <p:nvPr/>
        </p:nvSpPr>
        <p:spPr>
          <a:xfrm>
            <a:off x="463047" y="843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D40C91E5-C29D-41CE-8795-9EC6885FC2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8041798"/>
              </p:ext>
            </p:extLst>
          </p:nvPr>
        </p:nvGraphicFramePr>
        <p:xfrm>
          <a:off x="717318" y="1213357"/>
          <a:ext cx="6385576" cy="4805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2" name="Picture 51">
            <a:extLst>
              <a:ext uri="{FF2B5EF4-FFF2-40B4-BE49-F238E27FC236}">
                <a16:creationId xmlns:a16="http://schemas.microsoft.com/office/drawing/2014/main" id="{CF9BA252-4B84-4B62-804F-BB759CD04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831" y="3410117"/>
            <a:ext cx="2233068" cy="298074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44A11F3-BA2E-4A91-9DDA-14572DD8246D}"/>
              </a:ext>
            </a:extLst>
          </p:cNvPr>
          <p:cNvSpPr txBox="1"/>
          <p:nvPr/>
        </p:nvSpPr>
        <p:spPr>
          <a:xfrm>
            <a:off x="556054" y="547370"/>
            <a:ext cx="6807600" cy="4616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GB" sz="2400" b="1" dirty="0">
                <a:solidFill>
                  <a:schemeClr val="bg1"/>
                </a:solidFill>
                <a:latin typeface="Calibri" panose="020F0502020204030204"/>
              </a:rPr>
              <a:t>Gamma Totals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3568E3-3238-47A7-A93A-0DF1C43669FE}"/>
              </a:ext>
            </a:extLst>
          </p:cNvPr>
          <p:cNvSpPr txBox="1"/>
          <p:nvPr/>
        </p:nvSpPr>
        <p:spPr>
          <a:xfrm>
            <a:off x="8035530" y="2188474"/>
            <a:ext cx="3652934" cy="120032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Sigma’s Chosen Figurehead</a:t>
            </a:r>
          </a:p>
          <a:p>
            <a:pPr algn="ctr"/>
            <a:r>
              <a:rPr lang="en-GB" sz="2400" b="1" dirty="0">
                <a:solidFill>
                  <a:srgbClr val="00B050"/>
                </a:solidFill>
              </a:rPr>
              <a:t>Barbara Castle</a:t>
            </a:r>
          </a:p>
        </p:txBody>
      </p:sp>
      <p:sp>
        <p:nvSpPr>
          <p:cNvPr id="46" name="Star: 5 Points 45">
            <a:extLst>
              <a:ext uri="{FF2B5EF4-FFF2-40B4-BE49-F238E27FC236}">
                <a16:creationId xmlns:a16="http://schemas.microsoft.com/office/drawing/2014/main" id="{AA557468-BE3B-4CAF-8931-E6E55D95B5D9}"/>
              </a:ext>
            </a:extLst>
          </p:cNvPr>
          <p:cNvSpPr/>
          <p:nvPr/>
        </p:nvSpPr>
        <p:spPr>
          <a:xfrm>
            <a:off x="7380311" y="430216"/>
            <a:ext cx="1346887" cy="1112109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32130A-2837-4A3F-9149-88BA6EE188D0}"/>
              </a:ext>
            </a:extLst>
          </p:cNvPr>
          <p:cNvSpPr txBox="1"/>
          <p:nvPr/>
        </p:nvSpPr>
        <p:spPr>
          <a:xfrm>
            <a:off x="8060777" y="1421258"/>
            <a:ext cx="3314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Students chose to keep the same names for all four houses: </a:t>
            </a:r>
            <a:r>
              <a:rPr lang="en-GB" sz="2400" b="1" dirty="0">
                <a:solidFill>
                  <a:srgbClr val="00B050"/>
                </a:solidFill>
              </a:rPr>
              <a:t>Gamma</a:t>
            </a:r>
          </a:p>
        </p:txBody>
      </p:sp>
    </p:spTree>
    <p:extLst>
      <p:ext uri="{BB962C8B-B14F-4D97-AF65-F5344CB8AC3E}">
        <p14:creationId xmlns:p14="http://schemas.microsoft.com/office/powerpoint/2010/main" val="2981032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CAAFD0-B0A5-4CF1-BC95-E655050F9E6D}"/>
              </a:ext>
            </a:extLst>
          </p:cNvPr>
          <p:cNvSpPr txBox="1"/>
          <p:nvPr/>
        </p:nvSpPr>
        <p:spPr>
          <a:xfrm rot="5400000">
            <a:off x="11242072" y="925495"/>
            <a:ext cx="141768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58BB3-6500-4FDE-B30E-7C34D5540A34}"/>
              </a:ext>
            </a:extLst>
          </p:cNvPr>
          <p:cNvSpPr txBox="1"/>
          <p:nvPr/>
        </p:nvSpPr>
        <p:spPr>
          <a:xfrm>
            <a:off x="11088359" y="379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78D0D-ACFF-4019-80AB-D5A98F64296C}"/>
              </a:ext>
            </a:extLst>
          </p:cNvPr>
          <p:cNvSpPr txBox="1"/>
          <p:nvPr/>
        </p:nvSpPr>
        <p:spPr>
          <a:xfrm>
            <a:off x="8658300" y="11474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DD6BF-4842-42F8-8280-BEC3E563E822}"/>
              </a:ext>
            </a:extLst>
          </p:cNvPr>
          <p:cNvSpPr txBox="1"/>
          <p:nvPr/>
        </p:nvSpPr>
        <p:spPr>
          <a:xfrm>
            <a:off x="5172333" y="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2AACD-CBF9-4C2B-A004-72DEC6DFDB1A}"/>
              </a:ext>
            </a:extLst>
          </p:cNvPr>
          <p:cNvSpPr txBox="1"/>
          <p:nvPr/>
        </p:nvSpPr>
        <p:spPr>
          <a:xfrm>
            <a:off x="6450321" y="1147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1F3C-E771-4CE1-B882-B25A25811C22}"/>
              </a:ext>
            </a:extLst>
          </p:cNvPr>
          <p:cNvSpPr txBox="1"/>
          <p:nvPr/>
        </p:nvSpPr>
        <p:spPr>
          <a:xfrm>
            <a:off x="7562430" y="11476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117F4-506C-42F8-A663-1C888381AE0E}"/>
              </a:ext>
            </a:extLst>
          </p:cNvPr>
          <p:cNvSpPr txBox="1"/>
          <p:nvPr/>
        </p:nvSpPr>
        <p:spPr>
          <a:xfrm rot="16200000">
            <a:off x="-486755" y="485931"/>
            <a:ext cx="141769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90567-BA47-4FBD-BC6C-65A6A49B611C}"/>
              </a:ext>
            </a:extLst>
          </p:cNvPr>
          <p:cNvSpPr txBox="1"/>
          <p:nvPr/>
        </p:nvSpPr>
        <p:spPr>
          <a:xfrm rot="5400000">
            <a:off x="11394863" y="21903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7762A-2139-4560-87D7-EB88EE214BE0}"/>
              </a:ext>
            </a:extLst>
          </p:cNvPr>
          <p:cNvSpPr txBox="1"/>
          <p:nvPr/>
        </p:nvSpPr>
        <p:spPr>
          <a:xfrm rot="5400000">
            <a:off x="11394862" y="3302503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0989B9-6B63-4575-AEB9-F461C77A81E9}"/>
              </a:ext>
            </a:extLst>
          </p:cNvPr>
          <p:cNvSpPr txBox="1"/>
          <p:nvPr/>
        </p:nvSpPr>
        <p:spPr>
          <a:xfrm rot="5400000">
            <a:off x="11292533" y="4469971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03DD84-A501-4AB4-8DE5-B9A697FDB173}"/>
              </a:ext>
            </a:extLst>
          </p:cNvPr>
          <p:cNvSpPr txBox="1"/>
          <p:nvPr/>
        </p:nvSpPr>
        <p:spPr>
          <a:xfrm rot="16200000">
            <a:off x="-333962" y="1746480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CC33DC-A385-4384-A9D8-48F58B7E82E2}"/>
              </a:ext>
            </a:extLst>
          </p:cNvPr>
          <p:cNvSpPr txBox="1"/>
          <p:nvPr/>
        </p:nvSpPr>
        <p:spPr>
          <a:xfrm rot="16200000">
            <a:off x="-333962" y="2870133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B9A26C-C0EE-4B61-99ED-3064C3996F8D}"/>
              </a:ext>
            </a:extLst>
          </p:cNvPr>
          <p:cNvSpPr txBox="1"/>
          <p:nvPr/>
        </p:nvSpPr>
        <p:spPr>
          <a:xfrm rot="16200000">
            <a:off x="-436767" y="4122718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024E5-8472-4249-A8F4-C9A7B35EDC63}"/>
              </a:ext>
            </a:extLst>
          </p:cNvPr>
          <p:cNvSpPr txBox="1"/>
          <p:nvPr/>
        </p:nvSpPr>
        <p:spPr>
          <a:xfrm>
            <a:off x="9881618" y="-843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BEAC93-F3F5-4411-88A7-D44F7246BDCE}"/>
              </a:ext>
            </a:extLst>
          </p:cNvPr>
          <p:cNvSpPr txBox="1"/>
          <p:nvPr/>
        </p:nvSpPr>
        <p:spPr>
          <a:xfrm rot="16200000">
            <a:off x="-469632" y="5498007"/>
            <a:ext cx="140369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EB10E3-8637-454C-944B-261D0E36793D}"/>
              </a:ext>
            </a:extLst>
          </p:cNvPr>
          <p:cNvSpPr txBox="1"/>
          <p:nvPr/>
        </p:nvSpPr>
        <p:spPr>
          <a:xfrm>
            <a:off x="0" y="6410075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BE1E31-BFD5-4449-ACAE-4FB54A68EBD0}"/>
              </a:ext>
            </a:extLst>
          </p:cNvPr>
          <p:cNvSpPr txBox="1"/>
          <p:nvPr/>
        </p:nvSpPr>
        <p:spPr>
          <a:xfrm>
            <a:off x="1122232" y="6411158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A7A14-149E-4D81-ADC5-5DE0472C5401}"/>
              </a:ext>
            </a:extLst>
          </p:cNvPr>
          <p:cNvSpPr txBox="1"/>
          <p:nvPr/>
        </p:nvSpPr>
        <p:spPr>
          <a:xfrm>
            <a:off x="2337657" y="642798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52CB2E-77F8-44D3-8891-770ED466D124}"/>
              </a:ext>
            </a:extLst>
          </p:cNvPr>
          <p:cNvSpPr txBox="1"/>
          <p:nvPr/>
        </p:nvSpPr>
        <p:spPr>
          <a:xfrm>
            <a:off x="3684544" y="643725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25E7BD-2372-4699-89D8-3EC286DDE874}"/>
              </a:ext>
            </a:extLst>
          </p:cNvPr>
          <p:cNvSpPr txBox="1"/>
          <p:nvPr/>
        </p:nvSpPr>
        <p:spPr>
          <a:xfrm>
            <a:off x="4796653" y="6446529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CF1A4-11F2-42A7-8143-DD054D7E65D9}"/>
              </a:ext>
            </a:extLst>
          </p:cNvPr>
          <p:cNvSpPr txBox="1"/>
          <p:nvPr/>
        </p:nvSpPr>
        <p:spPr>
          <a:xfrm>
            <a:off x="5879576" y="6437255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20E022-1274-4B88-B0AB-A5438ADB9CEF}"/>
              </a:ext>
            </a:extLst>
          </p:cNvPr>
          <p:cNvSpPr txBox="1"/>
          <p:nvPr/>
        </p:nvSpPr>
        <p:spPr>
          <a:xfrm>
            <a:off x="7102894" y="642798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94C7D-8B6F-4419-9937-349A1DE97F0C}"/>
              </a:ext>
            </a:extLst>
          </p:cNvPr>
          <p:cNvSpPr txBox="1"/>
          <p:nvPr/>
        </p:nvSpPr>
        <p:spPr>
          <a:xfrm>
            <a:off x="8468314" y="64437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5AB0C6-5766-4AA0-95AD-88ABC87F8DFC}"/>
              </a:ext>
            </a:extLst>
          </p:cNvPr>
          <p:cNvSpPr txBox="1"/>
          <p:nvPr/>
        </p:nvSpPr>
        <p:spPr>
          <a:xfrm>
            <a:off x="2621525" y="829995"/>
            <a:ext cx="6808239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GB" sz="3200" b="1" dirty="0">
                <a:solidFill>
                  <a:schemeClr val="bg1"/>
                </a:solidFill>
                <a:latin typeface="Calibri" panose="020F0502020204030204"/>
              </a:rPr>
              <a:t>Kappa’s Nominated Figureheads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B39523-CC34-4974-8DD0-9E8DBF7B45B5}"/>
              </a:ext>
            </a:extLst>
          </p:cNvPr>
          <p:cNvSpPr txBox="1"/>
          <p:nvPr/>
        </p:nvSpPr>
        <p:spPr>
          <a:xfrm>
            <a:off x="9574454" y="6430522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288C4C-ED29-4C18-A745-45E3C55B4263}"/>
              </a:ext>
            </a:extLst>
          </p:cNvPr>
          <p:cNvSpPr txBox="1"/>
          <p:nvPr/>
        </p:nvSpPr>
        <p:spPr>
          <a:xfrm>
            <a:off x="10589441" y="6427979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017198-E9CD-48C2-ADB2-344BC16B770F}"/>
              </a:ext>
            </a:extLst>
          </p:cNvPr>
          <p:cNvSpPr txBox="1"/>
          <p:nvPr/>
        </p:nvSpPr>
        <p:spPr>
          <a:xfrm rot="5400000">
            <a:off x="11210015" y="5889755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4AAC33-D8FA-461C-AEF5-64399B7DC392}"/>
              </a:ext>
            </a:extLst>
          </p:cNvPr>
          <p:cNvSpPr txBox="1"/>
          <p:nvPr/>
        </p:nvSpPr>
        <p:spPr>
          <a:xfrm rot="5400000">
            <a:off x="11282282" y="4481194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4F7823-0142-46ED-9BBE-0191138813A7}"/>
              </a:ext>
            </a:extLst>
          </p:cNvPr>
          <p:cNvSpPr txBox="1"/>
          <p:nvPr/>
        </p:nvSpPr>
        <p:spPr>
          <a:xfrm rot="5400000">
            <a:off x="11199764" y="5900978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78AF2D-F1C9-45AE-BA3D-AB6987D9D427}"/>
              </a:ext>
            </a:extLst>
          </p:cNvPr>
          <p:cNvSpPr txBox="1"/>
          <p:nvPr/>
        </p:nvSpPr>
        <p:spPr>
          <a:xfrm>
            <a:off x="1748669" y="844"/>
            <a:ext cx="1210443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7B4CD1-F7BF-49B0-998E-1044368B0958}"/>
              </a:ext>
            </a:extLst>
          </p:cNvPr>
          <p:cNvSpPr txBox="1"/>
          <p:nvPr/>
        </p:nvSpPr>
        <p:spPr>
          <a:xfrm>
            <a:off x="2959112" y="-8431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C237EC-85ED-4771-9F1C-DEF275D9C4E1}"/>
              </a:ext>
            </a:extLst>
          </p:cNvPr>
          <p:cNvSpPr txBox="1"/>
          <p:nvPr/>
        </p:nvSpPr>
        <p:spPr>
          <a:xfrm>
            <a:off x="4017912" y="843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5011D7-000C-492F-AA23-6B968A2993CD}"/>
              </a:ext>
            </a:extLst>
          </p:cNvPr>
          <p:cNvSpPr txBox="1"/>
          <p:nvPr/>
        </p:nvSpPr>
        <p:spPr>
          <a:xfrm>
            <a:off x="463047" y="843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246BB3-B3C8-4950-9C00-CD4AD1BECD07}"/>
              </a:ext>
            </a:extLst>
          </p:cNvPr>
          <p:cNvSpPr txBox="1"/>
          <p:nvPr/>
        </p:nvSpPr>
        <p:spPr>
          <a:xfrm>
            <a:off x="938129" y="3333280"/>
            <a:ext cx="2053698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Harriet Tubman</a:t>
            </a:r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45" name="Picture 29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DB12EC21-963B-42C3-9BBD-0E7AEF9E3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482" y="1903007"/>
            <a:ext cx="1004586" cy="1330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27AD9CC-B822-405E-A6B3-0610D365A1B3}"/>
              </a:ext>
            </a:extLst>
          </p:cNvPr>
          <p:cNvSpPr txBox="1"/>
          <p:nvPr/>
        </p:nvSpPr>
        <p:spPr>
          <a:xfrm>
            <a:off x="4998795" y="3333280"/>
            <a:ext cx="2053698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Rosa Parks</a:t>
            </a:r>
          </a:p>
        </p:txBody>
      </p:sp>
      <p:pic>
        <p:nvPicPr>
          <p:cNvPr id="47" name="Picture 29">
            <a:extLst>
              <a:ext uri="{FF2B5EF4-FFF2-40B4-BE49-F238E27FC236}">
                <a16:creationId xmlns:a16="http://schemas.microsoft.com/office/drawing/2014/main" id="{0D5D7FB8-9A2D-4195-8461-6BE6CB5C6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362" y="1815552"/>
            <a:ext cx="1212283" cy="1417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FD6D0C2-F5C4-44ED-B6DA-899A30B15A4F}"/>
              </a:ext>
            </a:extLst>
          </p:cNvPr>
          <p:cNvSpPr txBox="1"/>
          <p:nvPr/>
        </p:nvSpPr>
        <p:spPr>
          <a:xfrm>
            <a:off x="9181182" y="3244956"/>
            <a:ext cx="2053698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Jane Austen</a:t>
            </a:r>
          </a:p>
        </p:txBody>
      </p:sp>
      <p:pic>
        <p:nvPicPr>
          <p:cNvPr id="49" name="Picture 31">
            <a:extLst>
              <a:ext uri="{FF2B5EF4-FFF2-40B4-BE49-F238E27FC236}">
                <a16:creationId xmlns:a16="http://schemas.microsoft.com/office/drawing/2014/main" id="{E70D9300-CEFC-4A14-AC4C-27AC5FCF4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3931" y="1707372"/>
            <a:ext cx="1116920" cy="1427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D17D17A-E383-4042-851F-1B0B3593173D}"/>
              </a:ext>
            </a:extLst>
          </p:cNvPr>
          <p:cNvSpPr txBox="1"/>
          <p:nvPr/>
        </p:nvSpPr>
        <p:spPr>
          <a:xfrm>
            <a:off x="938129" y="5758948"/>
            <a:ext cx="2053698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Aretha Franklin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ADA569C-F957-4317-96B6-1D3588398EA3}"/>
              </a:ext>
            </a:extLst>
          </p:cNvPr>
          <p:cNvSpPr txBox="1"/>
          <p:nvPr/>
        </p:nvSpPr>
        <p:spPr>
          <a:xfrm>
            <a:off x="4846178" y="5787656"/>
            <a:ext cx="2358932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Ruth Bader Ginsburg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2C849EA-5476-4AB3-9BED-3076B6269786}"/>
              </a:ext>
            </a:extLst>
          </p:cNvPr>
          <p:cNvSpPr txBox="1"/>
          <p:nvPr/>
        </p:nvSpPr>
        <p:spPr>
          <a:xfrm>
            <a:off x="9200173" y="5787656"/>
            <a:ext cx="2053698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Elizabeth Fry</a:t>
            </a:r>
          </a:p>
        </p:txBody>
      </p:sp>
      <p:pic>
        <p:nvPicPr>
          <p:cNvPr id="53" name="Picture 31" descr="A picture containing person, clothing, person, posing&#10;&#10;Description automatically generated">
            <a:extLst>
              <a:ext uri="{FF2B5EF4-FFF2-40B4-BE49-F238E27FC236}">
                <a16:creationId xmlns:a16="http://schemas.microsoft.com/office/drawing/2014/main" id="{30E6AA41-8EC2-4E85-A890-0D3E9E2EF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884" y="4202540"/>
            <a:ext cx="1172768" cy="1449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Picture 29">
            <a:extLst>
              <a:ext uri="{FF2B5EF4-FFF2-40B4-BE49-F238E27FC236}">
                <a16:creationId xmlns:a16="http://schemas.microsoft.com/office/drawing/2014/main" id="{1797EC06-2460-4B76-B9C9-EE828746D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764" y="4168319"/>
            <a:ext cx="1213881" cy="1522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" name="Picture 29" descr="A picture containing person, black, coin, suit&#10;&#10;Description automatically generated">
            <a:extLst>
              <a:ext uri="{FF2B5EF4-FFF2-40B4-BE49-F238E27FC236}">
                <a16:creationId xmlns:a16="http://schemas.microsoft.com/office/drawing/2014/main" id="{F352E82B-F4B6-43C3-B3B4-81682089A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4454" y="4311260"/>
            <a:ext cx="1349243" cy="1337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757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allAtOnce" animBg="1"/>
      <p:bldP spid="46" grpId="0" build="allAtOnce" animBg="1"/>
      <p:bldP spid="48" grpId="0" build="allAtOnce" animBg="1"/>
      <p:bldP spid="50" grpId="0" build="allAtOnce" animBg="1"/>
      <p:bldP spid="51" grpId="0" build="allAtOnce" animBg="1"/>
      <p:bldP spid="52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CAAFD0-B0A5-4CF1-BC95-E655050F9E6D}"/>
              </a:ext>
            </a:extLst>
          </p:cNvPr>
          <p:cNvSpPr txBox="1"/>
          <p:nvPr/>
        </p:nvSpPr>
        <p:spPr>
          <a:xfrm rot="5400000">
            <a:off x="11242072" y="925495"/>
            <a:ext cx="141768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58BB3-6500-4FDE-B30E-7C34D5540A34}"/>
              </a:ext>
            </a:extLst>
          </p:cNvPr>
          <p:cNvSpPr txBox="1"/>
          <p:nvPr/>
        </p:nvSpPr>
        <p:spPr>
          <a:xfrm>
            <a:off x="11088359" y="379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78D0D-ACFF-4019-80AB-D5A98F64296C}"/>
              </a:ext>
            </a:extLst>
          </p:cNvPr>
          <p:cNvSpPr txBox="1"/>
          <p:nvPr/>
        </p:nvSpPr>
        <p:spPr>
          <a:xfrm>
            <a:off x="8658300" y="11474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DD6BF-4842-42F8-8280-BEC3E563E822}"/>
              </a:ext>
            </a:extLst>
          </p:cNvPr>
          <p:cNvSpPr txBox="1"/>
          <p:nvPr/>
        </p:nvSpPr>
        <p:spPr>
          <a:xfrm>
            <a:off x="5172333" y="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2AACD-CBF9-4C2B-A004-72DEC6DFDB1A}"/>
              </a:ext>
            </a:extLst>
          </p:cNvPr>
          <p:cNvSpPr txBox="1"/>
          <p:nvPr/>
        </p:nvSpPr>
        <p:spPr>
          <a:xfrm>
            <a:off x="6450321" y="1147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1F3C-E771-4CE1-B882-B25A25811C22}"/>
              </a:ext>
            </a:extLst>
          </p:cNvPr>
          <p:cNvSpPr txBox="1"/>
          <p:nvPr/>
        </p:nvSpPr>
        <p:spPr>
          <a:xfrm>
            <a:off x="7562430" y="11476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117F4-506C-42F8-A663-1C888381AE0E}"/>
              </a:ext>
            </a:extLst>
          </p:cNvPr>
          <p:cNvSpPr txBox="1"/>
          <p:nvPr/>
        </p:nvSpPr>
        <p:spPr>
          <a:xfrm rot="16200000">
            <a:off x="-486755" y="485931"/>
            <a:ext cx="141769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90567-BA47-4FBD-BC6C-65A6A49B611C}"/>
              </a:ext>
            </a:extLst>
          </p:cNvPr>
          <p:cNvSpPr txBox="1"/>
          <p:nvPr/>
        </p:nvSpPr>
        <p:spPr>
          <a:xfrm rot="5400000">
            <a:off x="11394863" y="21903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7762A-2139-4560-87D7-EB88EE214BE0}"/>
              </a:ext>
            </a:extLst>
          </p:cNvPr>
          <p:cNvSpPr txBox="1"/>
          <p:nvPr/>
        </p:nvSpPr>
        <p:spPr>
          <a:xfrm rot="5400000">
            <a:off x="11394862" y="3302503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0989B9-6B63-4575-AEB9-F461C77A81E9}"/>
              </a:ext>
            </a:extLst>
          </p:cNvPr>
          <p:cNvSpPr txBox="1"/>
          <p:nvPr/>
        </p:nvSpPr>
        <p:spPr>
          <a:xfrm rot="5400000">
            <a:off x="11292533" y="4469971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03DD84-A501-4AB4-8DE5-B9A697FDB173}"/>
              </a:ext>
            </a:extLst>
          </p:cNvPr>
          <p:cNvSpPr txBox="1"/>
          <p:nvPr/>
        </p:nvSpPr>
        <p:spPr>
          <a:xfrm rot="16200000">
            <a:off x="-333962" y="1746480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CC33DC-A385-4384-A9D8-48F58B7E82E2}"/>
              </a:ext>
            </a:extLst>
          </p:cNvPr>
          <p:cNvSpPr txBox="1"/>
          <p:nvPr/>
        </p:nvSpPr>
        <p:spPr>
          <a:xfrm rot="16200000">
            <a:off x="-333962" y="2870133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B9A26C-C0EE-4B61-99ED-3064C3996F8D}"/>
              </a:ext>
            </a:extLst>
          </p:cNvPr>
          <p:cNvSpPr txBox="1"/>
          <p:nvPr/>
        </p:nvSpPr>
        <p:spPr>
          <a:xfrm rot="16200000">
            <a:off x="-436767" y="4122718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024E5-8472-4249-A8F4-C9A7B35EDC63}"/>
              </a:ext>
            </a:extLst>
          </p:cNvPr>
          <p:cNvSpPr txBox="1"/>
          <p:nvPr/>
        </p:nvSpPr>
        <p:spPr>
          <a:xfrm>
            <a:off x="9881618" y="-843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BEAC93-F3F5-4411-88A7-D44F7246BDCE}"/>
              </a:ext>
            </a:extLst>
          </p:cNvPr>
          <p:cNvSpPr txBox="1"/>
          <p:nvPr/>
        </p:nvSpPr>
        <p:spPr>
          <a:xfrm rot="16200000">
            <a:off x="-469632" y="5498007"/>
            <a:ext cx="140369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EB10E3-8637-454C-944B-261D0E36793D}"/>
              </a:ext>
            </a:extLst>
          </p:cNvPr>
          <p:cNvSpPr txBox="1"/>
          <p:nvPr/>
        </p:nvSpPr>
        <p:spPr>
          <a:xfrm>
            <a:off x="0" y="6410075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BE1E31-BFD5-4449-ACAE-4FB54A68EBD0}"/>
              </a:ext>
            </a:extLst>
          </p:cNvPr>
          <p:cNvSpPr txBox="1"/>
          <p:nvPr/>
        </p:nvSpPr>
        <p:spPr>
          <a:xfrm>
            <a:off x="1122232" y="6411158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A7A14-149E-4D81-ADC5-5DE0472C5401}"/>
              </a:ext>
            </a:extLst>
          </p:cNvPr>
          <p:cNvSpPr txBox="1"/>
          <p:nvPr/>
        </p:nvSpPr>
        <p:spPr>
          <a:xfrm>
            <a:off x="2337657" y="642798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52CB2E-77F8-44D3-8891-770ED466D124}"/>
              </a:ext>
            </a:extLst>
          </p:cNvPr>
          <p:cNvSpPr txBox="1"/>
          <p:nvPr/>
        </p:nvSpPr>
        <p:spPr>
          <a:xfrm>
            <a:off x="3684544" y="643725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25E7BD-2372-4699-89D8-3EC286DDE874}"/>
              </a:ext>
            </a:extLst>
          </p:cNvPr>
          <p:cNvSpPr txBox="1"/>
          <p:nvPr/>
        </p:nvSpPr>
        <p:spPr>
          <a:xfrm>
            <a:off x="4796653" y="6446529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CF1A4-11F2-42A7-8143-DD054D7E65D9}"/>
              </a:ext>
            </a:extLst>
          </p:cNvPr>
          <p:cNvSpPr txBox="1"/>
          <p:nvPr/>
        </p:nvSpPr>
        <p:spPr>
          <a:xfrm>
            <a:off x="5879576" y="6437255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20E022-1274-4B88-B0AB-A5438ADB9CEF}"/>
              </a:ext>
            </a:extLst>
          </p:cNvPr>
          <p:cNvSpPr txBox="1"/>
          <p:nvPr/>
        </p:nvSpPr>
        <p:spPr>
          <a:xfrm>
            <a:off x="7102894" y="642798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94C7D-8B6F-4419-9937-349A1DE97F0C}"/>
              </a:ext>
            </a:extLst>
          </p:cNvPr>
          <p:cNvSpPr txBox="1"/>
          <p:nvPr/>
        </p:nvSpPr>
        <p:spPr>
          <a:xfrm>
            <a:off x="8468314" y="64437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5AB0C6-5766-4AA0-95AD-88ABC87F8DFC}"/>
              </a:ext>
            </a:extLst>
          </p:cNvPr>
          <p:cNvSpPr txBox="1"/>
          <p:nvPr/>
        </p:nvSpPr>
        <p:spPr>
          <a:xfrm>
            <a:off x="556054" y="519268"/>
            <a:ext cx="6808239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GB" sz="2400" b="1" dirty="0">
                <a:solidFill>
                  <a:schemeClr val="bg1"/>
                </a:solidFill>
                <a:latin typeface="Calibri" panose="020F0502020204030204"/>
              </a:rPr>
              <a:t>Kappa Totals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B39523-CC34-4974-8DD0-9E8DBF7B45B5}"/>
              </a:ext>
            </a:extLst>
          </p:cNvPr>
          <p:cNvSpPr txBox="1"/>
          <p:nvPr/>
        </p:nvSpPr>
        <p:spPr>
          <a:xfrm>
            <a:off x="9574454" y="6430522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288C4C-ED29-4C18-A745-45E3C55B4263}"/>
              </a:ext>
            </a:extLst>
          </p:cNvPr>
          <p:cNvSpPr txBox="1"/>
          <p:nvPr/>
        </p:nvSpPr>
        <p:spPr>
          <a:xfrm>
            <a:off x="10589441" y="6427979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017198-E9CD-48C2-ADB2-344BC16B770F}"/>
              </a:ext>
            </a:extLst>
          </p:cNvPr>
          <p:cNvSpPr txBox="1"/>
          <p:nvPr/>
        </p:nvSpPr>
        <p:spPr>
          <a:xfrm rot="5400000">
            <a:off x="11210015" y="5889755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4AAC33-D8FA-461C-AEF5-64399B7DC392}"/>
              </a:ext>
            </a:extLst>
          </p:cNvPr>
          <p:cNvSpPr txBox="1"/>
          <p:nvPr/>
        </p:nvSpPr>
        <p:spPr>
          <a:xfrm rot="5400000">
            <a:off x="11282282" y="4481194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4F7823-0142-46ED-9BBE-0191138813A7}"/>
              </a:ext>
            </a:extLst>
          </p:cNvPr>
          <p:cNvSpPr txBox="1"/>
          <p:nvPr/>
        </p:nvSpPr>
        <p:spPr>
          <a:xfrm rot="5400000">
            <a:off x="11199764" y="5900978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78AF2D-F1C9-45AE-BA3D-AB6987D9D427}"/>
              </a:ext>
            </a:extLst>
          </p:cNvPr>
          <p:cNvSpPr txBox="1"/>
          <p:nvPr/>
        </p:nvSpPr>
        <p:spPr>
          <a:xfrm>
            <a:off x="1748669" y="844"/>
            <a:ext cx="1210443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7B4CD1-F7BF-49B0-998E-1044368B0958}"/>
              </a:ext>
            </a:extLst>
          </p:cNvPr>
          <p:cNvSpPr txBox="1"/>
          <p:nvPr/>
        </p:nvSpPr>
        <p:spPr>
          <a:xfrm>
            <a:off x="2959112" y="-8431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C237EC-85ED-4771-9F1C-DEF275D9C4E1}"/>
              </a:ext>
            </a:extLst>
          </p:cNvPr>
          <p:cNvSpPr txBox="1"/>
          <p:nvPr/>
        </p:nvSpPr>
        <p:spPr>
          <a:xfrm>
            <a:off x="4017912" y="843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5011D7-000C-492F-AA23-6B968A2993CD}"/>
              </a:ext>
            </a:extLst>
          </p:cNvPr>
          <p:cNvSpPr txBox="1"/>
          <p:nvPr/>
        </p:nvSpPr>
        <p:spPr>
          <a:xfrm>
            <a:off x="463047" y="843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9547624"/>
              </p:ext>
            </p:extLst>
          </p:nvPr>
        </p:nvGraphicFramePr>
        <p:xfrm>
          <a:off x="484411" y="1120702"/>
          <a:ext cx="7078019" cy="5018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Rosa Parks | Academy of Achievement">
            <a:extLst>
              <a:ext uri="{FF2B5EF4-FFF2-40B4-BE49-F238E27FC236}">
                <a16:creationId xmlns:a16="http://schemas.microsoft.com/office/drawing/2014/main" id="{0468FE3F-1D89-45BE-BE4F-C07C0B42F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406" y="3559851"/>
            <a:ext cx="2238138" cy="2712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53598D5-F7DF-4DA1-8028-090E48D857B7}"/>
              </a:ext>
            </a:extLst>
          </p:cNvPr>
          <p:cNvSpPr txBox="1"/>
          <p:nvPr/>
        </p:nvSpPr>
        <p:spPr>
          <a:xfrm>
            <a:off x="8035530" y="2188474"/>
            <a:ext cx="3652934" cy="120032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Kappa’s Chosen Figurehead</a:t>
            </a:r>
          </a:p>
          <a:p>
            <a:pPr algn="ctr"/>
            <a:r>
              <a:rPr lang="en-GB" sz="2400" b="1" dirty="0"/>
              <a:t>Rosa Parks</a:t>
            </a:r>
          </a:p>
        </p:txBody>
      </p:sp>
      <p:sp>
        <p:nvSpPr>
          <p:cNvPr id="45" name="Star: 5 Points 44">
            <a:extLst>
              <a:ext uri="{FF2B5EF4-FFF2-40B4-BE49-F238E27FC236}">
                <a16:creationId xmlns:a16="http://schemas.microsoft.com/office/drawing/2014/main" id="{E2B4C3C0-B062-43C5-9F47-EABAB4A4552D}"/>
              </a:ext>
            </a:extLst>
          </p:cNvPr>
          <p:cNvSpPr/>
          <p:nvPr/>
        </p:nvSpPr>
        <p:spPr>
          <a:xfrm>
            <a:off x="7380311" y="430216"/>
            <a:ext cx="1346887" cy="1112109"/>
          </a:xfrm>
          <a:prstGeom prst="star5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D8BDBC0-8788-4227-815F-6819250BA534}"/>
              </a:ext>
            </a:extLst>
          </p:cNvPr>
          <p:cNvSpPr txBox="1"/>
          <p:nvPr/>
        </p:nvSpPr>
        <p:spPr>
          <a:xfrm>
            <a:off x="8060777" y="1421258"/>
            <a:ext cx="3314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Students chose to keep the same names for all four houses: </a:t>
            </a:r>
            <a:r>
              <a:rPr lang="en-GB" sz="2400" b="1" dirty="0">
                <a:solidFill>
                  <a:schemeClr val="accent1"/>
                </a:solidFill>
              </a:rPr>
              <a:t>Kappa</a:t>
            </a:r>
          </a:p>
        </p:txBody>
      </p:sp>
    </p:spTree>
    <p:extLst>
      <p:ext uri="{BB962C8B-B14F-4D97-AF65-F5344CB8AC3E}">
        <p14:creationId xmlns:p14="http://schemas.microsoft.com/office/powerpoint/2010/main" val="108111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Violette Szabo - Wikipedia">
            <a:extLst>
              <a:ext uri="{FF2B5EF4-FFF2-40B4-BE49-F238E27FC236}">
                <a16:creationId xmlns:a16="http://schemas.microsoft.com/office/drawing/2014/main" id="{2F29F225-0AC9-4B50-BBAF-46C38B40B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826" y="3788660"/>
            <a:ext cx="195262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atherine Johnson Biography | NASA">
            <a:extLst>
              <a:ext uri="{FF2B5EF4-FFF2-40B4-BE49-F238E27FC236}">
                <a16:creationId xmlns:a16="http://schemas.microsoft.com/office/drawing/2014/main" id="{65C94986-3F8E-4AA9-A11E-4344D2373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96" y="1098634"/>
            <a:ext cx="17430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salind Franklin: A Crucial Contribution | Learn Science at Scitable">
            <a:extLst>
              <a:ext uri="{FF2B5EF4-FFF2-40B4-BE49-F238E27FC236}">
                <a16:creationId xmlns:a16="http://schemas.microsoft.com/office/drawing/2014/main" id="{0B0FCC23-1D1D-4D42-8FFA-2D2CE129E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58" y="1466090"/>
            <a:ext cx="1569394" cy="210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mily Bronte | Biography, Books, Poems, &amp; Facts | Britannica">
            <a:extLst>
              <a:ext uri="{FF2B5EF4-FFF2-40B4-BE49-F238E27FC236}">
                <a16:creationId xmlns:a16="http://schemas.microsoft.com/office/drawing/2014/main" id="{825A5580-5AC7-4AE9-89EB-CF4CE38FC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31" y="1242729"/>
            <a:ext cx="1694067" cy="246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CAAFD0-B0A5-4CF1-BC95-E655050F9E6D}"/>
              </a:ext>
            </a:extLst>
          </p:cNvPr>
          <p:cNvSpPr txBox="1"/>
          <p:nvPr/>
        </p:nvSpPr>
        <p:spPr>
          <a:xfrm rot="5400000">
            <a:off x="11242072" y="925495"/>
            <a:ext cx="141768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58BB3-6500-4FDE-B30E-7C34D5540A34}"/>
              </a:ext>
            </a:extLst>
          </p:cNvPr>
          <p:cNvSpPr txBox="1"/>
          <p:nvPr/>
        </p:nvSpPr>
        <p:spPr>
          <a:xfrm>
            <a:off x="11088359" y="379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78D0D-ACFF-4019-80AB-D5A98F64296C}"/>
              </a:ext>
            </a:extLst>
          </p:cNvPr>
          <p:cNvSpPr txBox="1"/>
          <p:nvPr/>
        </p:nvSpPr>
        <p:spPr>
          <a:xfrm>
            <a:off x="8658300" y="11474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DD6BF-4842-42F8-8280-BEC3E563E822}"/>
              </a:ext>
            </a:extLst>
          </p:cNvPr>
          <p:cNvSpPr txBox="1"/>
          <p:nvPr/>
        </p:nvSpPr>
        <p:spPr>
          <a:xfrm>
            <a:off x="5172333" y="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2AACD-CBF9-4C2B-A004-72DEC6DFDB1A}"/>
              </a:ext>
            </a:extLst>
          </p:cNvPr>
          <p:cNvSpPr txBox="1"/>
          <p:nvPr/>
        </p:nvSpPr>
        <p:spPr>
          <a:xfrm>
            <a:off x="6450321" y="1147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1F3C-E771-4CE1-B882-B25A25811C22}"/>
              </a:ext>
            </a:extLst>
          </p:cNvPr>
          <p:cNvSpPr txBox="1"/>
          <p:nvPr/>
        </p:nvSpPr>
        <p:spPr>
          <a:xfrm>
            <a:off x="7562430" y="11476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117F4-506C-42F8-A663-1C888381AE0E}"/>
              </a:ext>
            </a:extLst>
          </p:cNvPr>
          <p:cNvSpPr txBox="1"/>
          <p:nvPr/>
        </p:nvSpPr>
        <p:spPr>
          <a:xfrm rot="16200000">
            <a:off x="-486755" y="485931"/>
            <a:ext cx="141769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90567-BA47-4FBD-BC6C-65A6A49B611C}"/>
              </a:ext>
            </a:extLst>
          </p:cNvPr>
          <p:cNvSpPr txBox="1"/>
          <p:nvPr/>
        </p:nvSpPr>
        <p:spPr>
          <a:xfrm rot="5400000">
            <a:off x="11394863" y="21903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7762A-2139-4560-87D7-EB88EE214BE0}"/>
              </a:ext>
            </a:extLst>
          </p:cNvPr>
          <p:cNvSpPr txBox="1"/>
          <p:nvPr/>
        </p:nvSpPr>
        <p:spPr>
          <a:xfrm rot="5400000">
            <a:off x="11394862" y="3302503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0989B9-6B63-4575-AEB9-F461C77A81E9}"/>
              </a:ext>
            </a:extLst>
          </p:cNvPr>
          <p:cNvSpPr txBox="1"/>
          <p:nvPr/>
        </p:nvSpPr>
        <p:spPr>
          <a:xfrm rot="5400000">
            <a:off x="11292533" y="4469971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03DD84-A501-4AB4-8DE5-B9A697FDB173}"/>
              </a:ext>
            </a:extLst>
          </p:cNvPr>
          <p:cNvSpPr txBox="1"/>
          <p:nvPr/>
        </p:nvSpPr>
        <p:spPr>
          <a:xfrm rot="16200000">
            <a:off x="-333962" y="1746480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CC33DC-A385-4384-A9D8-48F58B7E82E2}"/>
              </a:ext>
            </a:extLst>
          </p:cNvPr>
          <p:cNvSpPr txBox="1"/>
          <p:nvPr/>
        </p:nvSpPr>
        <p:spPr>
          <a:xfrm rot="16200000">
            <a:off x="-333962" y="2870133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B9A26C-C0EE-4B61-99ED-3064C3996F8D}"/>
              </a:ext>
            </a:extLst>
          </p:cNvPr>
          <p:cNvSpPr txBox="1"/>
          <p:nvPr/>
        </p:nvSpPr>
        <p:spPr>
          <a:xfrm rot="16200000">
            <a:off x="-436767" y="4122718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024E5-8472-4249-A8F4-C9A7B35EDC63}"/>
              </a:ext>
            </a:extLst>
          </p:cNvPr>
          <p:cNvSpPr txBox="1"/>
          <p:nvPr/>
        </p:nvSpPr>
        <p:spPr>
          <a:xfrm>
            <a:off x="9881618" y="-843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BEAC93-F3F5-4411-88A7-D44F7246BDCE}"/>
              </a:ext>
            </a:extLst>
          </p:cNvPr>
          <p:cNvSpPr txBox="1"/>
          <p:nvPr/>
        </p:nvSpPr>
        <p:spPr>
          <a:xfrm rot="16200000">
            <a:off x="-469632" y="5498007"/>
            <a:ext cx="140369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EB10E3-8637-454C-944B-261D0E36793D}"/>
              </a:ext>
            </a:extLst>
          </p:cNvPr>
          <p:cNvSpPr txBox="1"/>
          <p:nvPr/>
        </p:nvSpPr>
        <p:spPr>
          <a:xfrm>
            <a:off x="0" y="6410075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BE1E31-BFD5-4449-ACAE-4FB54A68EBD0}"/>
              </a:ext>
            </a:extLst>
          </p:cNvPr>
          <p:cNvSpPr txBox="1"/>
          <p:nvPr/>
        </p:nvSpPr>
        <p:spPr>
          <a:xfrm>
            <a:off x="1122232" y="6411158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A7A14-149E-4D81-ADC5-5DE0472C5401}"/>
              </a:ext>
            </a:extLst>
          </p:cNvPr>
          <p:cNvSpPr txBox="1"/>
          <p:nvPr/>
        </p:nvSpPr>
        <p:spPr>
          <a:xfrm>
            <a:off x="2337657" y="642798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52CB2E-77F8-44D3-8891-770ED466D124}"/>
              </a:ext>
            </a:extLst>
          </p:cNvPr>
          <p:cNvSpPr txBox="1"/>
          <p:nvPr/>
        </p:nvSpPr>
        <p:spPr>
          <a:xfrm>
            <a:off x="3684544" y="643725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25E7BD-2372-4699-89D8-3EC286DDE874}"/>
              </a:ext>
            </a:extLst>
          </p:cNvPr>
          <p:cNvSpPr txBox="1"/>
          <p:nvPr/>
        </p:nvSpPr>
        <p:spPr>
          <a:xfrm>
            <a:off x="4796653" y="6446529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CF1A4-11F2-42A7-8143-DD054D7E65D9}"/>
              </a:ext>
            </a:extLst>
          </p:cNvPr>
          <p:cNvSpPr txBox="1"/>
          <p:nvPr/>
        </p:nvSpPr>
        <p:spPr>
          <a:xfrm>
            <a:off x="5879576" y="6437255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20E022-1274-4B88-B0AB-A5438ADB9CEF}"/>
              </a:ext>
            </a:extLst>
          </p:cNvPr>
          <p:cNvSpPr txBox="1"/>
          <p:nvPr/>
        </p:nvSpPr>
        <p:spPr>
          <a:xfrm>
            <a:off x="7102894" y="642798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94C7D-8B6F-4419-9937-349A1DE97F0C}"/>
              </a:ext>
            </a:extLst>
          </p:cNvPr>
          <p:cNvSpPr txBox="1"/>
          <p:nvPr/>
        </p:nvSpPr>
        <p:spPr>
          <a:xfrm>
            <a:off x="8468314" y="64437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5AB0C6-5766-4AA0-95AD-88ABC87F8DFC}"/>
              </a:ext>
            </a:extLst>
          </p:cNvPr>
          <p:cNvSpPr txBox="1"/>
          <p:nvPr/>
        </p:nvSpPr>
        <p:spPr>
          <a:xfrm>
            <a:off x="2667380" y="810376"/>
            <a:ext cx="6808239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GB" sz="3200" b="1" dirty="0">
                <a:solidFill>
                  <a:schemeClr val="tx1"/>
                </a:solidFill>
                <a:latin typeface="Calibri" panose="020F0502020204030204"/>
              </a:rPr>
              <a:t>Lambda’s Nominated Figureheads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B39523-CC34-4974-8DD0-9E8DBF7B45B5}"/>
              </a:ext>
            </a:extLst>
          </p:cNvPr>
          <p:cNvSpPr txBox="1"/>
          <p:nvPr/>
        </p:nvSpPr>
        <p:spPr>
          <a:xfrm>
            <a:off x="9574454" y="6430522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288C4C-ED29-4C18-A745-45E3C55B4263}"/>
              </a:ext>
            </a:extLst>
          </p:cNvPr>
          <p:cNvSpPr txBox="1"/>
          <p:nvPr/>
        </p:nvSpPr>
        <p:spPr>
          <a:xfrm>
            <a:off x="10589441" y="6427979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017198-E9CD-48C2-ADB2-344BC16B770F}"/>
              </a:ext>
            </a:extLst>
          </p:cNvPr>
          <p:cNvSpPr txBox="1"/>
          <p:nvPr/>
        </p:nvSpPr>
        <p:spPr>
          <a:xfrm rot="5400000">
            <a:off x="11210015" y="5889755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4AAC33-D8FA-461C-AEF5-64399B7DC392}"/>
              </a:ext>
            </a:extLst>
          </p:cNvPr>
          <p:cNvSpPr txBox="1"/>
          <p:nvPr/>
        </p:nvSpPr>
        <p:spPr>
          <a:xfrm rot="5400000">
            <a:off x="11282282" y="4481194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4F7823-0142-46ED-9BBE-0191138813A7}"/>
              </a:ext>
            </a:extLst>
          </p:cNvPr>
          <p:cNvSpPr txBox="1"/>
          <p:nvPr/>
        </p:nvSpPr>
        <p:spPr>
          <a:xfrm rot="5400000">
            <a:off x="11199764" y="5900978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78AF2D-F1C9-45AE-BA3D-AB6987D9D427}"/>
              </a:ext>
            </a:extLst>
          </p:cNvPr>
          <p:cNvSpPr txBox="1"/>
          <p:nvPr/>
        </p:nvSpPr>
        <p:spPr>
          <a:xfrm>
            <a:off x="1748669" y="844"/>
            <a:ext cx="1210443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7B4CD1-F7BF-49B0-998E-1044368B0958}"/>
              </a:ext>
            </a:extLst>
          </p:cNvPr>
          <p:cNvSpPr txBox="1"/>
          <p:nvPr/>
        </p:nvSpPr>
        <p:spPr>
          <a:xfrm>
            <a:off x="2959112" y="-8431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C237EC-85ED-4771-9F1C-DEF275D9C4E1}"/>
              </a:ext>
            </a:extLst>
          </p:cNvPr>
          <p:cNvSpPr txBox="1"/>
          <p:nvPr/>
        </p:nvSpPr>
        <p:spPr>
          <a:xfrm>
            <a:off x="4017912" y="843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5011D7-000C-492F-AA23-6B968A2993CD}"/>
              </a:ext>
            </a:extLst>
          </p:cNvPr>
          <p:cNvSpPr txBox="1"/>
          <p:nvPr/>
        </p:nvSpPr>
        <p:spPr>
          <a:xfrm>
            <a:off x="463047" y="843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246BB3-B3C8-4950-9C00-CD4AD1BECD07}"/>
              </a:ext>
            </a:extLst>
          </p:cNvPr>
          <p:cNvSpPr txBox="1"/>
          <p:nvPr/>
        </p:nvSpPr>
        <p:spPr>
          <a:xfrm>
            <a:off x="747606" y="3290086"/>
            <a:ext cx="2053698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  <a:ea typeface="+mn-lt"/>
                <a:cs typeface="+mn-lt"/>
              </a:rPr>
              <a:t>Bronte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27AD9CC-B822-405E-A6B3-0610D365A1B3}"/>
              </a:ext>
            </a:extLst>
          </p:cNvPr>
          <p:cNvSpPr txBox="1"/>
          <p:nvPr/>
        </p:nvSpPr>
        <p:spPr>
          <a:xfrm>
            <a:off x="4998795" y="3333280"/>
            <a:ext cx="2053698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  <a:ea typeface="+mn-lt"/>
                <a:cs typeface="+mn-lt"/>
              </a:rPr>
              <a:t>Franklin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D6D0C2-F5C4-44ED-B6DA-899A30B15A4F}"/>
              </a:ext>
            </a:extLst>
          </p:cNvPr>
          <p:cNvSpPr txBox="1"/>
          <p:nvPr/>
        </p:nvSpPr>
        <p:spPr>
          <a:xfrm>
            <a:off x="9181182" y="3244956"/>
            <a:ext cx="2053698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  <a:ea typeface="+mn-lt"/>
                <a:cs typeface="+mn-lt"/>
              </a:rPr>
              <a:t>Johnson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17D17A-E383-4042-851F-1B0B3593173D}"/>
              </a:ext>
            </a:extLst>
          </p:cNvPr>
          <p:cNvSpPr txBox="1"/>
          <p:nvPr/>
        </p:nvSpPr>
        <p:spPr>
          <a:xfrm>
            <a:off x="938129" y="5758948"/>
            <a:ext cx="2053698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  <a:ea typeface="+mn-lt"/>
                <a:cs typeface="+mn-lt"/>
              </a:rPr>
              <a:t>Kahlo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ADA569C-F957-4317-96B6-1D3588398EA3}"/>
              </a:ext>
            </a:extLst>
          </p:cNvPr>
          <p:cNvSpPr txBox="1"/>
          <p:nvPr/>
        </p:nvSpPr>
        <p:spPr>
          <a:xfrm>
            <a:off x="4916534" y="5793699"/>
            <a:ext cx="2358932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  <a:ea typeface="+mn-lt"/>
                <a:cs typeface="+mn-lt"/>
              </a:rPr>
              <a:t>Seacole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2C849EA-5476-4AB3-9BED-3076B6269786}"/>
              </a:ext>
            </a:extLst>
          </p:cNvPr>
          <p:cNvSpPr txBox="1"/>
          <p:nvPr/>
        </p:nvSpPr>
        <p:spPr>
          <a:xfrm>
            <a:off x="9200173" y="5787656"/>
            <a:ext cx="2053698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  <a:ea typeface="+mn-lt"/>
                <a:cs typeface="+mn-lt"/>
              </a:rPr>
              <a:t>Szabo</a:t>
            </a:r>
          </a:p>
        </p:txBody>
      </p:sp>
      <p:pic>
        <p:nvPicPr>
          <p:cNvPr id="47" name="Picture 2" descr="Mary Seacole: Why is she a nursing hero? - CBBC Newsround">
            <a:extLst>
              <a:ext uri="{FF2B5EF4-FFF2-40B4-BE49-F238E27FC236}">
                <a16:creationId xmlns:a16="http://schemas.microsoft.com/office/drawing/2014/main" id="{4D4F52BF-7076-4A5E-992E-C0951FFA2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11" y="3952102"/>
            <a:ext cx="2765777" cy="157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ida Kahlo on How Love Amplifies Beauty: Her Breathtaking Tribute to Diego  Rivera – Brain Pickings">
            <a:extLst>
              <a:ext uri="{FF2B5EF4-FFF2-40B4-BE49-F238E27FC236}">
                <a16:creationId xmlns:a16="http://schemas.microsoft.com/office/drawing/2014/main" id="{039E3F56-0754-4DCC-BECF-37B81E6CB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06" y="396401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62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allAtOnce" animBg="1"/>
      <p:bldP spid="46" grpId="0" build="allAtOnce" animBg="1"/>
      <p:bldP spid="48" grpId="0" build="allAtOnce" animBg="1"/>
      <p:bldP spid="50" grpId="0" build="allAtOnce" animBg="1"/>
      <p:bldP spid="51" grpId="0" build="allAtOnce" animBg="1"/>
      <p:bldP spid="52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CAAFD0-B0A5-4CF1-BC95-E655050F9E6D}"/>
              </a:ext>
            </a:extLst>
          </p:cNvPr>
          <p:cNvSpPr txBox="1"/>
          <p:nvPr/>
        </p:nvSpPr>
        <p:spPr>
          <a:xfrm rot="5400000">
            <a:off x="11242072" y="925495"/>
            <a:ext cx="141768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58BB3-6500-4FDE-B30E-7C34D5540A34}"/>
              </a:ext>
            </a:extLst>
          </p:cNvPr>
          <p:cNvSpPr txBox="1"/>
          <p:nvPr/>
        </p:nvSpPr>
        <p:spPr>
          <a:xfrm>
            <a:off x="11088359" y="379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78D0D-ACFF-4019-80AB-D5A98F64296C}"/>
              </a:ext>
            </a:extLst>
          </p:cNvPr>
          <p:cNvSpPr txBox="1"/>
          <p:nvPr/>
        </p:nvSpPr>
        <p:spPr>
          <a:xfrm>
            <a:off x="8658300" y="11474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DD6BF-4842-42F8-8280-BEC3E563E822}"/>
              </a:ext>
            </a:extLst>
          </p:cNvPr>
          <p:cNvSpPr txBox="1"/>
          <p:nvPr/>
        </p:nvSpPr>
        <p:spPr>
          <a:xfrm>
            <a:off x="5172333" y="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2AACD-CBF9-4C2B-A004-72DEC6DFDB1A}"/>
              </a:ext>
            </a:extLst>
          </p:cNvPr>
          <p:cNvSpPr txBox="1"/>
          <p:nvPr/>
        </p:nvSpPr>
        <p:spPr>
          <a:xfrm>
            <a:off x="6450321" y="1147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1F3C-E771-4CE1-B882-B25A25811C22}"/>
              </a:ext>
            </a:extLst>
          </p:cNvPr>
          <p:cNvSpPr txBox="1"/>
          <p:nvPr/>
        </p:nvSpPr>
        <p:spPr>
          <a:xfrm>
            <a:off x="7562430" y="11476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117F4-506C-42F8-A663-1C888381AE0E}"/>
              </a:ext>
            </a:extLst>
          </p:cNvPr>
          <p:cNvSpPr txBox="1"/>
          <p:nvPr/>
        </p:nvSpPr>
        <p:spPr>
          <a:xfrm rot="16200000">
            <a:off x="-486755" y="485931"/>
            <a:ext cx="141769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90567-BA47-4FBD-BC6C-65A6A49B611C}"/>
              </a:ext>
            </a:extLst>
          </p:cNvPr>
          <p:cNvSpPr txBox="1"/>
          <p:nvPr/>
        </p:nvSpPr>
        <p:spPr>
          <a:xfrm rot="5400000">
            <a:off x="11394863" y="21903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7762A-2139-4560-87D7-EB88EE214BE0}"/>
              </a:ext>
            </a:extLst>
          </p:cNvPr>
          <p:cNvSpPr txBox="1"/>
          <p:nvPr/>
        </p:nvSpPr>
        <p:spPr>
          <a:xfrm rot="5400000">
            <a:off x="11394862" y="3302503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0989B9-6B63-4575-AEB9-F461C77A81E9}"/>
              </a:ext>
            </a:extLst>
          </p:cNvPr>
          <p:cNvSpPr txBox="1"/>
          <p:nvPr/>
        </p:nvSpPr>
        <p:spPr>
          <a:xfrm rot="5400000">
            <a:off x="11292533" y="4469971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03DD84-A501-4AB4-8DE5-B9A697FDB173}"/>
              </a:ext>
            </a:extLst>
          </p:cNvPr>
          <p:cNvSpPr txBox="1"/>
          <p:nvPr/>
        </p:nvSpPr>
        <p:spPr>
          <a:xfrm rot="16200000">
            <a:off x="-333962" y="1746480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CC33DC-A385-4384-A9D8-48F58B7E82E2}"/>
              </a:ext>
            </a:extLst>
          </p:cNvPr>
          <p:cNvSpPr txBox="1"/>
          <p:nvPr/>
        </p:nvSpPr>
        <p:spPr>
          <a:xfrm rot="16200000">
            <a:off x="-333962" y="2870133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B9A26C-C0EE-4B61-99ED-3064C3996F8D}"/>
              </a:ext>
            </a:extLst>
          </p:cNvPr>
          <p:cNvSpPr txBox="1"/>
          <p:nvPr/>
        </p:nvSpPr>
        <p:spPr>
          <a:xfrm rot="16200000">
            <a:off x="-436767" y="4122718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024E5-8472-4249-A8F4-C9A7B35EDC63}"/>
              </a:ext>
            </a:extLst>
          </p:cNvPr>
          <p:cNvSpPr txBox="1"/>
          <p:nvPr/>
        </p:nvSpPr>
        <p:spPr>
          <a:xfrm>
            <a:off x="9881618" y="-843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BEAC93-F3F5-4411-88A7-D44F7246BDCE}"/>
              </a:ext>
            </a:extLst>
          </p:cNvPr>
          <p:cNvSpPr txBox="1"/>
          <p:nvPr/>
        </p:nvSpPr>
        <p:spPr>
          <a:xfrm rot="16200000">
            <a:off x="-469632" y="5498007"/>
            <a:ext cx="140369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EB10E3-8637-454C-944B-261D0E36793D}"/>
              </a:ext>
            </a:extLst>
          </p:cNvPr>
          <p:cNvSpPr txBox="1"/>
          <p:nvPr/>
        </p:nvSpPr>
        <p:spPr>
          <a:xfrm>
            <a:off x="0" y="6410075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BE1E31-BFD5-4449-ACAE-4FB54A68EBD0}"/>
              </a:ext>
            </a:extLst>
          </p:cNvPr>
          <p:cNvSpPr txBox="1"/>
          <p:nvPr/>
        </p:nvSpPr>
        <p:spPr>
          <a:xfrm>
            <a:off x="1122232" y="6411158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A7A14-149E-4D81-ADC5-5DE0472C5401}"/>
              </a:ext>
            </a:extLst>
          </p:cNvPr>
          <p:cNvSpPr txBox="1"/>
          <p:nvPr/>
        </p:nvSpPr>
        <p:spPr>
          <a:xfrm>
            <a:off x="2337657" y="642798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52CB2E-77F8-44D3-8891-770ED466D124}"/>
              </a:ext>
            </a:extLst>
          </p:cNvPr>
          <p:cNvSpPr txBox="1"/>
          <p:nvPr/>
        </p:nvSpPr>
        <p:spPr>
          <a:xfrm>
            <a:off x="3684544" y="643725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25E7BD-2372-4699-89D8-3EC286DDE874}"/>
              </a:ext>
            </a:extLst>
          </p:cNvPr>
          <p:cNvSpPr txBox="1"/>
          <p:nvPr/>
        </p:nvSpPr>
        <p:spPr>
          <a:xfrm>
            <a:off x="4796653" y="6446529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CF1A4-11F2-42A7-8143-DD054D7E65D9}"/>
              </a:ext>
            </a:extLst>
          </p:cNvPr>
          <p:cNvSpPr txBox="1"/>
          <p:nvPr/>
        </p:nvSpPr>
        <p:spPr>
          <a:xfrm>
            <a:off x="5879576" y="6437255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20E022-1274-4B88-B0AB-A5438ADB9CEF}"/>
              </a:ext>
            </a:extLst>
          </p:cNvPr>
          <p:cNvSpPr txBox="1"/>
          <p:nvPr/>
        </p:nvSpPr>
        <p:spPr>
          <a:xfrm>
            <a:off x="7102894" y="642798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94C7D-8B6F-4419-9937-349A1DE97F0C}"/>
              </a:ext>
            </a:extLst>
          </p:cNvPr>
          <p:cNvSpPr txBox="1"/>
          <p:nvPr/>
        </p:nvSpPr>
        <p:spPr>
          <a:xfrm>
            <a:off x="8468314" y="64437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5AB0C6-5766-4AA0-95AD-88ABC87F8DFC}"/>
              </a:ext>
            </a:extLst>
          </p:cNvPr>
          <p:cNvSpPr txBox="1"/>
          <p:nvPr/>
        </p:nvSpPr>
        <p:spPr>
          <a:xfrm>
            <a:off x="556054" y="575938"/>
            <a:ext cx="6808239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GB" sz="2400" b="1" dirty="0">
                <a:solidFill>
                  <a:schemeClr val="tx1"/>
                </a:solidFill>
                <a:latin typeface="Calibri" panose="020F0502020204030204"/>
              </a:rPr>
              <a:t>Lambda Totals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B39523-CC34-4974-8DD0-9E8DBF7B45B5}"/>
              </a:ext>
            </a:extLst>
          </p:cNvPr>
          <p:cNvSpPr txBox="1"/>
          <p:nvPr/>
        </p:nvSpPr>
        <p:spPr>
          <a:xfrm>
            <a:off x="9574454" y="6430522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288C4C-ED29-4C18-A745-45E3C55B4263}"/>
              </a:ext>
            </a:extLst>
          </p:cNvPr>
          <p:cNvSpPr txBox="1"/>
          <p:nvPr/>
        </p:nvSpPr>
        <p:spPr>
          <a:xfrm>
            <a:off x="10589441" y="6427979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017198-E9CD-48C2-ADB2-344BC16B770F}"/>
              </a:ext>
            </a:extLst>
          </p:cNvPr>
          <p:cNvSpPr txBox="1"/>
          <p:nvPr/>
        </p:nvSpPr>
        <p:spPr>
          <a:xfrm rot="5400000">
            <a:off x="11210015" y="5889755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4AAC33-D8FA-461C-AEF5-64399B7DC392}"/>
              </a:ext>
            </a:extLst>
          </p:cNvPr>
          <p:cNvSpPr txBox="1"/>
          <p:nvPr/>
        </p:nvSpPr>
        <p:spPr>
          <a:xfrm rot="5400000">
            <a:off x="11282282" y="4481194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4F7823-0142-46ED-9BBE-0191138813A7}"/>
              </a:ext>
            </a:extLst>
          </p:cNvPr>
          <p:cNvSpPr txBox="1"/>
          <p:nvPr/>
        </p:nvSpPr>
        <p:spPr>
          <a:xfrm rot="5400000">
            <a:off x="11199764" y="5900978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78AF2D-F1C9-45AE-BA3D-AB6987D9D427}"/>
              </a:ext>
            </a:extLst>
          </p:cNvPr>
          <p:cNvSpPr txBox="1"/>
          <p:nvPr/>
        </p:nvSpPr>
        <p:spPr>
          <a:xfrm>
            <a:off x="1748669" y="844"/>
            <a:ext cx="1210443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7B4CD1-F7BF-49B0-998E-1044368B0958}"/>
              </a:ext>
            </a:extLst>
          </p:cNvPr>
          <p:cNvSpPr txBox="1"/>
          <p:nvPr/>
        </p:nvSpPr>
        <p:spPr>
          <a:xfrm>
            <a:off x="2959112" y="-8431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C237EC-85ED-4771-9F1C-DEF275D9C4E1}"/>
              </a:ext>
            </a:extLst>
          </p:cNvPr>
          <p:cNvSpPr txBox="1"/>
          <p:nvPr/>
        </p:nvSpPr>
        <p:spPr>
          <a:xfrm>
            <a:off x="4017912" y="843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5011D7-000C-492F-AA23-6B968A2993CD}"/>
              </a:ext>
            </a:extLst>
          </p:cNvPr>
          <p:cNvSpPr txBox="1"/>
          <p:nvPr/>
        </p:nvSpPr>
        <p:spPr>
          <a:xfrm>
            <a:off x="463047" y="843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pic>
        <p:nvPicPr>
          <p:cNvPr id="47" name="Picture 2" descr="Mary Seacole: Why is she a nursing hero? - CBBC Newsround">
            <a:extLst>
              <a:ext uri="{FF2B5EF4-FFF2-40B4-BE49-F238E27FC236}">
                <a16:creationId xmlns:a16="http://schemas.microsoft.com/office/drawing/2014/main" id="{E5E7F2BB-2633-4966-9C6A-2ED9B7B20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783" y="3648714"/>
            <a:ext cx="3860681" cy="2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39CE7E5C-F136-479E-B321-8F13B4F2936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43809" y="1585544"/>
          <a:ext cx="6219100" cy="4234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85FAC9EC-F112-456D-843C-81ECE231286E}"/>
              </a:ext>
            </a:extLst>
          </p:cNvPr>
          <p:cNvSpPr txBox="1"/>
          <p:nvPr/>
        </p:nvSpPr>
        <p:spPr>
          <a:xfrm>
            <a:off x="7827782" y="2188474"/>
            <a:ext cx="3860682" cy="120032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Lambda’s Chosen Figurehead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Mary Seacole</a:t>
            </a:r>
          </a:p>
        </p:txBody>
      </p:sp>
      <p:sp>
        <p:nvSpPr>
          <p:cNvPr id="50" name="Star: 5 Points 49">
            <a:extLst>
              <a:ext uri="{FF2B5EF4-FFF2-40B4-BE49-F238E27FC236}">
                <a16:creationId xmlns:a16="http://schemas.microsoft.com/office/drawing/2014/main" id="{44A9EEFB-811E-4508-BEB9-4DFDA8B52475}"/>
              </a:ext>
            </a:extLst>
          </p:cNvPr>
          <p:cNvSpPr/>
          <p:nvPr/>
        </p:nvSpPr>
        <p:spPr>
          <a:xfrm>
            <a:off x="7380311" y="430216"/>
            <a:ext cx="1346887" cy="1112109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E36DC8-D2DE-4423-8BCB-03908CF76A37}"/>
              </a:ext>
            </a:extLst>
          </p:cNvPr>
          <p:cNvSpPr txBox="1"/>
          <p:nvPr/>
        </p:nvSpPr>
        <p:spPr>
          <a:xfrm>
            <a:off x="7886784" y="1455214"/>
            <a:ext cx="3314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Students chose to keep the same names for all four houses: </a:t>
            </a:r>
            <a:r>
              <a:rPr lang="en-GB" sz="2400" b="1" dirty="0">
                <a:highlight>
                  <a:srgbClr val="FFFF00"/>
                </a:highlight>
              </a:rPr>
              <a:t>Lambda</a:t>
            </a:r>
          </a:p>
        </p:txBody>
      </p:sp>
    </p:spTree>
    <p:extLst>
      <p:ext uri="{BB962C8B-B14F-4D97-AF65-F5344CB8AC3E}">
        <p14:creationId xmlns:p14="http://schemas.microsoft.com/office/powerpoint/2010/main" val="805623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CAAFD0-B0A5-4CF1-BC95-E655050F9E6D}"/>
              </a:ext>
            </a:extLst>
          </p:cNvPr>
          <p:cNvSpPr txBox="1"/>
          <p:nvPr/>
        </p:nvSpPr>
        <p:spPr>
          <a:xfrm rot="5400000">
            <a:off x="11242072" y="925495"/>
            <a:ext cx="141768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58BB3-6500-4FDE-B30E-7C34D5540A34}"/>
              </a:ext>
            </a:extLst>
          </p:cNvPr>
          <p:cNvSpPr txBox="1"/>
          <p:nvPr/>
        </p:nvSpPr>
        <p:spPr>
          <a:xfrm>
            <a:off x="11088359" y="379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78D0D-ACFF-4019-80AB-D5A98F64296C}"/>
              </a:ext>
            </a:extLst>
          </p:cNvPr>
          <p:cNvSpPr txBox="1"/>
          <p:nvPr/>
        </p:nvSpPr>
        <p:spPr>
          <a:xfrm>
            <a:off x="8658300" y="11474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DD6BF-4842-42F8-8280-BEC3E563E822}"/>
              </a:ext>
            </a:extLst>
          </p:cNvPr>
          <p:cNvSpPr txBox="1"/>
          <p:nvPr/>
        </p:nvSpPr>
        <p:spPr>
          <a:xfrm>
            <a:off x="5172333" y="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2AACD-CBF9-4C2B-A004-72DEC6DFDB1A}"/>
              </a:ext>
            </a:extLst>
          </p:cNvPr>
          <p:cNvSpPr txBox="1"/>
          <p:nvPr/>
        </p:nvSpPr>
        <p:spPr>
          <a:xfrm>
            <a:off x="6450321" y="1147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1F3C-E771-4CE1-B882-B25A25811C22}"/>
              </a:ext>
            </a:extLst>
          </p:cNvPr>
          <p:cNvSpPr txBox="1"/>
          <p:nvPr/>
        </p:nvSpPr>
        <p:spPr>
          <a:xfrm>
            <a:off x="7562430" y="11476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117F4-506C-42F8-A663-1C888381AE0E}"/>
              </a:ext>
            </a:extLst>
          </p:cNvPr>
          <p:cNvSpPr txBox="1"/>
          <p:nvPr/>
        </p:nvSpPr>
        <p:spPr>
          <a:xfrm rot="16200000">
            <a:off x="-486755" y="485931"/>
            <a:ext cx="141769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90567-BA47-4FBD-BC6C-65A6A49B611C}"/>
              </a:ext>
            </a:extLst>
          </p:cNvPr>
          <p:cNvSpPr txBox="1"/>
          <p:nvPr/>
        </p:nvSpPr>
        <p:spPr>
          <a:xfrm rot="5400000">
            <a:off x="11394863" y="21903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7762A-2139-4560-87D7-EB88EE214BE0}"/>
              </a:ext>
            </a:extLst>
          </p:cNvPr>
          <p:cNvSpPr txBox="1"/>
          <p:nvPr/>
        </p:nvSpPr>
        <p:spPr>
          <a:xfrm rot="5400000">
            <a:off x="11394862" y="3302503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0989B9-6B63-4575-AEB9-F461C77A81E9}"/>
              </a:ext>
            </a:extLst>
          </p:cNvPr>
          <p:cNvSpPr txBox="1"/>
          <p:nvPr/>
        </p:nvSpPr>
        <p:spPr>
          <a:xfrm rot="5400000">
            <a:off x="11292533" y="4469971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03DD84-A501-4AB4-8DE5-B9A697FDB173}"/>
              </a:ext>
            </a:extLst>
          </p:cNvPr>
          <p:cNvSpPr txBox="1"/>
          <p:nvPr/>
        </p:nvSpPr>
        <p:spPr>
          <a:xfrm rot="16200000">
            <a:off x="-333962" y="1746480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CC33DC-A385-4384-A9D8-48F58B7E82E2}"/>
              </a:ext>
            </a:extLst>
          </p:cNvPr>
          <p:cNvSpPr txBox="1"/>
          <p:nvPr/>
        </p:nvSpPr>
        <p:spPr>
          <a:xfrm rot="16200000">
            <a:off x="-333962" y="2870133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B9A26C-C0EE-4B61-99ED-3064C3996F8D}"/>
              </a:ext>
            </a:extLst>
          </p:cNvPr>
          <p:cNvSpPr txBox="1"/>
          <p:nvPr/>
        </p:nvSpPr>
        <p:spPr>
          <a:xfrm rot="16200000">
            <a:off x="-436767" y="4122718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024E5-8472-4249-A8F4-C9A7B35EDC63}"/>
              </a:ext>
            </a:extLst>
          </p:cNvPr>
          <p:cNvSpPr txBox="1"/>
          <p:nvPr/>
        </p:nvSpPr>
        <p:spPr>
          <a:xfrm>
            <a:off x="9881618" y="-843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BEAC93-F3F5-4411-88A7-D44F7246BDCE}"/>
              </a:ext>
            </a:extLst>
          </p:cNvPr>
          <p:cNvSpPr txBox="1"/>
          <p:nvPr/>
        </p:nvSpPr>
        <p:spPr>
          <a:xfrm rot="16200000">
            <a:off x="-469632" y="5498007"/>
            <a:ext cx="140369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EB10E3-8637-454C-944B-261D0E36793D}"/>
              </a:ext>
            </a:extLst>
          </p:cNvPr>
          <p:cNvSpPr txBox="1"/>
          <p:nvPr/>
        </p:nvSpPr>
        <p:spPr>
          <a:xfrm>
            <a:off x="0" y="6410075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BE1E31-BFD5-4449-ACAE-4FB54A68EBD0}"/>
              </a:ext>
            </a:extLst>
          </p:cNvPr>
          <p:cNvSpPr txBox="1"/>
          <p:nvPr/>
        </p:nvSpPr>
        <p:spPr>
          <a:xfrm>
            <a:off x="1122232" y="6411158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A7A14-149E-4D81-ADC5-5DE0472C5401}"/>
              </a:ext>
            </a:extLst>
          </p:cNvPr>
          <p:cNvSpPr txBox="1"/>
          <p:nvPr/>
        </p:nvSpPr>
        <p:spPr>
          <a:xfrm>
            <a:off x="2337657" y="642798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52CB2E-77F8-44D3-8891-770ED466D124}"/>
              </a:ext>
            </a:extLst>
          </p:cNvPr>
          <p:cNvSpPr txBox="1"/>
          <p:nvPr/>
        </p:nvSpPr>
        <p:spPr>
          <a:xfrm>
            <a:off x="3684544" y="643725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25E7BD-2372-4699-89D8-3EC286DDE874}"/>
              </a:ext>
            </a:extLst>
          </p:cNvPr>
          <p:cNvSpPr txBox="1"/>
          <p:nvPr/>
        </p:nvSpPr>
        <p:spPr>
          <a:xfrm>
            <a:off x="4796653" y="6446529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CF1A4-11F2-42A7-8143-DD054D7E65D9}"/>
              </a:ext>
            </a:extLst>
          </p:cNvPr>
          <p:cNvSpPr txBox="1"/>
          <p:nvPr/>
        </p:nvSpPr>
        <p:spPr>
          <a:xfrm>
            <a:off x="5879576" y="6437255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20E022-1274-4B88-B0AB-A5438ADB9CEF}"/>
              </a:ext>
            </a:extLst>
          </p:cNvPr>
          <p:cNvSpPr txBox="1"/>
          <p:nvPr/>
        </p:nvSpPr>
        <p:spPr>
          <a:xfrm>
            <a:off x="7102894" y="642798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94C7D-8B6F-4419-9937-349A1DE97F0C}"/>
              </a:ext>
            </a:extLst>
          </p:cNvPr>
          <p:cNvSpPr txBox="1"/>
          <p:nvPr/>
        </p:nvSpPr>
        <p:spPr>
          <a:xfrm>
            <a:off x="8468314" y="64437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5AB0C6-5766-4AA0-95AD-88ABC87F8DFC}"/>
              </a:ext>
            </a:extLst>
          </p:cNvPr>
          <p:cNvSpPr txBox="1"/>
          <p:nvPr/>
        </p:nvSpPr>
        <p:spPr>
          <a:xfrm>
            <a:off x="2667380" y="810376"/>
            <a:ext cx="6808239" cy="5847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GB" sz="3200" b="1" dirty="0">
                <a:solidFill>
                  <a:schemeClr val="bg1"/>
                </a:solidFill>
                <a:latin typeface="Calibri" panose="020F0502020204030204"/>
              </a:rPr>
              <a:t>Sigma’s Nominated Figureheads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B39523-CC34-4974-8DD0-9E8DBF7B45B5}"/>
              </a:ext>
            </a:extLst>
          </p:cNvPr>
          <p:cNvSpPr txBox="1"/>
          <p:nvPr/>
        </p:nvSpPr>
        <p:spPr>
          <a:xfrm>
            <a:off x="9574454" y="6430522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288C4C-ED29-4C18-A745-45E3C55B4263}"/>
              </a:ext>
            </a:extLst>
          </p:cNvPr>
          <p:cNvSpPr txBox="1"/>
          <p:nvPr/>
        </p:nvSpPr>
        <p:spPr>
          <a:xfrm>
            <a:off x="10589441" y="6427979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017198-E9CD-48C2-ADB2-344BC16B770F}"/>
              </a:ext>
            </a:extLst>
          </p:cNvPr>
          <p:cNvSpPr txBox="1"/>
          <p:nvPr/>
        </p:nvSpPr>
        <p:spPr>
          <a:xfrm rot="5400000">
            <a:off x="11210015" y="5889755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4AAC33-D8FA-461C-AEF5-64399B7DC392}"/>
              </a:ext>
            </a:extLst>
          </p:cNvPr>
          <p:cNvSpPr txBox="1"/>
          <p:nvPr/>
        </p:nvSpPr>
        <p:spPr>
          <a:xfrm rot="5400000">
            <a:off x="11282282" y="4481194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4F7823-0142-46ED-9BBE-0191138813A7}"/>
              </a:ext>
            </a:extLst>
          </p:cNvPr>
          <p:cNvSpPr txBox="1"/>
          <p:nvPr/>
        </p:nvSpPr>
        <p:spPr>
          <a:xfrm rot="5400000">
            <a:off x="11199764" y="5900978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78AF2D-F1C9-45AE-BA3D-AB6987D9D427}"/>
              </a:ext>
            </a:extLst>
          </p:cNvPr>
          <p:cNvSpPr txBox="1"/>
          <p:nvPr/>
        </p:nvSpPr>
        <p:spPr>
          <a:xfrm>
            <a:off x="1748669" y="844"/>
            <a:ext cx="1210443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7B4CD1-F7BF-49B0-998E-1044368B0958}"/>
              </a:ext>
            </a:extLst>
          </p:cNvPr>
          <p:cNvSpPr txBox="1"/>
          <p:nvPr/>
        </p:nvSpPr>
        <p:spPr>
          <a:xfrm>
            <a:off x="2959112" y="-8431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C237EC-85ED-4771-9F1C-DEF275D9C4E1}"/>
              </a:ext>
            </a:extLst>
          </p:cNvPr>
          <p:cNvSpPr txBox="1"/>
          <p:nvPr/>
        </p:nvSpPr>
        <p:spPr>
          <a:xfrm>
            <a:off x="4017912" y="843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5011D7-000C-492F-AA23-6B968A2993CD}"/>
              </a:ext>
            </a:extLst>
          </p:cNvPr>
          <p:cNvSpPr txBox="1"/>
          <p:nvPr/>
        </p:nvSpPr>
        <p:spPr>
          <a:xfrm>
            <a:off x="463047" y="843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246BB3-B3C8-4950-9C00-CD4AD1BECD07}"/>
              </a:ext>
            </a:extLst>
          </p:cNvPr>
          <p:cNvSpPr txBox="1"/>
          <p:nvPr/>
        </p:nvSpPr>
        <p:spPr>
          <a:xfrm>
            <a:off x="938129" y="3333280"/>
            <a:ext cx="2053698" cy="4001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Maya Angelou</a:t>
            </a:r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27AD9CC-B822-405E-A6B3-0610D365A1B3}"/>
              </a:ext>
            </a:extLst>
          </p:cNvPr>
          <p:cNvSpPr txBox="1"/>
          <p:nvPr/>
        </p:nvSpPr>
        <p:spPr>
          <a:xfrm>
            <a:off x="4998795" y="3333280"/>
            <a:ext cx="2053698" cy="4001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Mary Anning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D6D0C2-F5C4-44ED-B6DA-899A30B15A4F}"/>
              </a:ext>
            </a:extLst>
          </p:cNvPr>
          <p:cNvSpPr txBox="1"/>
          <p:nvPr/>
        </p:nvSpPr>
        <p:spPr>
          <a:xfrm>
            <a:off x="9181182" y="3244956"/>
            <a:ext cx="2053698" cy="4001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Charlotte </a:t>
            </a: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Dod</a:t>
            </a:r>
            <a:endParaRPr lang="en-GB" sz="20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17D17A-E383-4042-851F-1B0B3593173D}"/>
              </a:ext>
            </a:extLst>
          </p:cNvPr>
          <p:cNvSpPr txBox="1"/>
          <p:nvPr/>
        </p:nvSpPr>
        <p:spPr>
          <a:xfrm>
            <a:off x="938129" y="5758948"/>
            <a:ext cx="2053698" cy="4001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Ada Lovelace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ADA569C-F957-4317-96B6-1D3588398EA3}"/>
              </a:ext>
            </a:extLst>
          </p:cNvPr>
          <p:cNvSpPr txBox="1"/>
          <p:nvPr/>
        </p:nvSpPr>
        <p:spPr>
          <a:xfrm>
            <a:off x="4846178" y="5787656"/>
            <a:ext cx="2358932" cy="4001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Florence Nightingale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2C849EA-5476-4AB3-9BED-3076B6269786}"/>
              </a:ext>
            </a:extLst>
          </p:cNvPr>
          <p:cNvSpPr txBox="1"/>
          <p:nvPr/>
        </p:nvSpPr>
        <p:spPr>
          <a:xfrm>
            <a:off x="9200173" y="5787656"/>
            <a:ext cx="2053698" cy="4001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Miriam Makeba</a:t>
            </a:r>
          </a:p>
        </p:txBody>
      </p:sp>
      <p:pic>
        <p:nvPicPr>
          <p:cNvPr id="56" name="Picture 2" descr="Authors Celebrate Maya Angelou's Life | Read It Forward">
            <a:extLst>
              <a:ext uri="{FF2B5EF4-FFF2-40B4-BE49-F238E27FC236}">
                <a16:creationId xmlns:a16="http://schemas.microsoft.com/office/drawing/2014/main" id="{8DC753C7-0ABF-403B-A37D-8321C427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54" y="1965349"/>
            <a:ext cx="1638048" cy="123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ary Anning - Wikipedia">
            <a:extLst>
              <a:ext uri="{FF2B5EF4-FFF2-40B4-BE49-F238E27FC236}">
                <a16:creationId xmlns:a16="http://schemas.microsoft.com/office/drawing/2014/main" id="{47CB98D6-877A-4285-8D70-2DAD48FC1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244" y="1586042"/>
            <a:ext cx="1031036" cy="165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4ADA86A8-D47E-49D5-A3A7-7952ECF2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27" y="1421258"/>
            <a:ext cx="1290666" cy="175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Ada Lovelace's most inspiring quotes about science, confidence and hard work">
            <a:extLst>
              <a:ext uri="{FF2B5EF4-FFF2-40B4-BE49-F238E27FC236}">
                <a16:creationId xmlns:a16="http://schemas.microsoft.com/office/drawing/2014/main" id="{FBE64827-47AA-414D-9DBB-4A01875AE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586" y="3953582"/>
            <a:ext cx="1694945" cy="169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Florence Nightingale - Wikipedia">
            <a:extLst>
              <a:ext uri="{FF2B5EF4-FFF2-40B4-BE49-F238E27FC236}">
                <a16:creationId xmlns:a16="http://schemas.microsoft.com/office/drawing/2014/main" id="{6D4C6B1D-F912-487D-9932-487A849E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82" y="3961947"/>
            <a:ext cx="1264959" cy="175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Miriam Makeba | Discography | Discogs">
            <a:extLst>
              <a:ext uri="{FF2B5EF4-FFF2-40B4-BE49-F238E27FC236}">
                <a16:creationId xmlns:a16="http://schemas.microsoft.com/office/drawing/2014/main" id="{77A92883-66C1-4211-B246-B801B9E5E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926" y="3919374"/>
            <a:ext cx="1377095" cy="180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97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allAtOnce" animBg="1"/>
      <p:bldP spid="46" grpId="0" build="allAtOnce" animBg="1"/>
      <p:bldP spid="48" grpId="0" build="allAtOnce" animBg="1"/>
      <p:bldP spid="50" grpId="0" build="allAtOnce" animBg="1"/>
      <p:bldP spid="51" grpId="0" build="allAtOnce" animBg="1"/>
      <p:bldP spid="52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CAAFD0-B0A5-4CF1-BC95-E655050F9E6D}"/>
              </a:ext>
            </a:extLst>
          </p:cNvPr>
          <p:cNvSpPr txBox="1"/>
          <p:nvPr/>
        </p:nvSpPr>
        <p:spPr>
          <a:xfrm rot="5400000">
            <a:off x="11242072" y="925495"/>
            <a:ext cx="141768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58BB3-6500-4FDE-B30E-7C34D5540A34}"/>
              </a:ext>
            </a:extLst>
          </p:cNvPr>
          <p:cNvSpPr txBox="1"/>
          <p:nvPr/>
        </p:nvSpPr>
        <p:spPr>
          <a:xfrm>
            <a:off x="11088359" y="379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78D0D-ACFF-4019-80AB-D5A98F64296C}"/>
              </a:ext>
            </a:extLst>
          </p:cNvPr>
          <p:cNvSpPr txBox="1"/>
          <p:nvPr/>
        </p:nvSpPr>
        <p:spPr>
          <a:xfrm>
            <a:off x="8658300" y="11474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DD6BF-4842-42F8-8280-BEC3E563E822}"/>
              </a:ext>
            </a:extLst>
          </p:cNvPr>
          <p:cNvSpPr txBox="1"/>
          <p:nvPr/>
        </p:nvSpPr>
        <p:spPr>
          <a:xfrm>
            <a:off x="5172333" y="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2AACD-CBF9-4C2B-A004-72DEC6DFDB1A}"/>
              </a:ext>
            </a:extLst>
          </p:cNvPr>
          <p:cNvSpPr txBox="1"/>
          <p:nvPr/>
        </p:nvSpPr>
        <p:spPr>
          <a:xfrm>
            <a:off x="6450321" y="1147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1F3C-E771-4CE1-B882-B25A25811C22}"/>
              </a:ext>
            </a:extLst>
          </p:cNvPr>
          <p:cNvSpPr txBox="1"/>
          <p:nvPr/>
        </p:nvSpPr>
        <p:spPr>
          <a:xfrm>
            <a:off x="7562430" y="11476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117F4-506C-42F8-A663-1C888381AE0E}"/>
              </a:ext>
            </a:extLst>
          </p:cNvPr>
          <p:cNvSpPr txBox="1"/>
          <p:nvPr/>
        </p:nvSpPr>
        <p:spPr>
          <a:xfrm rot="16200000">
            <a:off x="-486755" y="485931"/>
            <a:ext cx="141769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90567-BA47-4FBD-BC6C-65A6A49B611C}"/>
              </a:ext>
            </a:extLst>
          </p:cNvPr>
          <p:cNvSpPr txBox="1"/>
          <p:nvPr/>
        </p:nvSpPr>
        <p:spPr>
          <a:xfrm rot="5400000">
            <a:off x="11394863" y="21903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7762A-2139-4560-87D7-EB88EE214BE0}"/>
              </a:ext>
            </a:extLst>
          </p:cNvPr>
          <p:cNvSpPr txBox="1"/>
          <p:nvPr/>
        </p:nvSpPr>
        <p:spPr>
          <a:xfrm rot="5400000">
            <a:off x="11394862" y="3302503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0989B9-6B63-4575-AEB9-F461C77A81E9}"/>
              </a:ext>
            </a:extLst>
          </p:cNvPr>
          <p:cNvSpPr txBox="1"/>
          <p:nvPr/>
        </p:nvSpPr>
        <p:spPr>
          <a:xfrm rot="5400000">
            <a:off x="11292533" y="4469971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03DD84-A501-4AB4-8DE5-B9A697FDB173}"/>
              </a:ext>
            </a:extLst>
          </p:cNvPr>
          <p:cNvSpPr txBox="1"/>
          <p:nvPr/>
        </p:nvSpPr>
        <p:spPr>
          <a:xfrm rot="16200000">
            <a:off x="-333962" y="1746480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CC33DC-A385-4384-A9D8-48F58B7E82E2}"/>
              </a:ext>
            </a:extLst>
          </p:cNvPr>
          <p:cNvSpPr txBox="1"/>
          <p:nvPr/>
        </p:nvSpPr>
        <p:spPr>
          <a:xfrm rot="16200000">
            <a:off x="-333962" y="2870133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B9A26C-C0EE-4B61-99ED-3064C3996F8D}"/>
              </a:ext>
            </a:extLst>
          </p:cNvPr>
          <p:cNvSpPr txBox="1"/>
          <p:nvPr/>
        </p:nvSpPr>
        <p:spPr>
          <a:xfrm rot="16200000">
            <a:off x="-436767" y="4122718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024E5-8472-4249-A8F4-C9A7B35EDC63}"/>
              </a:ext>
            </a:extLst>
          </p:cNvPr>
          <p:cNvSpPr txBox="1"/>
          <p:nvPr/>
        </p:nvSpPr>
        <p:spPr>
          <a:xfrm>
            <a:off x="9881618" y="-843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BEAC93-F3F5-4411-88A7-D44F7246BDCE}"/>
              </a:ext>
            </a:extLst>
          </p:cNvPr>
          <p:cNvSpPr txBox="1"/>
          <p:nvPr/>
        </p:nvSpPr>
        <p:spPr>
          <a:xfrm rot="16200000">
            <a:off x="-469632" y="5498007"/>
            <a:ext cx="140369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EB10E3-8637-454C-944B-261D0E36793D}"/>
              </a:ext>
            </a:extLst>
          </p:cNvPr>
          <p:cNvSpPr txBox="1"/>
          <p:nvPr/>
        </p:nvSpPr>
        <p:spPr>
          <a:xfrm>
            <a:off x="0" y="6410075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BE1E31-BFD5-4449-ACAE-4FB54A68EBD0}"/>
              </a:ext>
            </a:extLst>
          </p:cNvPr>
          <p:cNvSpPr txBox="1"/>
          <p:nvPr/>
        </p:nvSpPr>
        <p:spPr>
          <a:xfrm>
            <a:off x="1122232" y="6411158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A7A14-149E-4D81-ADC5-5DE0472C5401}"/>
              </a:ext>
            </a:extLst>
          </p:cNvPr>
          <p:cNvSpPr txBox="1"/>
          <p:nvPr/>
        </p:nvSpPr>
        <p:spPr>
          <a:xfrm>
            <a:off x="2337657" y="6427981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52CB2E-77F8-44D3-8891-770ED466D124}"/>
              </a:ext>
            </a:extLst>
          </p:cNvPr>
          <p:cNvSpPr txBox="1"/>
          <p:nvPr/>
        </p:nvSpPr>
        <p:spPr>
          <a:xfrm>
            <a:off x="3684544" y="6437255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25E7BD-2372-4699-89D8-3EC286DDE874}"/>
              </a:ext>
            </a:extLst>
          </p:cNvPr>
          <p:cNvSpPr txBox="1"/>
          <p:nvPr/>
        </p:nvSpPr>
        <p:spPr>
          <a:xfrm>
            <a:off x="4796653" y="6446529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CF1A4-11F2-42A7-8143-DD054D7E65D9}"/>
              </a:ext>
            </a:extLst>
          </p:cNvPr>
          <p:cNvSpPr txBox="1"/>
          <p:nvPr/>
        </p:nvSpPr>
        <p:spPr>
          <a:xfrm>
            <a:off x="5879576" y="6437255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20E022-1274-4B88-B0AB-A5438ADB9CEF}"/>
              </a:ext>
            </a:extLst>
          </p:cNvPr>
          <p:cNvSpPr txBox="1"/>
          <p:nvPr/>
        </p:nvSpPr>
        <p:spPr>
          <a:xfrm>
            <a:off x="7102894" y="6427980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94C7D-8B6F-4419-9937-349A1DE97F0C}"/>
              </a:ext>
            </a:extLst>
          </p:cNvPr>
          <p:cNvSpPr txBox="1"/>
          <p:nvPr/>
        </p:nvSpPr>
        <p:spPr>
          <a:xfrm>
            <a:off x="8468314" y="6443794"/>
            <a:ext cx="111210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5AB0C6-5766-4AA0-95AD-88ABC87F8DFC}"/>
              </a:ext>
            </a:extLst>
          </p:cNvPr>
          <p:cNvSpPr txBox="1"/>
          <p:nvPr/>
        </p:nvSpPr>
        <p:spPr>
          <a:xfrm>
            <a:off x="556054" y="559818"/>
            <a:ext cx="6808239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GB" sz="2400" b="1" dirty="0">
                <a:solidFill>
                  <a:schemeClr val="bg1"/>
                </a:solidFill>
                <a:latin typeface="Calibri" panose="020F0502020204030204"/>
              </a:rPr>
              <a:t>Sigma Results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B39523-CC34-4974-8DD0-9E8DBF7B45B5}"/>
              </a:ext>
            </a:extLst>
          </p:cNvPr>
          <p:cNvSpPr txBox="1"/>
          <p:nvPr/>
        </p:nvSpPr>
        <p:spPr>
          <a:xfrm>
            <a:off x="9574454" y="6430522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288C4C-ED29-4C18-A745-45E3C55B4263}"/>
              </a:ext>
            </a:extLst>
          </p:cNvPr>
          <p:cNvSpPr txBox="1"/>
          <p:nvPr/>
        </p:nvSpPr>
        <p:spPr>
          <a:xfrm>
            <a:off x="10589441" y="6427979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017198-E9CD-48C2-ADB2-344BC16B770F}"/>
              </a:ext>
            </a:extLst>
          </p:cNvPr>
          <p:cNvSpPr txBox="1"/>
          <p:nvPr/>
        </p:nvSpPr>
        <p:spPr>
          <a:xfrm rot="5400000">
            <a:off x="11210015" y="5889755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4AAC33-D8FA-461C-AEF5-64399B7DC392}"/>
              </a:ext>
            </a:extLst>
          </p:cNvPr>
          <p:cNvSpPr txBox="1"/>
          <p:nvPr/>
        </p:nvSpPr>
        <p:spPr>
          <a:xfrm rot="5400000">
            <a:off x="11282282" y="4481194"/>
            <a:ext cx="133726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4F7823-0142-46ED-9BBE-0191138813A7}"/>
              </a:ext>
            </a:extLst>
          </p:cNvPr>
          <p:cNvSpPr txBox="1"/>
          <p:nvPr/>
        </p:nvSpPr>
        <p:spPr>
          <a:xfrm rot="5400000">
            <a:off x="11199764" y="5900978"/>
            <a:ext cx="15023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78AF2D-F1C9-45AE-BA3D-AB6987D9D427}"/>
              </a:ext>
            </a:extLst>
          </p:cNvPr>
          <p:cNvSpPr txBox="1"/>
          <p:nvPr/>
        </p:nvSpPr>
        <p:spPr>
          <a:xfrm>
            <a:off x="1748669" y="844"/>
            <a:ext cx="1210443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7B4CD1-F7BF-49B0-998E-1044368B0958}"/>
              </a:ext>
            </a:extLst>
          </p:cNvPr>
          <p:cNvSpPr txBox="1"/>
          <p:nvPr/>
        </p:nvSpPr>
        <p:spPr>
          <a:xfrm>
            <a:off x="2959112" y="-8431"/>
            <a:ext cx="1112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C237EC-85ED-4771-9F1C-DEF275D9C4E1}"/>
              </a:ext>
            </a:extLst>
          </p:cNvPr>
          <p:cNvSpPr txBox="1"/>
          <p:nvPr/>
        </p:nvSpPr>
        <p:spPr>
          <a:xfrm>
            <a:off x="4017912" y="843"/>
            <a:ext cx="122331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Gamma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5011D7-000C-492F-AA23-6B968A2993CD}"/>
              </a:ext>
            </a:extLst>
          </p:cNvPr>
          <p:cNvSpPr txBox="1"/>
          <p:nvPr/>
        </p:nvSpPr>
        <p:spPr>
          <a:xfrm>
            <a:off x="463047" y="843"/>
            <a:ext cx="134688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GB" sz="24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Lambda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3B04B8-DC62-4475-9610-8BFC0552CFA0}"/>
              </a:ext>
            </a:extLst>
          </p:cNvPr>
          <p:cNvSpPr txBox="1"/>
          <p:nvPr/>
        </p:nvSpPr>
        <p:spPr>
          <a:xfrm>
            <a:off x="8035530" y="2188474"/>
            <a:ext cx="3652934" cy="120032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Sigma’s Chosen Figurehead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</a:rPr>
              <a:t>Ada Lovelace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ED655E05-3C55-4F00-A0CD-16B83E15DB37}"/>
              </a:ext>
            </a:extLst>
          </p:cNvPr>
          <p:cNvSpPr/>
          <p:nvPr/>
        </p:nvSpPr>
        <p:spPr>
          <a:xfrm>
            <a:off x="7380311" y="430216"/>
            <a:ext cx="1346887" cy="1112109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2" descr="Ada Lovelace's most inspiring quotes about science, confidence and hard work">
            <a:extLst>
              <a:ext uri="{FF2B5EF4-FFF2-40B4-BE49-F238E27FC236}">
                <a16:creationId xmlns:a16="http://schemas.microsoft.com/office/drawing/2014/main" id="{0B9828BC-14C0-4E48-B24E-6BFC327C9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259" y="3366930"/>
            <a:ext cx="2980220" cy="298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611427"/>
              </p:ext>
            </p:extLst>
          </p:nvPr>
        </p:nvGraphicFramePr>
        <p:xfrm>
          <a:off x="743005" y="1213357"/>
          <a:ext cx="7799957" cy="4835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CC7A43C-AA3E-44A2-88EF-FBF025433322}"/>
              </a:ext>
            </a:extLst>
          </p:cNvPr>
          <p:cNvSpPr txBox="1"/>
          <p:nvPr/>
        </p:nvSpPr>
        <p:spPr>
          <a:xfrm>
            <a:off x="8060777" y="1421258"/>
            <a:ext cx="3314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Students chose to keep the same names for all four houses: </a:t>
            </a:r>
            <a:r>
              <a:rPr lang="en-GB" sz="2400" b="1" dirty="0">
                <a:solidFill>
                  <a:srgbClr val="FF0000"/>
                </a:solidFill>
              </a:rPr>
              <a:t>Sigma</a:t>
            </a:r>
          </a:p>
        </p:txBody>
      </p:sp>
    </p:spTree>
    <p:extLst>
      <p:ext uri="{BB962C8B-B14F-4D97-AF65-F5344CB8AC3E}">
        <p14:creationId xmlns:p14="http://schemas.microsoft.com/office/powerpoint/2010/main" val="1361032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D87E6DD4D4A345B90EF2B560AB0510" ma:contentTypeVersion="11" ma:contentTypeDescription="Create a new document." ma:contentTypeScope="" ma:versionID="4290a1e9858da88bcb9c2f8685cd1b99">
  <xsd:schema xmlns:xsd="http://www.w3.org/2001/XMLSchema" xmlns:xs="http://www.w3.org/2001/XMLSchema" xmlns:p="http://schemas.microsoft.com/office/2006/metadata/properties" xmlns:ns3="71c67aed-fea9-4e5b-b74c-dcb34ded6d86" xmlns:ns4="19aeb09e-110c-4d5e-b964-386c52e9de55" targetNamespace="http://schemas.microsoft.com/office/2006/metadata/properties" ma:root="true" ma:fieldsID="888ed31952be4f7fd746f5f63ebaf5bf" ns3:_="" ns4:_="">
    <xsd:import namespace="71c67aed-fea9-4e5b-b74c-dcb34ded6d86"/>
    <xsd:import namespace="19aeb09e-110c-4d5e-b964-386c52e9de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c67aed-fea9-4e5b-b74c-dcb34ded6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eb09e-110c-4d5e-b964-386c52e9de5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39039C-0E32-4B1B-B9CC-1243E327B61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9aeb09e-110c-4d5e-b964-386c52e9de55"/>
    <ds:schemaRef ds:uri="71c67aed-fea9-4e5b-b74c-dcb34ded6d8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49D0F64-EA45-41A2-B0C6-15F6990FAD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3C1338-42C8-49BF-AAA5-2374BDF864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c67aed-fea9-4e5b-b74c-dcb34ded6d86"/>
    <ds:schemaRef ds:uri="19aeb09e-110c-4d5e-b964-386c52e9de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576</Words>
  <Application>Microsoft Office PowerPoint</Application>
  <PresentationFormat>Widescreen</PresentationFormat>
  <Paragraphs>355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Nikki Hasling</dc:creator>
  <cp:lastModifiedBy>James Acomb</cp:lastModifiedBy>
  <cp:revision>9</cp:revision>
  <dcterms:created xsi:type="dcterms:W3CDTF">2021-06-14T10:38:38Z</dcterms:created>
  <dcterms:modified xsi:type="dcterms:W3CDTF">2021-10-14T16:22:33Z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0x0101001AD87E6DD4D4A345B90EF2B560AB0510</vt:lpwstr>
  </property>
</Properties>
</file>