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256" r:id="rId4"/>
    <p:sldId id="268" r:id="rId5"/>
    <p:sldId id="269" r:id="rId6"/>
    <p:sldId id="270" r:id="rId7"/>
    <p:sldId id="271" r:id="rId8"/>
    <p:sldId id="272" r:id="rId9"/>
    <p:sldId id="274" r:id="rId10"/>
    <p:sldId id="273" r:id="rId11"/>
    <p:sldId id="275" r:id="rId12"/>
    <p:sldId id="292" r:id="rId13"/>
    <p:sldId id="276" r:id="rId14"/>
    <p:sldId id="277" r:id="rId15"/>
    <p:sldId id="288" r:id="rId16"/>
    <p:sldId id="289" r:id="rId17"/>
    <p:sldId id="290" r:id="rId18"/>
    <p:sldId id="291" r:id="rId19"/>
    <p:sldId id="278" r:id="rId20"/>
    <p:sldId id="283" r:id="rId21"/>
    <p:sldId id="284" r:id="rId22"/>
    <p:sldId id="280" r:id="rId23"/>
    <p:sldId id="282" r:id="rId24"/>
    <p:sldId id="293" r:id="rId25"/>
    <p:sldId id="294" r:id="rId26"/>
    <p:sldId id="295" r:id="rId27"/>
    <p:sldId id="296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CCFF"/>
    <a:srgbClr val="99FFCC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3" autoAdjust="0"/>
  </p:normalViewPr>
  <p:slideViewPr>
    <p:cSldViewPr>
      <p:cViewPr varScale="1">
        <p:scale>
          <a:sx n="122" d="100"/>
          <a:sy n="122" d="100"/>
        </p:scale>
        <p:origin x="4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B0E22-B84F-441F-BA21-694EA432870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3B7D6-2B2E-4C39-A9F4-D44C6FD31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6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Ff0_Rwnev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X04FiZjr970" TargetMode="External"/><Relationship Id="rId4" Type="http://schemas.openxmlformats.org/officeDocument/2006/relationships/hyperlink" Target="https://www.youtube.com/watch?v=_PF_mPwc-g8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https://www.youtube.com/watch?v=5Ff0_Rwnev8</a:t>
            </a:r>
            <a:r>
              <a:rPr lang="en-GB" dirty="0"/>
              <a:t> - trifle</a:t>
            </a:r>
          </a:p>
          <a:p>
            <a:r>
              <a:rPr lang="en-GB" dirty="0">
                <a:hlinkClick r:id="rId4"/>
              </a:rPr>
              <a:t>https://www.youtube.com/watch?v=_PF_mPwc-g8</a:t>
            </a:r>
            <a:r>
              <a:rPr lang="en-GB" dirty="0"/>
              <a:t> – devils food</a:t>
            </a:r>
            <a:r>
              <a:rPr lang="en-GB" baseline="0" dirty="0"/>
              <a:t> cake</a:t>
            </a:r>
          </a:p>
          <a:p>
            <a:r>
              <a:rPr lang="en-GB" dirty="0">
                <a:hlinkClick r:id="rId5"/>
              </a:rPr>
              <a:t>https://www.youtube.com/watch?v=X04FiZjr970</a:t>
            </a:r>
            <a:r>
              <a:rPr lang="en-GB" dirty="0"/>
              <a:t> curry in a hurry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3B7D6-2B2E-4C39-A9F4-D44C6FD3198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75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3B7D6-2B2E-4C39-A9F4-D44C6FD3198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8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9A40-60F0-4B30-8C0B-73606E33B056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D9C-BA04-4D37-A806-BA22A9E765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9A40-60F0-4B30-8C0B-73606E33B056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D9C-BA04-4D37-A806-BA22A9E765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9A40-60F0-4B30-8C0B-73606E33B056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D9C-BA04-4D37-A806-BA22A9E765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7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ED81-23DB-4780-93AE-BD96BB8F690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31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ED81-23DB-4780-93AE-BD96BB8F69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001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7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ED81-23DB-4780-93AE-BD96BB8F690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246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ED81-23DB-4780-93AE-BD96BB8F69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16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ED81-23DB-4780-93AE-BD96BB8F69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516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ED81-23DB-4780-93AE-BD96BB8F69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37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7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ED81-23DB-4780-93AE-BD96BB8F69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10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9" y="645979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9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02ED81-23DB-4780-93AE-BD96BB8F6906}" type="slidenum">
              <a:rPr lang="en-GB" smtClean="0">
                <a:solidFill>
                  <a:srgbClr val="637052"/>
                </a:solidFill>
              </a:rPr>
              <a:pPr/>
              <a:t>‹#›</a:t>
            </a:fld>
            <a:endParaRPr lang="en-GB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5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9A40-60F0-4B30-8C0B-73606E33B056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D9C-BA04-4D37-A806-BA22A9E765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ED81-23DB-4780-93AE-BD96BB8F69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954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ED81-23DB-4780-93AE-BD96BB8F69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384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7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ED81-23DB-4780-93AE-BD96BB8F69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98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ED81-23DB-4780-93AE-BD96BB8F690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316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ED81-23DB-4780-93AE-BD96BB8F69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001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ED81-23DB-4780-93AE-BD96BB8F690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246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ED81-23DB-4780-93AE-BD96BB8F69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16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ED81-23DB-4780-93AE-BD96BB8F69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516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ED81-23DB-4780-93AE-BD96BB8F69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37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ED81-23DB-4780-93AE-BD96BB8F69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1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9A40-60F0-4B30-8C0B-73606E33B056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D9C-BA04-4D37-A806-BA22A9E765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9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9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02ED81-23DB-4780-93AE-BD96BB8F6906}" type="slidenum">
              <a:rPr lang="en-GB" smtClean="0">
                <a:solidFill>
                  <a:srgbClr val="637052"/>
                </a:solidFill>
              </a:rPr>
              <a:pPr/>
              <a:t>‹#›</a:t>
            </a:fld>
            <a:endParaRPr lang="en-GB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52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ED81-23DB-4780-93AE-BD96BB8F69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954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ED81-23DB-4780-93AE-BD96BB8F69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384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3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383C-9C32-461F-8408-ECD2D4015770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ED81-23DB-4780-93AE-BD96BB8F69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9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9A40-60F0-4B30-8C0B-73606E33B056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D9C-BA04-4D37-A806-BA22A9E765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9A40-60F0-4B30-8C0B-73606E33B056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D9C-BA04-4D37-A806-BA22A9E765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9A40-60F0-4B30-8C0B-73606E33B056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D9C-BA04-4D37-A806-BA22A9E765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9A40-60F0-4B30-8C0B-73606E33B056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D9C-BA04-4D37-A806-BA22A9E765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9A40-60F0-4B30-8C0B-73606E33B056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D9C-BA04-4D37-A806-BA22A9E765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9A40-60F0-4B30-8C0B-73606E33B056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DD9C-BA04-4D37-A806-BA22A9E765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9A40-60F0-4B30-8C0B-73606E33B056}" type="datetimeFigureOut">
              <a:rPr lang="en-GB" smtClean="0"/>
              <a:pPr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DD9C-BA04-4D37-A806-BA22A9E7652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5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6" y="645979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1F7E383C-9C32-461F-8408-ECD2D4015770}" type="datetimeFigureOut">
              <a:rPr lang="en-GB" smtClean="0"/>
              <a:pPr defTabSz="45720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9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9" y="645979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E602ED81-23DB-4780-93AE-BD96BB8F6906}" type="slidenum">
              <a:rPr lang="en-GB" smtClean="0"/>
              <a:pPr defTabSz="45720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88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90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1F7E383C-9C32-461F-8408-ECD2D4015770}" type="datetimeFigureOut">
              <a:rPr lang="en-GB" smtClean="0"/>
              <a:pPr defTabSz="45720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9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E602ED81-23DB-4780-93AE-BD96BB8F6906}" type="slidenum">
              <a:rPr lang="en-GB" smtClean="0"/>
              <a:pPr defTabSz="45720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88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POb8t2ucHds" TargetMode="Externa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ed.com/talks/jamie_oliver" TargetMode="Externa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aQFA4nHwNyM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Ff0_Rwnev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470025"/>
          </a:xfrm>
        </p:spPr>
        <p:txBody>
          <a:bodyPr/>
          <a:lstStyle/>
          <a:p>
            <a:r>
              <a:rPr lang="en-GB" b="1" u="sng"/>
              <a:t>Making comparison, with Jamie Oliver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60366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b="1" dirty="0">
                <a:solidFill>
                  <a:schemeClr val="tx1"/>
                </a:solidFill>
              </a:rPr>
              <a:t>L/O:</a:t>
            </a:r>
          </a:p>
          <a:p>
            <a:pPr algn="l">
              <a:buFont typeface="Wingdings" pitchFamily="2" charset="2"/>
              <a:buChar char="ü"/>
            </a:pPr>
            <a:r>
              <a:rPr lang="en-GB" dirty="0">
                <a:solidFill>
                  <a:schemeClr val="tx1"/>
                </a:solidFill>
              </a:rPr>
              <a:t>To explore the idea of ‘idiolect’</a:t>
            </a:r>
          </a:p>
          <a:p>
            <a:pPr algn="l">
              <a:buFont typeface="Wingdings" pitchFamily="2" charset="2"/>
              <a:buChar char="ü"/>
            </a:pPr>
            <a:r>
              <a:rPr lang="en-GB" dirty="0">
                <a:solidFill>
                  <a:schemeClr val="tx1"/>
                </a:solidFill>
              </a:rPr>
              <a:t> analysis of the Jamie Oliver extract</a:t>
            </a:r>
          </a:p>
          <a:p>
            <a:pPr algn="l">
              <a:buFont typeface="Wingdings" pitchFamily="2" charset="2"/>
              <a:buChar char="ü"/>
            </a:pPr>
            <a:r>
              <a:rPr lang="en-GB" dirty="0">
                <a:solidFill>
                  <a:schemeClr val="tx1"/>
                </a:solidFill>
              </a:rPr>
              <a:t>Comparing the extract to a ‘foil’</a:t>
            </a:r>
          </a:p>
        </p:txBody>
      </p:sp>
      <p:pic>
        <p:nvPicPr>
          <p:cNvPr id="5122" name="Picture 2" descr="Image result for jamie ol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789040"/>
            <a:ext cx="5184576" cy="2903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82390-498C-4E53-BAA2-8C954183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5302"/>
            <a:ext cx="7543800" cy="1088068"/>
          </a:xfrm>
        </p:spPr>
        <p:txBody>
          <a:bodyPr/>
          <a:lstStyle/>
          <a:p>
            <a:r>
              <a:rPr lang="en-GB" dirty="0"/>
              <a:t>Mini 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E3286-5582-464F-9B26-D93AF8748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Write 2 tweets, using a maximum of 140 characters for each.</a:t>
            </a:r>
          </a:p>
          <a:p>
            <a:r>
              <a:rPr lang="en-GB" sz="2400" dirty="0"/>
              <a:t>The first one should start ‘Jamie Oliver’s </a:t>
            </a:r>
            <a:r>
              <a:rPr lang="en-GB" sz="2400" b="1" dirty="0"/>
              <a:t>idiolect</a:t>
            </a:r>
            <a:r>
              <a:rPr lang="en-GB" sz="2400" dirty="0"/>
              <a:t> is unique because …’</a:t>
            </a:r>
          </a:p>
          <a:p>
            <a:r>
              <a:rPr lang="en-GB" sz="2400" dirty="0"/>
              <a:t>The second should start ‘In contrast, Nigella….’</a:t>
            </a:r>
          </a:p>
          <a:p>
            <a:endParaRPr lang="en-GB" sz="2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3576B-4021-4C66-B65A-104FE52A9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34" y="296176"/>
            <a:ext cx="2735948" cy="1238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DC753-45F7-4F25-B5EB-BE8430942B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34" y="4178531"/>
            <a:ext cx="2899930" cy="17399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75BDAC-68FA-477A-BC99-E9278A0019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3" y="4732627"/>
            <a:ext cx="2114550" cy="118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8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read....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4181088" cy="395226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HAPPY DAYS TOUR LIVE! </a:t>
            </a:r>
          </a:p>
          <a:p>
            <a:r>
              <a:rPr lang="en-GB" dirty="0"/>
              <a:t>The Happy Days Tour in 2001 was Jamie Oliver’s first live tour. This ‘behind the scenes’ interview was included as an ‘extra’ in the BBC DVD of the tour – Jamie Oliver: Happy Days Tour Live! </a:t>
            </a:r>
          </a:p>
          <a:p>
            <a:r>
              <a:rPr lang="en-GB" dirty="0"/>
              <a:t>Jamie is filmed sitting in the outside broadcast truck surrounded by sound equipment and TV screens. 	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8434" name="AutoShape 2" descr="Image result for jamie oliver"/>
          <p:cNvSpPr>
            <a:spLocks noChangeAspect="1" noChangeArrowheads="1"/>
          </p:cNvSpPr>
          <p:nvPr/>
        </p:nvSpPr>
        <p:spPr bwMode="auto">
          <a:xfrm>
            <a:off x="155575" y="-3443288"/>
            <a:ext cx="4800600" cy="7189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36" name="AutoShape 4" descr="Image result for jamie oliver"/>
          <p:cNvSpPr>
            <a:spLocks noChangeAspect="1" noChangeArrowheads="1"/>
          </p:cNvSpPr>
          <p:nvPr/>
        </p:nvSpPr>
        <p:spPr bwMode="auto">
          <a:xfrm>
            <a:off x="155575" y="-3443288"/>
            <a:ext cx="4800600" cy="7189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38" name="AutoShape 6" descr="Image result for jamie oliver"/>
          <p:cNvSpPr>
            <a:spLocks noChangeAspect="1" noChangeArrowheads="1"/>
          </p:cNvSpPr>
          <p:nvPr/>
        </p:nvSpPr>
        <p:spPr bwMode="auto">
          <a:xfrm>
            <a:off x="155575" y="-3443288"/>
            <a:ext cx="4800600" cy="7189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40" name="AutoShape 8" descr="Image result for jamie oliver"/>
          <p:cNvSpPr>
            <a:spLocks noChangeAspect="1" noChangeArrowheads="1"/>
          </p:cNvSpPr>
          <p:nvPr/>
        </p:nvSpPr>
        <p:spPr bwMode="auto">
          <a:xfrm>
            <a:off x="155575" y="-3443288"/>
            <a:ext cx="9590088" cy="7189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42" name="AutoShape 10" descr="Image result for jamie oliver"/>
          <p:cNvSpPr>
            <a:spLocks noChangeAspect="1" noChangeArrowheads="1"/>
          </p:cNvSpPr>
          <p:nvPr/>
        </p:nvSpPr>
        <p:spPr bwMode="auto">
          <a:xfrm>
            <a:off x="155575" y="-3443288"/>
            <a:ext cx="9590088" cy="7189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jamie-oliver-me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6042" y="3501008"/>
            <a:ext cx="3839893" cy="28799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Annotate....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4320480" cy="439248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2600" b="1" dirty="0"/>
              <a:t>What linguistic features do you notice?</a:t>
            </a: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8434" name="AutoShape 2" descr="Image result for jamie oliver"/>
          <p:cNvSpPr>
            <a:spLocks noChangeAspect="1" noChangeArrowheads="1"/>
          </p:cNvSpPr>
          <p:nvPr/>
        </p:nvSpPr>
        <p:spPr bwMode="auto">
          <a:xfrm>
            <a:off x="155575" y="-3443288"/>
            <a:ext cx="4800600" cy="7189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36" name="AutoShape 4" descr="Image result for jamie oliver"/>
          <p:cNvSpPr>
            <a:spLocks noChangeAspect="1" noChangeArrowheads="1"/>
          </p:cNvSpPr>
          <p:nvPr/>
        </p:nvSpPr>
        <p:spPr bwMode="auto">
          <a:xfrm>
            <a:off x="155575" y="-3443288"/>
            <a:ext cx="4800600" cy="7189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38" name="AutoShape 6" descr="Image result for jamie oliver"/>
          <p:cNvSpPr>
            <a:spLocks noChangeAspect="1" noChangeArrowheads="1"/>
          </p:cNvSpPr>
          <p:nvPr/>
        </p:nvSpPr>
        <p:spPr bwMode="auto">
          <a:xfrm>
            <a:off x="155575" y="-3443288"/>
            <a:ext cx="4800600" cy="7189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40" name="AutoShape 8" descr="Image result for jamie oliver"/>
          <p:cNvSpPr>
            <a:spLocks noChangeAspect="1" noChangeArrowheads="1"/>
          </p:cNvSpPr>
          <p:nvPr/>
        </p:nvSpPr>
        <p:spPr bwMode="auto">
          <a:xfrm>
            <a:off x="155575" y="-3443288"/>
            <a:ext cx="9590088" cy="7189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42" name="AutoShape 10" descr="Image result for jamie oliver"/>
          <p:cNvSpPr>
            <a:spLocks noChangeAspect="1" noChangeArrowheads="1"/>
          </p:cNvSpPr>
          <p:nvPr/>
        </p:nvSpPr>
        <p:spPr bwMode="auto">
          <a:xfrm>
            <a:off x="155575" y="-3443288"/>
            <a:ext cx="9590088" cy="7189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jamie-oliver-me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6042" y="3501008"/>
            <a:ext cx="3839893" cy="28799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766129"/>
          </a:xfrm>
        </p:spPr>
        <p:txBody>
          <a:bodyPr>
            <a:normAutofit/>
          </a:bodyPr>
          <a:lstStyle/>
          <a:p>
            <a:r>
              <a:rPr lang="en-GB" sz="3200" dirty="0"/>
              <a:t>Can you find any examples of….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60076"/>
            <a:ext cx="7543800" cy="4024270"/>
          </a:xfrm>
        </p:spPr>
        <p:txBody>
          <a:bodyPr/>
          <a:lstStyle/>
          <a:p>
            <a:r>
              <a:rPr lang="en-GB" b="1" dirty="0"/>
              <a:t>Backtracking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22960" y="1700808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Interruption of the sequence of an utterance to include information that should have been included earlier. Indicates how speakers monitor what they say, and levels of correction and/or clarification.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2960" y="3114484"/>
            <a:ext cx="7543800" cy="766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/>
              <a:t>Can you find any examples of….</a:t>
            </a:r>
            <a:endParaRPr lang="en-GB" sz="32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22960" y="4087953"/>
            <a:ext cx="7543800" cy="40242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Contraction 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691680" y="45683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 shortened word.</a:t>
            </a:r>
          </a:p>
          <a:p>
            <a:endParaRPr lang="en-GB" dirty="0"/>
          </a:p>
          <a:p>
            <a:r>
              <a:rPr lang="en-GB" dirty="0"/>
              <a:t>Isn’t, don’t</a:t>
            </a:r>
          </a:p>
        </p:txBody>
      </p:sp>
    </p:spTree>
    <p:extLst>
      <p:ext uri="{BB962C8B-B14F-4D97-AF65-F5344CB8AC3E}">
        <p14:creationId xmlns:p14="http://schemas.microsoft.com/office/powerpoint/2010/main" val="217290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766129"/>
          </a:xfrm>
        </p:spPr>
        <p:txBody>
          <a:bodyPr>
            <a:normAutofit/>
          </a:bodyPr>
          <a:lstStyle/>
          <a:p>
            <a:r>
              <a:rPr lang="en-GB" sz="3200" dirty="0"/>
              <a:t>Can you find any examples of….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60076"/>
            <a:ext cx="7543800" cy="4024270"/>
          </a:xfrm>
        </p:spPr>
        <p:txBody>
          <a:bodyPr/>
          <a:lstStyle/>
          <a:p>
            <a:r>
              <a:rPr lang="en-GB" b="1" dirty="0"/>
              <a:t>Ellipsis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22960" y="170080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omission of a part of a sentence, which can be understood from the context.</a:t>
            </a:r>
          </a:p>
          <a:p>
            <a:endParaRPr lang="en-GB" dirty="0"/>
          </a:p>
          <a:p>
            <a:r>
              <a:rPr lang="en-GB" dirty="0"/>
              <a:t>I’d like to go to the concert but I can’t (go to the concert).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2960" y="3114484"/>
            <a:ext cx="7543800" cy="766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Can you find any examples of….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22960" y="4087953"/>
            <a:ext cx="7543800" cy="40242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False start 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691680" y="45683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When a speaker begins an utterance, then either repeats or reformulates it. Indicate self-correction and monitoring.</a:t>
            </a:r>
          </a:p>
        </p:txBody>
      </p:sp>
    </p:spTree>
    <p:extLst>
      <p:ext uri="{BB962C8B-B14F-4D97-AF65-F5344CB8AC3E}">
        <p14:creationId xmlns:p14="http://schemas.microsoft.com/office/powerpoint/2010/main" val="1837594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766129"/>
          </a:xfrm>
        </p:spPr>
        <p:txBody>
          <a:bodyPr>
            <a:normAutofit/>
          </a:bodyPr>
          <a:lstStyle/>
          <a:p>
            <a:r>
              <a:rPr lang="en-GB" sz="3200" dirty="0"/>
              <a:t>Can you find any examples of….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60076"/>
            <a:ext cx="7543800" cy="4024270"/>
          </a:xfrm>
        </p:spPr>
        <p:txBody>
          <a:bodyPr/>
          <a:lstStyle/>
          <a:p>
            <a:r>
              <a:rPr lang="en-GB" b="1" dirty="0"/>
              <a:t>Filler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22960" y="170080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Filler Used to gain thinking time (sometimes called ‘voiced pause’). Enable a speaker to pause and gain time to think.</a:t>
            </a:r>
          </a:p>
          <a:p>
            <a:endParaRPr lang="en-GB" dirty="0"/>
          </a:p>
          <a:p>
            <a:r>
              <a:rPr lang="en-GB" dirty="0"/>
              <a:t>Examples include: ‘</a:t>
            </a:r>
            <a:r>
              <a:rPr lang="en-GB" dirty="0" err="1"/>
              <a:t>er</a:t>
            </a:r>
            <a:r>
              <a:rPr lang="en-GB" dirty="0"/>
              <a:t>’, ‘um’, ‘well’.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2960" y="3114484"/>
            <a:ext cx="7543800" cy="766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Can you find any examples of….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22960" y="4087953"/>
            <a:ext cx="7543800" cy="40242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Hedges 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691680" y="45683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Vague words or phrases that are used to soften the force of how something is said. </a:t>
            </a:r>
          </a:p>
          <a:p>
            <a:endParaRPr lang="en-GB" dirty="0"/>
          </a:p>
          <a:p>
            <a:r>
              <a:rPr lang="en-GB" dirty="0"/>
              <a:t>Examples include: ‘perhaps’, ‘maybe’, ‘sort of’. Indicate politeness, uncertainty and cooperation.</a:t>
            </a:r>
          </a:p>
        </p:txBody>
      </p:sp>
    </p:spTree>
    <p:extLst>
      <p:ext uri="{BB962C8B-B14F-4D97-AF65-F5344CB8AC3E}">
        <p14:creationId xmlns:p14="http://schemas.microsoft.com/office/powerpoint/2010/main" val="313191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766129"/>
          </a:xfrm>
        </p:spPr>
        <p:txBody>
          <a:bodyPr>
            <a:normAutofit/>
          </a:bodyPr>
          <a:lstStyle/>
          <a:p>
            <a:r>
              <a:rPr lang="en-GB" sz="3200" dirty="0"/>
              <a:t>Can you find any examples of….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60076"/>
            <a:ext cx="7543800" cy="4024270"/>
          </a:xfrm>
        </p:spPr>
        <p:txBody>
          <a:bodyPr/>
          <a:lstStyle/>
          <a:p>
            <a:r>
              <a:rPr lang="en-GB" b="1" dirty="0"/>
              <a:t>Incomplete utterances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22960" y="170080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Speech that is not grammatically whole but which reflects the way people speak.</a:t>
            </a:r>
          </a:p>
          <a:p>
            <a:endParaRPr lang="en-GB" dirty="0"/>
          </a:p>
          <a:p>
            <a:r>
              <a:rPr lang="en-GB" dirty="0"/>
              <a:t>Going to the shop?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2960" y="3114484"/>
            <a:ext cx="7543800" cy="766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Can you find any examples of….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22960" y="4087953"/>
            <a:ext cx="7543800" cy="40242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Paralinguistic features 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691680" y="45683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 elements of non-verbal communication: a speaker’s gestures, posture and facial expressions.</a:t>
            </a:r>
          </a:p>
        </p:txBody>
      </p:sp>
    </p:spTree>
    <p:extLst>
      <p:ext uri="{BB962C8B-B14F-4D97-AF65-F5344CB8AC3E}">
        <p14:creationId xmlns:p14="http://schemas.microsoft.com/office/powerpoint/2010/main" val="3061579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(the term foil describes something that contrasts with something else, in a way that highlights its particular characteristics).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foil for Jamie Oliver…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Read the transcript of Nigella Lawson, from an episode of </a:t>
            </a:r>
            <a:r>
              <a:rPr lang="en-GB" i="1" dirty="0"/>
              <a:t>Nigella Express</a:t>
            </a:r>
            <a:r>
              <a:rPr lang="en-GB" dirty="0"/>
              <a:t>, BBC.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You can also watch the episode here (from about 23 seconds in):</a:t>
            </a:r>
          </a:p>
          <a:p>
            <a:r>
              <a:rPr lang="en-GB" dirty="0">
                <a:hlinkClick r:id="rId2"/>
              </a:rPr>
              <a:t>https://www.youtube.com/watch?v=POb8t2ucHds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5298" name="AutoShape 2" descr="Image result for JAMIE OLIVER TED TALK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0" name="AutoShape 4" descr="Image result for JAMIE OLIVER TED TALK"/>
          <p:cNvSpPr>
            <a:spLocks noChangeAspect="1" noChangeArrowheads="1"/>
          </p:cNvSpPr>
          <p:nvPr/>
        </p:nvSpPr>
        <p:spPr bwMode="auto">
          <a:xfrm>
            <a:off x="155575" y="-1233488"/>
            <a:ext cx="342900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10E51-4323-433C-A1E7-230C61E3C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365104"/>
            <a:ext cx="228600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a table</a:t>
            </a:r>
          </a:p>
        </p:txBody>
      </p:sp>
      <p:sp>
        <p:nvSpPr>
          <p:cNvPr id="18434" name="AutoShape 2" descr="Image result for jamie oliver"/>
          <p:cNvSpPr>
            <a:spLocks noChangeAspect="1" noChangeArrowheads="1"/>
          </p:cNvSpPr>
          <p:nvPr/>
        </p:nvSpPr>
        <p:spPr bwMode="auto">
          <a:xfrm>
            <a:off x="155575" y="-3443288"/>
            <a:ext cx="4800600" cy="7189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36" name="AutoShape 4" descr="Image result for jamie oliver"/>
          <p:cNvSpPr>
            <a:spLocks noChangeAspect="1" noChangeArrowheads="1"/>
          </p:cNvSpPr>
          <p:nvPr/>
        </p:nvSpPr>
        <p:spPr bwMode="auto">
          <a:xfrm>
            <a:off x="155575" y="-3443288"/>
            <a:ext cx="4800600" cy="7189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38" name="AutoShape 6" descr="Image result for jamie oliver"/>
          <p:cNvSpPr>
            <a:spLocks noChangeAspect="1" noChangeArrowheads="1"/>
          </p:cNvSpPr>
          <p:nvPr/>
        </p:nvSpPr>
        <p:spPr bwMode="auto">
          <a:xfrm>
            <a:off x="155575" y="-3443288"/>
            <a:ext cx="4800600" cy="7189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40" name="AutoShape 8" descr="Image result for jamie oliver"/>
          <p:cNvSpPr>
            <a:spLocks noChangeAspect="1" noChangeArrowheads="1"/>
          </p:cNvSpPr>
          <p:nvPr/>
        </p:nvSpPr>
        <p:spPr bwMode="auto">
          <a:xfrm>
            <a:off x="155575" y="-3443288"/>
            <a:ext cx="9590088" cy="7189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42" name="AutoShape 10" descr="Image result for jamie oliver"/>
          <p:cNvSpPr>
            <a:spLocks noChangeAspect="1" noChangeArrowheads="1"/>
          </p:cNvSpPr>
          <p:nvPr/>
        </p:nvSpPr>
        <p:spPr bwMode="auto">
          <a:xfrm>
            <a:off x="155575" y="-3443288"/>
            <a:ext cx="9590088" cy="7189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998258"/>
              </p:ext>
            </p:extLst>
          </p:nvPr>
        </p:nvGraphicFramePr>
        <p:xfrm>
          <a:off x="822960" y="2060845"/>
          <a:ext cx="7565464" cy="4032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2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866">
                <a:tc>
                  <a:txBody>
                    <a:bodyPr/>
                    <a:lstStyle/>
                    <a:p>
                      <a:r>
                        <a:rPr lang="en-GB" dirty="0"/>
                        <a:t>TEXT</a:t>
                      </a:r>
                      <a:r>
                        <a:rPr lang="en-GB" baseline="0" dirty="0"/>
                        <a:t> A: Jamie Oliver ‘Happy Days’ Tour Live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TEXT</a:t>
                      </a:r>
                      <a:r>
                        <a:rPr lang="en-GB" baseline="0" dirty="0"/>
                        <a:t> B: Nigella Express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931">
                <a:tc>
                  <a:txBody>
                    <a:bodyPr/>
                    <a:lstStyle/>
                    <a:p>
                      <a:r>
                        <a:rPr lang="en-GB" dirty="0"/>
                        <a:t>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931">
                <a:tc>
                  <a:txBody>
                    <a:bodyPr/>
                    <a:lstStyle/>
                    <a:p>
                      <a:r>
                        <a:rPr lang="en-GB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931">
                <a:tc>
                  <a:txBody>
                    <a:bodyPr/>
                    <a:lstStyle/>
                    <a:p>
                      <a:r>
                        <a:rPr lang="en-GB" dirty="0"/>
                        <a:t>Audience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931">
                <a:tc>
                  <a:txBody>
                    <a:bodyPr/>
                    <a:lstStyle/>
                    <a:p>
                      <a:r>
                        <a:rPr lang="en-GB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931">
                <a:tc>
                  <a:txBody>
                    <a:bodyPr/>
                    <a:lstStyle/>
                    <a:p>
                      <a:r>
                        <a:rPr lang="en-GB" dirty="0"/>
                        <a:t>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931">
                <a:tc>
                  <a:txBody>
                    <a:bodyPr/>
                    <a:lstStyle/>
                    <a:p>
                      <a:r>
                        <a:rPr lang="en-GB" dirty="0"/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Keywords for Spoken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00" cy="1450757"/>
          </a:xfrm>
        </p:spPr>
        <p:txBody>
          <a:bodyPr/>
          <a:lstStyle/>
          <a:p>
            <a:r>
              <a:rPr lang="en-GB" dirty="0"/>
              <a:t>Add to your table.....</a:t>
            </a:r>
          </a:p>
        </p:txBody>
      </p:sp>
      <p:sp>
        <p:nvSpPr>
          <p:cNvPr id="55298" name="AutoShape 2" descr="Image result for JAMIE OLIVER TED TALK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0" name="AutoShape 4" descr="Image result for JAMIE OLIVER TED TALK"/>
          <p:cNvSpPr>
            <a:spLocks noChangeAspect="1" noChangeArrowheads="1"/>
          </p:cNvSpPr>
          <p:nvPr/>
        </p:nvSpPr>
        <p:spPr bwMode="auto">
          <a:xfrm>
            <a:off x="155575" y="-1233488"/>
            <a:ext cx="342900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1844824"/>
            <a:ext cx="4320480" cy="4392488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the.....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Form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Purpose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Audience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Mode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Context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Register of the Nigella extract?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linguistic features do you notice?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D01336-6B99-43E0-9EFF-847E2350C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924944"/>
            <a:ext cx="2286000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connections and comparisons (AO4)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What is similar and different about these two examples?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/>
              <a:t>Do you see common aspects to their use of language?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/>
              <a:t>Are there features of their idiolect or any idiosyncrasies that you can identify? How are they similar and different?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foil….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time, we have another Jamie Oliver text to use as a foil.</a:t>
            </a:r>
          </a:p>
          <a:p>
            <a:endParaRPr lang="en-GB" dirty="0"/>
          </a:p>
          <a:p>
            <a:r>
              <a:rPr lang="en-GB" dirty="0"/>
              <a:t>This extract is from a TED Talk by Jamie Oliver.</a:t>
            </a:r>
          </a:p>
          <a:p>
            <a:endParaRPr lang="en-GB" dirty="0"/>
          </a:p>
          <a:p>
            <a:r>
              <a:rPr lang="en-GB" dirty="0"/>
              <a:t>TED describes itself as ‘a </a:t>
            </a:r>
            <a:r>
              <a:rPr lang="en-GB" dirty="0" err="1"/>
              <a:t>nonprofit</a:t>
            </a:r>
            <a:r>
              <a:rPr lang="en-GB" dirty="0"/>
              <a:t> organisation’ devoted to spreading ideas, usually in the form of short, powerful talks (18 </a:t>
            </a:r>
            <a:r>
              <a:rPr lang="en-GB" dirty="0" err="1"/>
              <a:t>mins</a:t>
            </a:r>
            <a:r>
              <a:rPr lang="en-GB" dirty="0"/>
              <a:t> or less). You can find many of its talks on YouTube or on the TED website.</a:t>
            </a:r>
          </a:p>
          <a:p>
            <a:pPr>
              <a:buNone/>
            </a:pPr>
            <a:endParaRPr lang="en-GB" dirty="0"/>
          </a:p>
          <a:p>
            <a:r>
              <a:rPr lang="en-GB" dirty="0">
                <a:hlinkClick r:id="rId2"/>
              </a:rPr>
              <a:t>https://www.ted.com/talks/jamie_oliver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5298" name="AutoShape 2" descr="Image result for JAMIE OLIVER TED TALK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0" name="AutoShape 4" descr="Image result for JAMIE OLIVER TED TALK"/>
          <p:cNvSpPr>
            <a:spLocks noChangeAspect="1" noChangeArrowheads="1"/>
          </p:cNvSpPr>
          <p:nvPr/>
        </p:nvSpPr>
        <p:spPr bwMode="auto">
          <a:xfrm>
            <a:off x="155575" y="-1233488"/>
            <a:ext cx="342900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jamie-oliver-ted-tal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671138"/>
            <a:ext cx="2065412" cy="154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a table</a:t>
            </a:r>
          </a:p>
        </p:txBody>
      </p:sp>
      <p:sp>
        <p:nvSpPr>
          <p:cNvPr id="18434" name="AutoShape 2" descr="Image result for jamie oliver"/>
          <p:cNvSpPr>
            <a:spLocks noChangeAspect="1" noChangeArrowheads="1"/>
          </p:cNvSpPr>
          <p:nvPr/>
        </p:nvSpPr>
        <p:spPr bwMode="auto">
          <a:xfrm>
            <a:off x="155575" y="-3443288"/>
            <a:ext cx="4800600" cy="7189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36" name="AutoShape 4" descr="Image result for jamie oliver"/>
          <p:cNvSpPr>
            <a:spLocks noChangeAspect="1" noChangeArrowheads="1"/>
          </p:cNvSpPr>
          <p:nvPr/>
        </p:nvSpPr>
        <p:spPr bwMode="auto">
          <a:xfrm>
            <a:off x="155575" y="-3443288"/>
            <a:ext cx="4800600" cy="7189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38" name="AutoShape 6" descr="Image result for jamie oliver"/>
          <p:cNvSpPr>
            <a:spLocks noChangeAspect="1" noChangeArrowheads="1"/>
          </p:cNvSpPr>
          <p:nvPr/>
        </p:nvSpPr>
        <p:spPr bwMode="auto">
          <a:xfrm>
            <a:off x="155575" y="-3443288"/>
            <a:ext cx="4800600" cy="7189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40" name="AutoShape 8" descr="Image result for jamie oliver"/>
          <p:cNvSpPr>
            <a:spLocks noChangeAspect="1" noChangeArrowheads="1"/>
          </p:cNvSpPr>
          <p:nvPr/>
        </p:nvSpPr>
        <p:spPr bwMode="auto">
          <a:xfrm>
            <a:off x="155575" y="-3443288"/>
            <a:ext cx="9590088" cy="7189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42" name="AutoShape 10" descr="Image result for jamie oliver"/>
          <p:cNvSpPr>
            <a:spLocks noChangeAspect="1" noChangeArrowheads="1"/>
          </p:cNvSpPr>
          <p:nvPr/>
        </p:nvSpPr>
        <p:spPr bwMode="auto">
          <a:xfrm>
            <a:off x="155575" y="-3443288"/>
            <a:ext cx="9590088" cy="71897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310042"/>
              </p:ext>
            </p:extLst>
          </p:nvPr>
        </p:nvGraphicFramePr>
        <p:xfrm>
          <a:off x="822960" y="2060845"/>
          <a:ext cx="7565464" cy="4032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2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866">
                <a:tc>
                  <a:txBody>
                    <a:bodyPr/>
                    <a:lstStyle/>
                    <a:p>
                      <a:r>
                        <a:rPr lang="en-GB" dirty="0"/>
                        <a:t>TEXT</a:t>
                      </a:r>
                      <a:r>
                        <a:rPr lang="en-GB" baseline="0" dirty="0"/>
                        <a:t> A: Jamie Oliver ‘Happy Days’ Tour Live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TEXT</a:t>
                      </a:r>
                      <a:r>
                        <a:rPr lang="en-GB" baseline="0" dirty="0"/>
                        <a:t> B: Jamie Oliver TED Talk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931">
                <a:tc>
                  <a:txBody>
                    <a:bodyPr/>
                    <a:lstStyle/>
                    <a:p>
                      <a:r>
                        <a:rPr lang="en-GB" dirty="0"/>
                        <a:t>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931">
                <a:tc>
                  <a:txBody>
                    <a:bodyPr/>
                    <a:lstStyle/>
                    <a:p>
                      <a:r>
                        <a:rPr lang="en-GB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931">
                <a:tc>
                  <a:txBody>
                    <a:bodyPr/>
                    <a:lstStyle/>
                    <a:p>
                      <a:r>
                        <a:rPr lang="en-GB" dirty="0"/>
                        <a:t>Audience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931">
                <a:tc>
                  <a:txBody>
                    <a:bodyPr/>
                    <a:lstStyle/>
                    <a:p>
                      <a:r>
                        <a:rPr lang="en-GB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931">
                <a:tc>
                  <a:txBody>
                    <a:bodyPr/>
                    <a:lstStyle/>
                    <a:p>
                      <a:r>
                        <a:rPr lang="en-GB" dirty="0"/>
                        <a:t>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931">
                <a:tc>
                  <a:txBody>
                    <a:bodyPr/>
                    <a:lstStyle/>
                    <a:p>
                      <a:r>
                        <a:rPr lang="en-GB" dirty="0"/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00" cy="1450757"/>
          </a:xfrm>
        </p:spPr>
        <p:txBody>
          <a:bodyPr/>
          <a:lstStyle/>
          <a:p>
            <a:r>
              <a:rPr lang="en-GB" dirty="0"/>
              <a:t>Add to your table.....</a:t>
            </a:r>
          </a:p>
        </p:txBody>
      </p:sp>
      <p:sp>
        <p:nvSpPr>
          <p:cNvPr id="55298" name="AutoShape 2" descr="Image result for JAMIE OLIVER TED TALK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0" name="AutoShape 4" descr="Image result for JAMIE OLIVER TED TALK"/>
          <p:cNvSpPr>
            <a:spLocks noChangeAspect="1" noChangeArrowheads="1"/>
          </p:cNvSpPr>
          <p:nvPr/>
        </p:nvSpPr>
        <p:spPr bwMode="auto">
          <a:xfrm>
            <a:off x="155575" y="-1233488"/>
            <a:ext cx="342900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jamie-oliver-ted-tal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077072"/>
            <a:ext cx="2857500" cy="214312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1844824"/>
            <a:ext cx="4320480" cy="4392488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the.....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Form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Purpose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Audience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Mode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Context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Register?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linguistic features do you notice?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connections and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What is similar and different about these two examples of Jamie Oliver speaking?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/>
              <a:t>Do you see common aspects to his use of language?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/>
              <a:t>Are there features of his idiolect or any idiosyncrasies that you can identify in both?</a:t>
            </a:r>
          </a:p>
          <a:p>
            <a:pPr>
              <a:buFont typeface="Wingdings" pitchFamily="2" charset="2"/>
              <a:buChar char="§"/>
            </a:pPr>
            <a:r>
              <a:rPr lang="en-GB" sz="2400" dirty="0"/>
              <a:t>Are there significant differences and, if so, can you speculate about the reasons behind these?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 and write your answer to the following 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GB" b="1" dirty="0"/>
              <a:t>Compare the ways in which the speakers of your texts use language to engage their audience across the two texts.</a:t>
            </a:r>
          </a:p>
          <a:p>
            <a:pPr marL="0" indent="0">
              <a:buNone/>
            </a:pPr>
            <a:r>
              <a:rPr lang="en-GB" dirty="0"/>
              <a:t>In your answer you should consider:</a:t>
            </a:r>
          </a:p>
          <a:p>
            <a:r>
              <a:rPr lang="en-GB" dirty="0"/>
              <a:t>Context</a:t>
            </a:r>
          </a:p>
          <a:p>
            <a:r>
              <a:rPr lang="en-GB" dirty="0"/>
              <a:t>Mode and genre</a:t>
            </a:r>
          </a:p>
          <a:p>
            <a:r>
              <a:rPr lang="en-GB" dirty="0"/>
              <a:t>Purpose and audience</a:t>
            </a:r>
          </a:p>
          <a:p>
            <a:endParaRPr lang="en-GB" dirty="0"/>
          </a:p>
          <a:p>
            <a:r>
              <a:rPr lang="en-GB" b="1" dirty="0"/>
              <a:t>You should choose just TWO of the texts to compare. You could use Jamie compared with Jamie, or Jamie compared with Nigella.</a:t>
            </a:r>
          </a:p>
        </p:txBody>
      </p:sp>
    </p:spTree>
    <p:extLst>
      <p:ext uri="{BB962C8B-B14F-4D97-AF65-F5344CB8AC3E}">
        <p14:creationId xmlns:p14="http://schemas.microsoft.com/office/powerpoint/2010/main" val="2956649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Text A is a………………….. aimed at …………. It’s purpose is both to ………and ……………. Text B is a ……………… aimed at ……………………. Its purpose is ………………….. Despite these differences, the texts both share many characteristics such as…………………….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Text A the register and conventions of… are used throughout, such as ………. (quote and technique)….</a:t>
            </a:r>
          </a:p>
          <a:p>
            <a:pPr marL="0" indent="0">
              <a:buNone/>
            </a:pPr>
            <a:r>
              <a:rPr lang="en-GB" dirty="0"/>
              <a:t>Both texts use …………………………. For example……….</a:t>
            </a:r>
          </a:p>
        </p:txBody>
      </p:sp>
    </p:spTree>
    <p:extLst>
      <p:ext uri="{BB962C8B-B14F-4D97-AF65-F5344CB8AC3E}">
        <p14:creationId xmlns:p14="http://schemas.microsoft.com/office/powerpoint/2010/main" val="30570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-107157" y="671958"/>
            <a:ext cx="4102649" cy="3893127"/>
          </a:xfrm>
          <a:prstGeom prst="wedgeEllipseCallout">
            <a:avLst>
              <a:gd name="adj1" fmla="val -58588"/>
              <a:gd name="adj2" fmla="val 60269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 eaLnBrk="0" hangingPunct="0"/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a particular form of a language</a:t>
            </a:r>
          </a:p>
          <a:p>
            <a:pPr lvl="0" algn="ctr" eaLnBrk="0" hangingPunct="0"/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which is peculiar to a</a:t>
            </a:r>
          </a:p>
          <a:p>
            <a:pPr lvl="0" algn="ctr" eaLnBrk="0" hangingPunct="0"/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specific region or social group</a:t>
            </a:r>
            <a:endParaRPr lang="en-GB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3707909" y="260648"/>
            <a:ext cx="5060227" cy="4143376"/>
          </a:xfrm>
          <a:prstGeom prst="wedgeEllipseCallout">
            <a:avLst>
              <a:gd name="adj1" fmla="val 55884"/>
              <a:gd name="adj2" fmla="val 5169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eaLnBrk="0" hangingPunct="0"/>
            <a:r>
              <a:rPr lang="en-GB" sz="2400" dirty="0">
                <a:solidFill>
                  <a:srgbClr val="222222"/>
                </a:solidFill>
                <a:latin typeface="Comic Sans MS" panose="030F0702030302020204" pitchFamily="66" charset="0"/>
              </a:rPr>
              <a:t>a type of language consisting of words and phrases that are regarded as very informal and</a:t>
            </a:r>
          </a:p>
          <a:p>
            <a:pPr algn="ctr" eaLnBrk="0" hangingPunct="0"/>
            <a:r>
              <a:rPr lang="en-GB" sz="2400" dirty="0">
                <a:solidFill>
                  <a:srgbClr val="222222"/>
                </a:solidFill>
                <a:latin typeface="Comic Sans MS" panose="030F0702030302020204" pitchFamily="66" charset="0"/>
              </a:rPr>
              <a:t>are more common in speech than writing</a:t>
            </a:r>
            <a:r>
              <a:rPr lang="en-GB" sz="3600" dirty="0">
                <a:solidFill>
                  <a:srgbClr val="222222"/>
                </a:solidFill>
                <a:latin typeface="Comic Sans MS" panose="030F0702030302020204" pitchFamily="66" charset="0"/>
              </a:rPr>
              <a:t>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339752" y="3789050"/>
            <a:ext cx="6408684" cy="2772159"/>
          </a:xfrm>
          <a:prstGeom prst="wedgeEllipseCallout">
            <a:avLst>
              <a:gd name="adj1" fmla="val 55884"/>
              <a:gd name="adj2" fmla="val 51699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GB" sz="2800" dirty="0">
                <a:latin typeface="Comic Sans MS" pitchFamily="66" charset="0"/>
              </a:rPr>
              <a:t>The particular way of pronouncing a language, usually relating to region or social class.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2895" y="869583"/>
            <a:ext cx="16225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Dialect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8105" y="332666"/>
            <a:ext cx="14077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Slang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860032" y="3717032"/>
            <a:ext cx="16049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Accent</a:t>
            </a:r>
          </a:p>
        </p:txBody>
      </p:sp>
    </p:spTree>
    <p:extLst>
      <p:ext uri="{BB962C8B-B14F-4D97-AF65-F5344CB8AC3E}">
        <p14:creationId xmlns:p14="http://schemas.microsoft.com/office/powerpoint/2010/main" val="423318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6" grpId="0" animBg="1"/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907705" y="-459432"/>
            <a:ext cx="6860427" cy="4143376"/>
          </a:xfrm>
          <a:prstGeom prst="wedgeEllipseCallout">
            <a:avLst>
              <a:gd name="adj1" fmla="val -135015"/>
              <a:gd name="adj2" fmla="val 47118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eaLnBrk="0" hangingPunct="0"/>
            <a:endParaRPr lang="en-GB" dirty="0">
              <a:solidFill>
                <a:srgbClr val="222222"/>
              </a:solidFill>
              <a:latin typeface="Comic Sans MS" panose="030F0702030302020204" pitchFamily="66" charset="0"/>
            </a:endParaRPr>
          </a:p>
          <a:p>
            <a:pPr algn="ctr" eaLnBrk="0" hangingPunct="0"/>
            <a:endParaRPr lang="en-GB" dirty="0">
              <a:solidFill>
                <a:srgbClr val="222222"/>
              </a:solidFill>
              <a:latin typeface="Comic Sans MS" panose="030F0702030302020204" pitchFamily="66" charset="0"/>
            </a:endParaRPr>
          </a:p>
          <a:p>
            <a:pPr algn="ctr" eaLnBrk="0" hangingPunct="0"/>
            <a:endParaRPr lang="en-GB" dirty="0">
              <a:solidFill>
                <a:srgbClr val="222222"/>
              </a:solidFill>
              <a:latin typeface="Comic Sans MS" panose="030F0702030302020204" pitchFamily="66" charset="0"/>
            </a:endParaRPr>
          </a:p>
          <a:p>
            <a:pPr algn="ctr" eaLnBrk="0" hangingPunct="0"/>
            <a:endParaRPr lang="en-GB" dirty="0"/>
          </a:p>
          <a:p>
            <a:pPr algn="ctr" eaLnBrk="0" hangingPunct="0"/>
            <a:r>
              <a:rPr lang="en-GB" dirty="0"/>
              <a:t>the standard form of British English pronunciation, based on educated speech in southern England, widely accepted as a standard elsewhere.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827586" y="3068970"/>
            <a:ext cx="6768724" cy="3204207"/>
          </a:xfrm>
          <a:prstGeom prst="wedgeEllipseCallout">
            <a:avLst>
              <a:gd name="adj1" fmla="val 51577"/>
              <a:gd name="adj2" fmla="val 67258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GB" sz="2800" dirty="0">
                <a:latin typeface="Comic Sans MS" panose="030F0702030302020204" pitchFamily="66" charset="0"/>
              </a:rPr>
              <a:t>the form of the English language widely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accepted as the usual correct form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5781" y="188640"/>
            <a:ext cx="55810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Received Pronunciation</a:t>
            </a:r>
          </a:p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(RP)</a:t>
            </a:r>
          </a:p>
        </p:txBody>
      </p:sp>
      <p:sp>
        <p:nvSpPr>
          <p:cNvPr id="8" name="Rectangle 7"/>
          <p:cNvSpPr/>
          <p:nvPr/>
        </p:nvSpPr>
        <p:spPr>
          <a:xfrm>
            <a:off x="2771800" y="3212976"/>
            <a:ext cx="36370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Standard English</a:t>
            </a:r>
          </a:p>
        </p:txBody>
      </p:sp>
    </p:spTree>
    <p:extLst>
      <p:ext uri="{BB962C8B-B14F-4D97-AF65-F5344CB8AC3E}">
        <p14:creationId xmlns:p14="http://schemas.microsoft.com/office/powerpoint/2010/main" val="423318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979714" y="-531440"/>
            <a:ext cx="6860427" cy="4143376"/>
          </a:xfrm>
          <a:prstGeom prst="wedgeEllipseCallout">
            <a:avLst>
              <a:gd name="adj1" fmla="val -135015"/>
              <a:gd name="adj2" fmla="val 47118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eaLnBrk="0" hangingPunct="0"/>
            <a:endParaRPr lang="en-GB" dirty="0">
              <a:solidFill>
                <a:srgbClr val="222222"/>
              </a:solidFill>
              <a:latin typeface="Comic Sans MS" panose="030F0702030302020204" pitchFamily="66" charset="0"/>
            </a:endParaRPr>
          </a:p>
          <a:p>
            <a:pPr algn="ctr" eaLnBrk="0" hangingPunct="0"/>
            <a:endParaRPr lang="en-GB" dirty="0">
              <a:solidFill>
                <a:srgbClr val="222222"/>
              </a:solidFill>
              <a:latin typeface="Comic Sans MS" panose="030F0702030302020204" pitchFamily="66" charset="0"/>
            </a:endParaRPr>
          </a:p>
          <a:p>
            <a:pPr algn="ctr" eaLnBrk="0" hangingPunct="0"/>
            <a:endParaRPr lang="en-GB" dirty="0">
              <a:solidFill>
                <a:srgbClr val="222222"/>
              </a:solidFill>
              <a:latin typeface="Comic Sans MS" panose="030F0702030302020204" pitchFamily="66" charset="0"/>
            </a:endParaRPr>
          </a:p>
          <a:p>
            <a:pPr algn="ctr" eaLnBrk="0" hangingPunct="0"/>
            <a:endParaRPr lang="en-GB" dirty="0"/>
          </a:p>
          <a:p>
            <a:pPr algn="ctr" eaLnBrk="0" hangingPunct="0"/>
            <a:r>
              <a:rPr lang="en-GB" sz="4000" dirty="0"/>
              <a:t>the dialect of a particular social class.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827586" y="3068970"/>
            <a:ext cx="6768724" cy="3204207"/>
          </a:xfrm>
          <a:prstGeom prst="wedgeEllipseCallout">
            <a:avLst>
              <a:gd name="adj1" fmla="val 51577"/>
              <a:gd name="adj2" fmla="val 67258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GB" sz="2800" dirty="0"/>
              <a:t>the speech habits peculiar to a particular person.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2428" y="188650"/>
            <a:ext cx="2247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Sociolect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4563" y="3212976"/>
            <a:ext cx="17315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Idiolect</a:t>
            </a:r>
          </a:p>
        </p:txBody>
      </p:sp>
    </p:spTree>
    <p:extLst>
      <p:ext uri="{BB962C8B-B14F-4D97-AF65-F5344CB8AC3E}">
        <p14:creationId xmlns:p14="http://schemas.microsoft.com/office/powerpoint/2010/main" val="423318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7842D-7E25-4C85-907A-B45E90701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2060854"/>
            <a:ext cx="4320480" cy="40915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Everyone’s language is influenced by their accent, dialect and social group (sociolect).    These build up a very individual pattern of language that is different for each person.  This is called their </a:t>
            </a:r>
            <a:r>
              <a:rPr lang="en-GB" b="1" dirty="0"/>
              <a:t>idiolect</a:t>
            </a:r>
            <a:r>
              <a:rPr lang="en-GB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 person’s </a:t>
            </a:r>
            <a:r>
              <a:rPr lang="en-GB" b="1" dirty="0"/>
              <a:t>idiolect</a:t>
            </a:r>
            <a:r>
              <a:rPr lang="en-GB" dirty="0"/>
              <a:t> is as unique as their fingerprint and can tell us a great deal about them.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Some people consciously choose words and phrases for their </a:t>
            </a:r>
            <a:r>
              <a:rPr lang="en-GB" b="1" dirty="0"/>
              <a:t>idiolect</a:t>
            </a:r>
            <a:r>
              <a:rPr lang="en-GB" dirty="0"/>
              <a:t> in order to try and make a certain impression on others.  </a:t>
            </a:r>
          </a:p>
        </p:txBody>
      </p:sp>
      <p:pic>
        <p:nvPicPr>
          <p:cNvPr id="1026" name="Picture 2" descr="Image result for jamie oli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53" y="404664"/>
            <a:ext cx="3110534" cy="272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igella law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3" y="3279242"/>
            <a:ext cx="3955597" cy="29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Idiolect</a:t>
            </a:r>
          </a:p>
        </p:txBody>
      </p:sp>
    </p:spTree>
    <p:extLst>
      <p:ext uri="{BB962C8B-B14F-4D97-AF65-F5344CB8AC3E}">
        <p14:creationId xmlns:p14="http://schemas.microsoft.com/office/powerpoint/2010/main" val="129657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notice about Jamie Oliver’s idiolect?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1" y="2005780"/>
            <a:ext cx="5116953" cy="3863313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/>
              <a:t>You  could consider: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/>
              <a:t>What accent he has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/>
              <a:t>What kind of words he says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/>
              <a:t>How his personality comes through with the way that he talks.</a:t>
            </a:r>
          </a:p>
          <a:p>
            <a:pPr>
              <a:buNone/>
            </a:pPr>
            <a:r>
              <a:rPr lang="en-GB" sz="3200" dirty="0">
                <a:hlinkClick r:id="rId2"/>
              </a:rPr>
              <a:t>https://www.youtube.com/watch?v=aQFA4nHwNyM</a:t>
            </a:r>
            <a:endParaRPr lang="en-GB" sz="3200" dirty="0"/>
          </a:p>
          <a:p>
            <a:pPr>
              <a:buNone/>
            </a:pPr>
            <a:endParaRPr lang="en-GB" sz="3200" dirty="0"/>
          </a:p>
          <a:p>
            <a:pPr>
              <a:buNone/>
            </a:pPr>
            <a:endParaRPr lang="en-GB" sz="3200" dirty="0"/>
          </a:p>
          <a:p>
            <a:pPr>
              <a:buNone/>
            </a:pPr>
            <a:endParaRPr lang="en-GB" sz="3200" dirty="0"/>
          </a:p>
          <a:p>
            <a:endParaRPr lang="en-GB" dirty="0"/>
          </a:p>
        </p:txBody>
      </p:sp>
      <p:pic>
        <p:nvPicPr>
          <p:cNvPr id="8" name="Picture 2" descr="Image result for jamie oli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52" y="3319862"/>
            <a:ext cx="2095008" cy="279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7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424936" cy="1368152"/>
          </a:xfrm>
        </p:spPr>
        <p:txBody>
          <a:bodyPr/>
          <a:lstStyle/>
          <a:p>
            <a:r>
              <a:rPr lang="en-GB" dirty="0"/>
              <a:t>What do you notice about Nigella Lawson’s idiolect?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1" y="2060850"/>
            <a:ext cx="5116953" cy="3863313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/>
              <a:t>You  could consider: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/>
              <a:t>What accent she has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/>
              <a:t>What kind of words she says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/>
              <a:t>How her personality comes through with the way that she talks.</a:t>
            </a:r>
          </a:p>
          <a:p>
            <a:pPr>
              <a:buNone/>
            </a:pPr>
            <a:r>
              <a:rPr lang="en-GB" sz="3200" dirty="0">
                <a:hlinkClick r:id="rId3"/>
              </a:rPr>
              <a:t>https://www.youtube.com/watch?v=5Ff0_Rwnev8</a:t>
            </a:r>
            <a:r>
              <a:rPr lang="en-GB" sz="3200" dirty="0"/>
              <a:t> </a:t>
            </a:r>
          </a:p>
          <a:p>
            <a:endParaRPr lang="en-GB" dirty="0"/>
          </a:p>
        </p:txBody>
      </p:sp>
      <p:pic>
        <p:nvPicPr>
          <p:cNvPr id="3074" name="Picture 2" descr="Image result for nigella law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011981"/>
            <a:ext cx="321601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2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43800" cy="1450757"/>
          </a:xfrm>
        </p:spPr>
        <p:txBody>
          <a:bodyPr/>
          <a:lstStyle/>
          <a:p>
            <a:r>
              <a:rPr lang="en-GB" dirty="0"/>
              <a:t>Keyword: idiosyncrasy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17" y="1737360"/>
            <a:ext cx="7714144" cy="41317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200" dirty="0"/>
              <a:t>a mode of behaviour or way of thought peculiar to an individual.</a:t>
            </a:r>
          </a:p>
          <a:p>
            <a:r>
              <a:rPr lang="en-GB" sz="3200" dirty="0" err="1"/>
              <a:t>Eg</a:t>
            </a:r>
            <a:r>
              <a:rPr lang="en-GB" sz="3200" dirty="0"/>
              <a:t>. "one of his little idiosyncrasies was always preferring to be in the car first”</a:t>
            </a:r>
          </a:p>
          <a:p>
            <a:r>
              <a:rPr lang="en-GB" sz="3200" dirty="0"/>
              <a:t>Do you have any </a:t>
            </a:r>
            <a:r>
              <a:rPr lang="en-GB" sz="3200" b="1" dirty="0"/>
              <a:t>idiosyncrasies</a:t>
            </a:r>
            <a:r>
              <a:rPr lang="en-GB" sz="3200" dirty="0"/>
              <a:t>?</a:t>
            </a:r>
          </a:p>
          <a:p>
            <a:r>
              <a:rPr lang="en-GB" sz="3200" dirty="0"/>
              <a:t>Are there any words that are </a:t>
            </a:r>
            <a:r>
              <a:rPr lang="en-GB" sz="3200" b="1" dirty="0"/>
              <a:t>idiosyncratic</a:t>
            </a:r>
            <a:r>
              <a:rPr lang="en-GB" sz="3200" dirty="0"/>
              <a:t> of your speech?</a:t>
            </a:r>
          </a:p>
          <a:p>
            <a:r>
              <a:rPr lang="en-GB" sz="3200" dirty="0"/>
              <a:t>What </a:t>
            </a:r>
            <a:r>
              <a:rPr lang="en-GB" sz="3200" b="1" dirty="0"/>
              <a:t>idiosyncrasies</a:t>
            </a:r>
            <a:r>
              <a:rPr lang="en-GB" sz="3200" dirty="0"/>
              <a:t> do Jamie and </a:t>
            </a:r>
            <a:r>
              <a:rPr lang="en-GB" sz="3200" dirty="0" err="1"/>
              <a:t>Nigella</a:t>
            </a:r>
            <a:r>
              <a:rPr lang="en-GB" sz="3200" dirty="0"/>
              <a:t> have?</a:t>
            </a:r>
          </a:p>
          <a:p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2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1347</Words>
  <Application>Microsoft Office PowerPoint</Application>
  <PresentationFormat>On-screen Show (4:3)</PresentationFormat>
  <Paragraphs>186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Candara</vt:lpstr>
      <vt:lpstr>Comic Sans MS</vt:lpstr>
      <vt:lpstr>Wingdings</vt:lpstr>
      <vt:lpstr>Office Theme</vt:lpstr>
      <vt:lpstr>Retrospect</vt:lpstr>
      <vt:lpstr>1_Retrospect</vt:lpstr>
      <vt:lpstr>Making comparison, with Jamie Oliver</vt:lpstr>
      <vt:lpstr>Keywords for Spoken Language</vt:lpstr>
      <vt:lpstr>PowerPoint Presentation</vt:lpstr>
      <vt:lpstr>PowerPoint Presentation</vt:lpstr>
      <vt:lpstr>PowerPoint Presentation</vt:lpstr>
      <vt:lpstr>Idiolect</vt:lpstr>
      <vt:lpstr>What do you notice about Jamie Oliver’s idiolect?</vt:lpstr>
      <vt:lpstr>What do you notice about Nigella Lawson’s idiolect?</vt:lpstr>
      <vt:lpstr>Keyword: idiosyncrasy</vt:lpstr>
      <vt:lpstr>Mini task:</vt:lpstr>
      <vt:lpstr>Have a read....</vt:lpstr>
      <vt:lpstr>Annotate....</vt:lpstr>
      <vt:lpstr>Can you find any examples of….</vt:lpstr>
      <vt:lpstr>Can you find any examples of….</vt:lpstr>
      <vt:lpstr>Can you find any examples of….</vt:lpstr>
      <vt:lpstr>Can you find any examples of….</vt:lpstr>
      <vt:lpstr>A foil</vt:lpstr>
      <vt:lpstr>A foil for Jamie Oliver…</vt:lpstr>
      <vt:lpstr>Create a table</vt:lpstr>
      <vt:lpstr>Add to your table.....</vt:lpstr>
      <vt:lpstr>Making connections and comparisons (AO4)</vt:lpstr>
      <vt:lpstr>Another foil….</vt:lpstr>
      <vt:lpstr>Create a table</vt:lpstr>
      <vt:lpstr>Add to your table.....</vt:lpstr>
      <vt:lpstr>Making connections and comparisons</vt:lpstr>
      <vt:lpstr>Plan and write your answer to the following question: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Rhetoric</dc:title>
  <dc:creator>Nick Stuart</dc:creator>
  <cp:lastModifiedBy>Jennifer Stuart</cp:lastModifiedBy>
  <cp:revision>26</cp:revision>
  <dcterms:created xsi:type="dcterms:W3CDTF">2017-11-01T18:00:59Z</dcterms:created>
  <dcterms:modified xsi:type="dcterms:W3CDTF">2020-04-03T08:53:35Z</dcterms:modified>
</cp:coreProperties>
</file>