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57" r:id="rId6"/>
    <p:sldId id="258" r:id="rId7"/>
    <p:sldId id="262" r:id="rId8"/>
    <p:sldId id="263" r:id="rId9"/>
    <p:sldId id="264" r:id="rId10"/>
    <p:sldId id="265" r:id="rId11"/>
    <p:sldId id="266" r:id="rId12"/>
    <p:sldId id="267" r:id="rId13"/>
    <p:sldId id="268" r:id="rId14"/>
    <p:sldId id="269" r:id="rId15"/>
  </p:sldIdLst>
  <p:sldSz cx="6858000" cy="9144000" type="screen4x3"/>
  <p:notesSz cx="6797675" cy="992822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77AD5-CA7B-7948-98B9-0BAEF0B514E3}" v="8" dt="2020-04-14T09:28:34.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p:cViewPr varScale="1">
        <p:scale>
          <a:sx n="64" d="100"/>
          <a:sy n="64" d="100"/>
        </p:scale>
        <p:origin x="220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5B46BB5-0B58-4FB3-9176-B51398A33CC0}"/>
              </a:ext>
            </a:extLst>
          </p:cNvPr>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19459" name="Rectangle 3">
            <a:extLst>
              <a:ext uri="{FF2B5EF4-FFF2-40B4-BE49-F238E27FC236}">
                <a16:creationId xmlns:a16="http://schemas.microsoft.com/office/drawing/2014/main" id="{A0E22E3B-3F3B-4982-A2AF-D2F580C7F186}"/>
              </a:ext>
            </a:extLst>
          </p:cNvPr>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2052" name="Rectangle 4">
            <a:extLst>
              <a:ext uri="{FF2B5EF4-FFF2-40B4-BE49-F238E27FC236}">
                <a16:creationId xmlns:a16="http://schemas.microsoft.com/office/drawing/2014/main" id="{AF4990D2-C53C-4C5C-B259-5CE31D2A654C}"/>
              </a:ext>
            </a:extLst>
          </p:cNvPr>
          <p:cNvSpPr>
            <a:spLocks noGrp="1" noRot="1" noChangeAspect="1" noChangeArrowheads="1" noTextEdit="1"/>
          </p:cNvSpPr>
          <p:nvPr>
            <p:ph type="sldImg" idx="2"/>
          </p:nvPr>
        </p:nvSpPr>
        <p:spPr bwMode="auto">
          <a:xfrm>
            <a:off x="2003425" y="744538"/>
            <a:ext cx="27908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C58F99F8-C273-47ED-8423-31457C1F7C47}"/>
              </a:ext>
            </a:extLst>
          </p:cNvPr>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9462" name="Rectangle 6">
            <a:extLst>
              <a:ext uri="{FF2B5EF4-FFF2-40B4-BE49-F238E27FC236}">
                <a16:creationId xmlns:a16="http://schemas.microsoft.com/office/drawing/2014/main" id="{1CF7C3FC-473C-4F4F-923E-C1354AA9F50A}"/>
              </a:ext>
            </a:extLst>
          </p:cNvPr>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19463" name="Rectangle 7">
            <a:extLst>
              <a:ext uri="{FF2B5EF4-FFF2-40B4-BE49-F238E27FC236}">
                <a16:creationId xmlns:a16="http://schemas.microsoft.com/office/drawing/2014/main" id="{11BF640F-4A56-43AC-B53E-0897B35FCE54}"/>
              </a:ext>
            </a:extLst>
          </p:cNvPr>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eaLnBrk="1" hangingPunct="1">
              <a:defRPr sz="1200"/>
            </a:lvl1pPr>
          </a:lstStyle>
          <a:p>
            <a:fld id="{DBF78543-6639-4E94-A076-E52090EDFE3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B31E49B-6EB4-4A20-B257-CBBEE7879D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E8FA41-E340-4C3B-B691-4A296FF54EC3}" type="slidenum">
              <a:rPr lang="en-GB" altLang="en-US"/>
              <a:pPr>
                <a:spcBef>
                  <a:spcPct val="0"/>
                </a:spcBef>
              </a:pPr>
              <a:t>1</a:t>
            </a:fld>
            <a:endParaRPr lang="en-GB" altLang="en-US"/>
          </a:p>
        </p:txBody>
      </p:sp>
      <p:sp>
        <p:nvSpPr>
          <p:cNvPr id="4099" name="Rectangle 2">
            <a:extLst>
              <a:ext uri="{FF2B5EF4-FFF2-40B4-BE49-F238E27FC236}">
                <a16:creationId xmlns:a16="http://schemas.microsoft.com/office/drawing/2014/main" id="{587B1581-720E-4C18-BF6D-0266A6440F8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89E07EB-CB8B-4910-AD67-8A3B1E1D2B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853B9D3-1FE9-4BE3-BF53-358D96023B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71143A-85C4-413C-8A99-DE994B52BF10}" type="slidenum">
              <a:rPr lang="en-GB" altLang="en-US"/>
              <a:pPr>
                <a:spcBef>
                  <a:spcPct val="0"/>
                </a:spcBef>
              </a:pPr>
              <a:t>2</a:t>
            </a:fld>
            <a:endParaRPr lang="en-GB" altLang="en-US"/>
          </a:p>
        </p:txBody>
      </p:sp>
      <p:sp>
        <p:nvSpPr>
          <p:cNvPr id="6147" name="Rectangle 2">
            <a:extLst>
              <a:ext uri="{FF2B5EF4-FFF2-40B4-BE49-F238E27FC236}">
                <a16:creationId xmlns:a16="http://schemas.microsoft.com/office/drawing/2014/main" id="{34A24B28-CD3D-49E8-9664-E095647D5DD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54D5557-B198-4451-AB6E-DC3385126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F30E354-6519-4343-870E-6A8B67F5E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E657ED-9114-449F-A2E1-4B62AB44F809}" type="slidenum">
              <a:rPr lang="en-GB" altLang="en-US"/>
              <a:pPr>
                <a:spcBef>
                  <a:spcPct val="0"/>
                </a:spcBef>
              </a:pPr>
              <a:t>3</a:t>
            </a:fld>
            <a:endParaRPr lang="en-GB" altLang="en-US"/>
          </a:p>
        </p:txBody>
      </p:sp>
      <p:sp>
        <p:nvSpPr>
          <p:cNvPr id="8195" name="Rectangle 2">
            <a:extLst>
              <a:ext uri="{FF2B5EF4-FFF2-40B4-BE49-F238E27FC236}">
                <a16:creationId xmlns:a16="http://schemas.microsoft.com/office/drawing/2014/main" id="{39627E0B-CA61-4D15-BCF6-737B37884B8F}"/>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19137F9-F275-43EC-9B62-B512EE1CCA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4FA10C5F-9AA4-48F7-8C81-075B4C9269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1F491A-4F20-42E1-B13B-864A2B0D9BFE}" type="slidenum">
              <a:rPr lang="en-GB" altLang="en-US"/>
              <a:pPr>
                <a:spcBef>
                  <a:spcPct val="0"/>
                </a:spcBef>
              </a:pPr>
              <a:t>4</a:t>
            </a:fld>
            <a:endParaRPr lang="en-GB" altLang="en-US"/>
          </a:p>
        </p:txBody>
      </p:sp>
      <p:sp>
        <p:nvSpPr>
          <p:cNvPr id="10243" name="Rectangle 2">
            <a:extLst>
              <a:ext uri="{FF2B5EF4-FFF2-40B4-BE49-F238E27FC236}">
                <a16:creationId xmlns:a16="http://schemas.microsoft.com/office/drawing/2014/main" id="{5E8CB5AF-0B06-41D8-8CD9-50FF62AC2BC9}"/>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7C77B54-CFED-4383-B46D-7FF1F2DF45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2C4B188-3151-4913-9DF6-5A450E78D3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5EDFC2-8815-4AB2-A60D-4F3CD26F4448}" type="slidenum">
              <a:rPr lang="en-GB" altLang="en-US"/>
              <a:pPr>
                <a:spcBef>
                  <a:spcPct val="0"/>
                </a:spcBef>
              </a:pPr>
              <a:t>5</a:t>
            </a:fld>
            <a:endParaRPr lang="en-GB" altLang="en-US"/>
          </a:p>
        </p:txBody>
      </p:sp>
      <p:sp>
        <p:nvSpPr>
          <p:cNvPr id="12291" name="Rectangle 2">
            <a:extLst>
              <a:ext uri="{FF2B5EF4-FFF2-40B4-BE49-F238E27FC236}">
                <a16:creationId xmlns:a16="http://schemas.microsoft.com/office/drawing/2014/main" id="{D1277300-4290-4856-8228-5BA7717A379E}"/>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5A14AA75-482B-4AE5-9095-B924AF9C20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FB6F95F0-4357-4B38-97D7-71BAF74F8F2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76D3FCC-822A-4051-84CB-31FF9E669ED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1A2D3C8-00BD-4FB3-8AED-C0A009FB5ED4}"/>
              </a:ext>
            </a:extLst>
          </p:cNvPr>
          <p:cNvSpPr>
            <a:spLocks noGrp="1" noChangeArrowheads="1"/>
          </p:cNvSpPr>
          <p:nvPr>
            <p:ph type="sldNum" sz="quarter" idx="12"/>
          </p:nvPr>
        </p:nvSpPr>
        <p:spPr>
          <a:ln/>
        </p:spPr>
        <p:txBody>
          <a:bodyPr/>
          <a:lstStyle>
            <a:lvl1pPr>
              <a:defRPr/>
            </a:lvl1pPr>
          </a:lstStyle>
          <a:p>
            <a:fld id="{4E5E22AA-7ECA-4521-AD22-9B4BB3CA6F8D}" type="slidenum">
              <a:rPr lang="en-GB" altLang="en-US"/>
              <a:pPr/>
              <a:t>‹#›</a:t>
            </a:fld>
            <a:endParaRPr lang="en-GB" altLang="en-US"/>
          </a:p>
        </p:txBody>
      </p:sp>
    </p:spTree>
    <p:extLst>
      <p:ext uri="{BB962C8B-B14F-4D97-AF65-F5344CB8AC3E}">
        <p14:creationId xmlns:p14="http://schemas.microsoft.com/office/powerpoint/2010/main" val="124412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9904D31-5B8B-4E07-AA00-1B48DA78DCE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6F42229-BB4D-42F0-88D8-E389B453A79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A9268F9-1D1E-4FBE-A898-71055742FEC5}"/>
              </a:ext>
            </a:extLst>
          </p:cNvPr>
          <p:cNvSpPr>
            <a:spLocks noGrp="1" noChangeArrowheads="1"/>
          </p:cNvSpPr>
          <p:nvPr>
            <p:ph type="sldNum" sz="quarter" idx="12"/>
          </p:nvPr>
        </p:nvSpPr>
        <p:spPr>
          <a:ln/>
        </p:spPr>
        <p:txBody>
          <a:bodyPr/>
          <a:lstStyle>
            <a:lvl1pPr>
              <a:defRPr/>
            </a:lvl1pPr>
          </a:lstStyle>
          <a:p>
            <a:fld id="{B07681FD-C94F-4A6E-829D-4FB18A0F2F60}" type="slidenum">
              <a:rPr lang="en-GB" altLang="en-US"/>
              <a:pPr/>
              <a:t>‹#›</a:t>
            </a:fld>
            <a:endParaRPr lang="en-GB" altLang="en-US"/>
          </a:p>
        </p:txBody>
      </p:sp>
    </p:spTree>
    <p:extLst>
      <p:ext uri="{BB962C8B-B14F-4D97-AF65-F5344CB8AC3E}">
        <p14:creationId xmlns:p14="http://schemas.microsoft.com/office/powerpoint/2010/main" val="297696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B47364C-A5A7-4F83-A31C-245DCBCAA29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916731E-5EE8-46BE-8E9D-A4191033E0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81FE9C9-9F21-4295-B62B-D2A322975252}"/>
              </a:ext>
            </a:extLst>
          </p:cNvPr>
          <p:cNvSpPr>
            <a:spLocks noGrp="1" noChangeArrowheads="1"/>
          </p:cNvSpPr>
          <p:nvPr>
            <p:ph type="sldNum" sz="quarter" idx="12"/>
          </p:nvPr>
        </p:nvSpPr>
        <p:spPr>
          <a:ln/>
        </p:spPr>
        <p:txBody>
          <a:bodyPr/>
          <a:lstStyle>
            <a:lvl1pPr>
              <a:defRPr/>
            </a:lvl1pPr>
          </a:lstStyle>
          <a:p>
            <a:fld id="{2B7B16BA-965B-48DA-AC64-936F5936F755}" type="slidenum">
              <a:rPr lang="en-GB" altLang="en-US"/>
              <a:pPr/>
              <a:t>‹#›</a:t>
            </a:fld>
            <a:endParaRPr lang="en-GB" altLang="en-US"/>
          </a:p>
        </p:txBody>
      </p:sp>
    </p:spTree>
    <p:extLst>
      <p:ext uri="{BB962C8B-B14F-4D97-AF65-F5344CB8AC3E}">
        <p14:creationId xmlns:p14="http://schemas.microsoft.com/office/powerpoint/2010/main" val="3008776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42900" y="366713"/>
            <a:ext cx="6172200" cy="780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FFEC721B-F5BD-4B30-9D81-475A6290F06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475DDB26-74C4-4D71-8ABF-FFFE1263C58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07DD04A-F60B-4009-9E42-BF936D178AF6}"/>
              </a:ext>
            </a:extLst>
          </p:cNvPr>
          <p:cNvSpPr>
            <a:spLocks noGrp="1" noChangeArrowheads="1"/>
          </p:cNvSpPr>
          <p:nvPr>
            <p:ph type="sldNum" sz="quarter" idx="12"/>
          </p:nvPr>
        </p:nvSpPr>
        <p:spPr>
          <a:ln/>
        </p:spPr>
        <p:txBody>
          <a:bodyPr/>
          <a:lstStyle>
            <a:lvl1pPr>
              <a:defRPr/>
            </a:lvl1pPr>
          </a:lstStyle>
          <a:p>
            <a:fld id="{DAE827C1-5AED-4F65-A544-A7FA54511766}" type="slidenum">
              <a:rPr lang="en-GB" altLang="en-US"/>
              <a:pPr/>
              <a:t>‹#›</a:t>
            </a:fld>
            <a:endParaRPr lang="en-GB" altLang="en-US"/>
          </a:p>
        </p:txBody>
      </p:sp>
    </p:spTree>
    <p:extLst>
      <p:ext uri="{BB962C8B-B14F-4D97-AF65-F5344CB8AC3E}">
        <p14:creationId xmlns:p14="http://schemas.microsoft.com/office/powerpoint/2010/main" val="3927804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p>
            <a:r>
              <a:rPr lang="en-US"/>
              <a:t>Click to edit Master title style</a:t>
            </a:r>
            <a:endParaRPr lang="en-GB"/>
          </a:p>
        </p:txBody>
      </p:sp>
      <p:sp>
        <p:nvSpPr>
          <p:cNvPr id="3" name="Table Placeholder 2"/>
          <p:cNvSpPr>
            <a:spLocks noGrp="1"/>
          </p:cNvSpPr>
          <p:nvPr>
            <p:ph type="tbl" idx="1"/>
          </p:nvPr>
        </p:nvSpPr>
        <p:spPr>
          <a:xfrm>
            <a:off x="342900" y="2133600"/>
            <a:ext cx="6172200" cy="6034088"/>
          </a:xfrm>
        </p:spPr>
        <p:txBody>
          <a:bodyPr/>
          <a:lstStyle/>
          <a:p>
            <a:pPr lvl="0"/>
            <a:endParaRPr lang="en-GB" noProof="0"/>
          </a:p>
        </p:txBody>
      </p:sp>
      <p:sp>
        <p:nvSpPr>
          <p:cNvPr id="4" name="Rectangle 4">
            <a:extLst>
              <a:ext uri="{FF2B5EF4-FFF2-40B4-BE49-F238E27FC236}">
                <a16:creationId xmlns:a16="http://schemas.microsoft.com/office/drawing/2014/main" id="{785043CC-97E4-4D6A-AA0B-EE75EC3ECFE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1A70314C-D5CC-43CA-845D-6EE11B790B4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3A77F1D-06BC-4A48-B408-7E5612F9815E}"/>
              </a:ext>
            </a:extLst>
          </p:cNvPr>
          <p:cNvSpPr>
            <a:spLocks noGrp="1" noChangeArrowheads="1"/>
          </p:cNvSpPr>
          <p:nvPr>
            <p:ph type="sldNum" sz="quarter" idx="12"/>
          </p:nvPr>
        </p:nvSpPr>
        <p:spPr>
          <a:ln/>
        </p:spPr>
        <p:txBody>
          <a:bodyPr/>
          <a:lstStyle>
            <a:lvl1pPr>
              <a:defRPr/>
            </a:lvl1pPr>
          </a:lstStyle>
          <a:p>
            <a:fld id="{B6D176E1-9FE7-48B7-B843-F8E43827DD22}" type="slidenum">
              <a:rPr lang="en-GB" altLang="en-US"/>
              <a:pPr/>
              <a:t>‹#›</a:t>
            </a:fld>
            <a:endParaRPr lang="en-GB" altLang="en-US"/>
          </a:p>
        </p:txBody>
      </p:sp>
    </p:spTree>
    <p:extLst>
      <p:ext uri="{BB962C8B-B14F-4D97-AF65-F5344CB8AC3E}">
        <p14:creationId xmlns:p14="http://schemas.microsoft.com/office/powerpoint/2010/main" val="19548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3C20A23-6853-410E-9773-E6FDA0386FA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189CA17-07C1-4191-A6BD-1200F20E297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4DA1E0A-E37C-4627-AA87-A5EA90CD0D8A}"/>
              </a:ext>
            </a:extLst>
          </p:cNvPr>
          <p:cNvSpPr>
            <a:spLocks noGrp="1" noChangeArrowheads="1"/>
          </p:cNvSpPr>
          <p:nvPr>
            <p:ph type="sldNum" sz="quarter" idx="12"/>
          </p:nvPr>
        </p:nvSpPr>
        <p:spPr>
          <a:ln/>
        </p:spPr>
        <p:txBody>
          <a:bodyPr/>
          <a:lstStyle>
            <a:lvl1pPr>
              <a:defRPr/>
            </a:lvl1pPr>
          </a:lstStyle>
          <a:p>
            <a:fld id="{E808DF6D-4CCC-4FF2-9F3E-027A86F3CC2B}" type="slidenum">
              <a:rPr lang="en-GB" altLang="en-US"/>
              <a:pPr/>
              <a:t>‹#›</a:t>
            </a:fld>
            <a:endParaRPr lang="en-GB" altLang="en-US"/>
          </a:p>
        </p:txBody>
      </p:sp>
    </p:spTree>
    <p:extLst>
      <p:ext uri="{BB962C8B-B14F-4D97-AF65-F5344CB8AC3E}">
        <p14:creationId xmlns:p14="http://schemas.microsoft.com/office/powerpoint/2010/main" val="292161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042C4B0-FF58-43AC-9535-7035294BF74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1F167A1-F974-484F-A1FA-ECA1342DEA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1AEFDA1-713F-4D6B-BC98-8D98F58511D3}"/>
              </a:ext>
            </a:extLst>
          </p:cNvPr>
          <p:cNvSpPr>
            <a:spLocks noGrp="1" noChangeArrowheads="1"/>
          </p:cNvSpPr>
          <p:nvPr>
            <p:ph type="sldNum" sz="quarter" idx="12"/>
          </p:nvPr>
        </p:nvSpPr>
        <p:spPr>
          <a:ln/>
        </p:spPr>
        <p:txBody>
          <a:bodyPr/>
          <a:lstStyle>
            <a:lvl1pPr>
              <a:defRPr/>
            </a:lvl1pPr>
          </a:lstStyle>
          <a:p>
            <a:fld id="{5B3DFF79-5D54-42C8-BD7D-60BDF08AD8AB}" type="slidenum">
              <a:rPr lang="en-GB" altLang="en-US"/>
              <a:pPr/>
              <a:t>‹#›</a:t>
            </a:fld>
            <a:endParaRPr lang="en-GB" altLang="en-US"/>
          </a:p>
        </p:txBody>
      </p:sp>
    </p:spTree>
    <p:extLst>
      <p:ext uri="{BB962C8B-B14F-4D97-AF65-F5344CB8AC3E}">
        <p14:creationId xmlns:p14="http://schemas.microsoft.com/office/powerpoint/2010/main" val="17467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DD3A239B-B845-4245-95A8-8EEBA081EA5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CD08B6B-7DC1-458F-B018-60CC85B5F39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E8262E8A-4E4F-43CE-A203-8A6CEDBEEF3B}"/>
              </a:ext>
            </a:extLst>
          </p:cNvPr>
          <p:cNvSpPr>
            <a:spLocks noGrp="1" noChangeArrowheads="1"/>
          </p:cNvSpPr>
          <p:nvPr>
            <p:ph type="sldNum" sz="quarter" idx="12"/>
          </p:nvPr>
        </p:nvSpPr>
        <p:spPr>
          <a:ln/>
        </p:spPr>
        <p:txBody>
          <a:bodyPr/>
          <a:lstStyle>
            <a:lvl1pPr>
              <a:defRPr/>
            </a:lvl1pPr>
          </a:lstStyle>
          <a:p>
            <a:fld id="{B647B5C8-A7A4-48AB-A146-EF21D3D17D6C}" type="slidenum">
              <a:rPr lang="en-GB" altLang="en-US"/>
              <a:pPr/>
              <a:t>‹#›</a:t>
            </a:fld>
            <a:endParaRPr lang="en-GB" altLang="en-US"/>
          </a:p>
        </p:txBody>
      </p:sp>
    </p:spTree>
    <p:extLst>
      <p:ext uri="{BB962C8B-B14F-4D97-AF65-F5344CB8AC3E}">
        <p14:creationId xmlns:p14="http://schemas.microsoft.com/office/powerpoint/2010/main" val="163540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1F61FBA9-9C21-42DD-A538-9AA1EB39B1C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8D478A5-2D1D-476B-B499-3C6D32078BD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6F97AE37-DB20-4C6A-B0F9-A8A0063F1736}"/>
              </a:ext>
            </a:extLst>
          </p:cNvPr>
          <p:cNvSpPr>
            <a:spLocks noGrp="1" noChangeArrowheads="1"/>
          </p:cNvSpPr>
          <p:nvPr>
            <p:ph type="sldNum" sz="quarter" idx="12"/>
          </p:nvPr>
        </p:nvSpPr>
        <p:spPr>
          <a:ln/>
        </p:spPr>
        <p:txBody>
          <a:bodyPr/>
          <a:lstStyle>
            <a:lvl1pPr>
              <a:defRPr/>
            </a:lvl1pPr>
          </a:lstStyle>
          <a:p>
            <a:fld id="{BB237B97-9439-495C-BD3B-0FC7E4D0FC0D}" type="slidenum">
              <a:rPr lang="en-GB" altLang="en-US"/>
              <a:pPr/>
              <a:t>‹#›</a:t>
            </a:fld>
            <a:endParaRPr lang="en-GB" altLang="en-US"/>
          </a:p>
        </p:txBody>
      </p:sp>
    </p:spTree>
    <p:extLst>
      <p:ext uri="{BB962C8B-B14F-4D97-AF65-F5344CB8AC3E}">
        <p14:creationId xmlns:p14="http://schemas.microsoft.com/office/powerpoint/2010/main" val="1378825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2AD15E50-9E4E-4F72-98C1-9BC170D10689}"/>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893DF403-8439-48D1-8333-1E6A7973E9B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E9BB18F9-A846-4850-983D-148F187BB4E1}"/>
              </a:ext>
            </a:extLst>
          </p:cNvPr>
          <p:cNvSpPr>
            <a:spLocks noGrp="1" noChangeArrowheads="1"/>
          </p:cNvSpPr>
          <p:nvPr>
            <p:ph type="sldNum" sz="quarter" idx="12"/>
          </p:nvPr>
        </p:nvSpPr>
        <p:spPr>
          <a:ln/>
        </p:spPr>
        <p:txBody>
          <a:bodyPr/>
          <a:lstStyle>
            <a:lvl1pPr>
              <a:defRPr/>
            </a:lvl1pPr>
          </a:lstStyle>
          <a:p>
            <a:fld id="{286B3B57-7D0D-4478-ACC2-A7234D672D1E}" type="slidenum">
              <a:rPr lang="en-GB" altLang="en-US"/>
              <a:pPr/>
              <a:t>‹#›</a:t>
            </a:fld>
            <a:endParaRPr lang="en-GB" altLang="en-US"/>
          </a:p>
        </p:txBody>
      </p:sp>
    </p:spTree>
    <p:extLst>
      <p:ext uri="{BB962C8B-B14F-4D97-AF65-F5344CB8AC3E}">
        <p14:creationId xmlns:p14="http://schemas.microsoft.com/office/powerpoint/2010/main" val="330390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83293C0-6CB7-49E0-A483-B6D3131FC76A}"/>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D25B7285-A8A4-4743-A1C2-E6ECC70EB4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B4CF18FE-18E9-4DDC-A28A-5C1F10ED97AF}"/>
              </a:ext>
            </a:extLst>
          </p:cNvPr>
          <p:cNvSpPr>
            <a:spLocks noGrp="1" noChangeArrowheads="1"/>
          </p:cNvSpPr>
          <p:nvPr>
            <p:ph type="sldNum" sz="quarter" idx="12"/>
          </p:nvPr>
        </p:nvSpPr>
        <p:spPr>
          <a:ln/>
        </p:spPr>
        <p:txBody>
          <a:bodyPr/>
          <a:lstStyle>
            <a:lvl1pPr>
              <a:defRPr/>
            </a:lvl1pPr>
          </a:lstStyle>
          <a:p>
            <a:fld id="{936ECD1F-0551-4A0A-B756-DE83063BD801}" type="slidenum">
              <a:rPr lang="en-GB" altLang="en-US"/>
              <a:pPr/>
              <a:t>‹#›</a:t>
            </a:fld>
            <a:endParaRPr lang="en-GB" altLang="en-US"/>
          </a:p>
        </p:txBody>
      </p:sp>
    </p:spTree>
    <p:extLst>
      <p:ext uri="{BB962C8B-B14F-4D97-AF65-F5344CB8AC3E}">
        <p14:creationId xmlns:p14="http://schemas.microsoft.com/office/powerpoint/2010/main" val="383653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6A97BC5-AAFD-4BD7-9AFC-452E94ED2A7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CCA70CF-256E-4C3D-AA1C-EB3A025006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0174C5B-14C0-4DA7-923C-BA9AE3F884C3}"/>
              </a:ext>
            </a:extLst>
          </p:cNvPr>
          <p:cNvSpPr>
            <a:spLocks noGrp="1" noChangeArrowheads="1"/>
          </p:cNvSpPr>
          <p:nvPr>
            <p:ph type="sldNum" sz="quarter" idx="12"/>
          </p:nvPr>
        </p:nvSpPr>
        <p:spPr>
          <a:ln/>
        </p:spPr>
        <p:txBody>
          <a:bodyPr/>
          <a:lstStyle>
            <a:lvl1pPr>
              <a:defRPr/>
            </a:lvl1pPr>
          </a:lstStyle>
          <a:p>
            <a:fld id="{BF42E180-4B35-4EF3-9726-7C1E754D2CC7}" type="slidenum">
              <a:rPr lang="en-GB" altLang="en-US"/>
              <a:pPr/>
              <a:t>‹#›</a:t>
            </a:fld>
            <a:endParaRPr lang="en-GB" altLang="en-US"/>
          </a:p>
        </p:txBody>
      </p:sp>
    </p:spTree>
    <p:extLst>
      <p:ext uri="{BB962C8B-B14F-4D97-AF65-F5344CB8AC3E}">
        <p14:creationId xmlns:p14="http://schemas.microsoft.com/office/powerpoint/2010/main" val="1380314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5B32ED-D945-48C8-926A-5C264DC8D7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9A8CA3C-80F3-4E5B-B211-11119F6EC99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722BEBC-6D82-4045-8E63-32F3A352C3B5}"/>
              </a:ext>
            </a:extLst>
          </p:cNvPr>
          <p:cNvSpPr>
            <a:spLocks noGrp="1" noChangeArrowheads="1"/>
          </p:cNvSpPr>
          <p:nvPr>
            <p:ph type="sldNum" sz="quarter" idx="12"/>
          </p:nvPr>
        </p:nvSpPr>
        <p:spPr>
          <a:ln/>
        </p:spPr>
        <p:txBody>
          <a:bodyPr/>
          <a:lstStyle>
            <a:lvl1pPr>
              <a:defRPr/>
            </a:lvl1pPr>
          </a:lstStyle>
          <a:p>
            <a:fld id="{E91E8614-4DF4-4406-AE70-4D47A2F8673B}" type="slidenum">
              <a:rPr lang="en-GB" altLang="en-US"/>
              <a:pPr/>
              <a:t>‹#›</a:t>
            </a:fld>
            <a:endParaRPr lang="en-GB" altLang="en-US"/>
          </a:p>
        </p:txBody>
      </p:sp>
    </p:spTree>
    <p:extLst>
      <p:ext uri="{BB962C8B-B14F-4D97-AF65-F5344CB8AC3E}">
        <p14:creationId xmlns:p14="http://schemas.microsoft.com/office/powerpoint/2010/main" val="3768653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80B830-23F2-4694-A98B-46AF4EE944D6}"/>
              </a:ext>
            </a:extLst>
          </p:cNvPr>
          <p:cNvSpPr>
            <a:spLocks noGrp="1" noChangeArrowheads="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F75F723-7095-4C58-9FD8-B59BD22319E9}"/>
              </a:ext>
            </a:extLst>
          </p:cNvPr>
          <p:cNvSpPr>
            <a:spLocks noGrp="1" noChangeArrowheads="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E4F617B0-EFCB-4828-A21B-EB566038C3F5}"/>
              </a:ext>
            </a:extLst>
          </p:cNvPr>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788C3744-2759-480E-BEAE-7845A605D8A8}"/>
              </a:ext>
            </a:extLst>
          </p:cNvPr>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0EE77EE4-9DA4-43D2-8CF5-385DCB66CFE1}"/>
              </a:ext>
            </a:extLst>
          </p:cNvPr>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C4F6D3F1-661E-4942-8213-9F43A6BA6DB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tiff"/><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www.hoddereducation.co.uk/Product/9781471890598.aspx"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parliament.uk/housesofhistory"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www.parliament.uk/education/teaching-resources-lesson-plans/democracy-parliament-and-government-video/you-decide-vide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uropa.eu/" TargetMode="Externa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www.parliament.uk/myuk" TargetMode="Externa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www.parliament.uk/referendums" TargetMode="External"/><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FB75B20-A8A6-4E19-9075-9C1DFF96A4F0}"/>
              </a:ext>
            </a:extLst>
          </p:cNvPr>
          <p:cNvSpPr>
            <a:spLocks noGrp="1" noChangeArrowheads="1"/>
          </p:cNvSpPr>
          <p:nvPr>
            <p:ph type="ctrTitle"/>
          </p:nvPr>
        </p:nvSpPr>
        <p:spPr>
          <a:xfrm>
            <a:off x="549275" y="1619250"/>
            <a:ext cx="5829300" cy="1960563"/>
          </a:xfrm>
        </p:spPr>
        <p:txBody>
          <a:bodyPr/>
          <a:lstStyle/>
          <a:p>
            <a:pPr eaLnBrk="1" hangingPunct="1"/>
            <a:r>
              <a:rPr lang="en-GB" altLang="en-US" u="sng" dirty="0">
                <a:latin typeface="Calibri"/>
                <a:cs typeface="Calibri"/>
              </a:rPr>
              <a:t>A Level </a:t>
            </a:r>
            <a:r>
              <a:rPr lang="en-GB" altLang="en-US" u="sng">
                <a:latin typeface="Calibri"/>
                <a:cs typeface="Calibri"/>
              </a:rPr>
              <a:t>Politics</a:t>
            </a:r>
          </a:p>
        </p:txBody>
      </p:sp>
      <p:sp>
        <p:nvSpPr>
          <p:cNvPr id="3075" name="Rectangle 3">
            <a:extLst>
              <a:ext uri="{FF2B5EF4-FFF2-40B4-BE49-F238E27FC236}">
                <a16:creationId xmlns:a16="http://schemas.microsoft.com/office/drawing/2014/main" id="{EE184C26-E343-4A28-9B76-4768501244F7}"/>
              </a:ext>
            </a:extLst>
          </p:cNvPr>
          <p:cNvSpPr>
            <a:spLocks noGrp="1" noChangeArrowheads="1"/>
          </p:cNvSpPr>
          <p:nvPr>
            <p:ph type="subTitle" idx="1"/>
          </p:nvPr>
        </p:nvSpPr>
        <p:spPr>
          <a:xfrm>
            <a:off x="1125538" y="3348038"/>
            <a:ext cx="4800600" cy="2336800"/>
          </a:xfrm>
        </p:spPr>
        <p:txBody>
          <a:bodyPr/>
          <a:lstStyle/>
          <a:p>
            <a:pPr eaLnBrk="1" hangingPunct="1"/>
            <a:r>
              <a:rPr lang="en-GB" altLang="en-US" dirty="0">
                <a:solidFill>
                  <a:schemeClr val="accent2"/>
                </a:solidFill>
                <a:latin typeface="Calibri"/>
                <a:cs typeface="Calibri"/>
              </a:rPr>
              <a:t>Student Handbook</a:t>
            </a:r>
          </a:p>
          <a:p>
            <a:pPr eaLnBrk="1" hangingPunct="1"/>
            <a:r>
              <a:rPr lang="en-GB" altLang="en-US">
                <a:solidFill>
                  <a:schemeClr val="accent2"/>
                </a:solidFill>
                <a:latin typeface="Calibri"/>
                <a:cs typeface="Calibri"/>
              </a:rPr>
              <a:t>2021</a:t>
            </a:r>
            <a:endParaRPr lang="en-GB" altLang="en-US" dirty="0">
              <a:solidFill>
                <a:schemeClr val="accent2"/>
              </a:solidFill>
              <a:latin typeface="Calibri"/>
              <a:cs typeface="Calibri"/>
            </a:endParaRPr>
          </a:p>
        </p:txBody>
      </p:sp>
      <p:pic>
        <p:nvPicPr>
          <p:cNvPr id="3076" name="Picture 5" descr="99609-004-8106F47D">
            <a:extLst>
              <a:ext uri="{FF2B5EF4-FFF2-40B4-BE49-F238E27FC236}">
                <a16:creationId xmlns:a16="http://schemas.microsoft.com/office/drawing/2014/main" id="{E6662DE9-5C15-4D95-9EE3-305ECF3B4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4741863"/>
            <a:ext cx="263207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no-10-downing-street">
            <a:extLst>
              <a:ext uri="{FF2B5EF4-FFF2-40B4-BE49-F238E27FC236}">
                <a16:creationId xmlns:a16="http://schemas.microsoft.com/office/drawing/2014/main" id="{AFDE4C43-2BAC-4430-A302-813252B9C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3463" y="4554538"/>
            <a:ext cx="2674937"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F7D67BB2-7E54-4D46-AFF6-2F800A1F7B7A}"/>
              </a:ext>
            </a:extLst>
          </p:cNvPr>
          <p:cNvPicPr>
            <a:picLocks noChangeAspect="1"/>
          </p:cNvPicPr>
          <p:nvPr/>
        </p:nvPicPr>
        <p:blipFill>
          <a:blip r:embed="rId6"/>
          <a:stretch>
            <a:fillRect/>
          </a:stretch>
        </p:blipFill>
        <p:spPr>
          <a:xfrm>
            <a:off x="996950" y="241619"/>
            <a:ext cx="4800600" cy="1593212"/>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4CEAB57-7137-4349-9247-3452FBA726AA}"/>
              </a:ext>
            </a:extLst>
          </p:cNvPr>
          <p:cNvSpPr/>
          <p:nvPr/>
        </p:nvSpPr>
        <p:spPr>
          <a:xfrm>
            <a:off x="115888" y="107950"/>
            <a:ext cx="6408737" cy="55435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9. Political Parties</a:t>
            </a:r>
          </a:p>
          <a:p>
            <a:pPr>
              <a:defRPr/>
            </a:pPr>
            <a:endParaRPr lang="en-GB" sz="14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24-25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words/topics:</a:t>
            </a:r>
          </a:p>
          <a:p>
            <a:pPr marL="171450" indent="-171450">
              <a:buFont typeface="Arial" panose="020B0604020202020204" pitchFamily="34" charset="0"/>
              <a:buChar char="•"/>
              <a:defRPr/>
            </a:pPr>
            <a:endParaRPr lang="en-GB" sz="10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Political Party</a:t>
            </a:r>
          </a:p>
          <a:p>
            <a:pPr marL="628650" lvl="1" indent="-171450">
              <a:buFont typeface="Wingdings" panose="05000000000000000000" pitchFamily="2" charset="2"/>
              <a:buChar char="v"/>
              <a:defRPr/>
            </a:pPr>
            <a:r>
              <a:rPr lang="en-GB" sz="1200" dirty="0">
                <a:solidFill>
                  <a:schemeClr val="tx1"/>
                </a:solidFill>
                <a:latin typeface="Calibri"/>
                <a:cs typeface="Calibri"/>
              </a:rPr>
              <a:t>Coalition government</a:t>
            </a:r>
          </a:p>
          <a:p>
            <a:pPr marL="628650" lvl="1" indent="-171450">
              <a:buFont typeface="Wingdings" panose="05000000000000000000" pitchFamily="2" charset="2"/>
              <a:buChar char="v"/>
              <a:defRPr/>
            </a:pPr>
            <a:r>
              <a:rPr lang="en-GB" sz="1200" dirty="0">
                <a:solidFill>
                  <a:schemeClr val="tx1"/>
                </a:solidFill>
                <a:latin typeface="Calibri"/>
                <a:cs typeface="Calibri"/>
              </a:rPr>
              <a:t>Majority</a:t>
            </a:r>
          </a:p>
          <a:p>
            <a:pPr marL="628650" lvl="1" indent="-171450">
              <a:buFont typeface="Wingdings" panose="05000000000000000000" pitchFamily="2" charset="2"/>
              <a:buChar char="v"/>
              <a:defRPr/>
            </a:pPr>
            <a:r>
              <a:rPr lang="en-GB" sz="1200" dirty="0">
                <a:solidFill>
                  <a:schemeClr val="tx1"/>
                </a:solidFill>
                <a:latin typeface="Calibri"/>
                <a:cs typeface="Calibri"/>
              </a:rPr>
              <a:t>Functions of political parties</a:t>
            </a:r>
          </a:p>
          <a:p>
            <a:pPr marL="628650" lvl="1" indent="-171450">
              <a:buFont typeface="Wingdings" panose="05000000000000000000" pitchFamily="2" charset="2"/>
              <a:buChar char="v"/>
              <a:defRPr/>
            </a:pPr>
            <a:r>
              <a:rPr lang="en-GB" sz="1200" dirty="0">
                <a:solidFill>
                  <a:schemeClr val="tx1"/>
                </a:solidFill>
                <a:latin typeface="Calibri"/>
                <a:cs typeface="Calibri"/>
              </a:rPr>
              <a:t>Party Whips</a:t>
            </a:r>
          </a:p>
          <a:p>
            <a:pPr marL="628650" lvl="1" indent="-171450">
              <a:buFont typeface="Wingdings" panose="05000000000000000000" pitchFamily="2" charset="2"/>
              <a:buChar char="v"/>
              <a:defRPr/>
            </a:pPr>
            <a:r>
              <a:rPr lang="en-GB" sz="1200" dirty="0">
                <a:solidFill>
                  <a:schemeClr val="tx1"/>
                </a:solidFill>
                <a:latin typeface="Calibri"/>
                <a:cs typeface="Calibri"/>
              </a:rPr>
              <a:t>Party Rebels</a:t>
            </a:r>
          </a:p>
          <a:p>
            <a:pPr marL="628650" lvl="1" indent="-171450">
              <a:buFont typeface="Wingdings" panose="05000000000000000000" pitchFamily="2" charset="2"/>
              <a:buChar char="v"/>
              <a:defRPr/>
            </a:pPr>
            <a:r>
              <a:rPr lang="en-GB" sz="1200" dirty="0">
                <a:solidFill>
                  <a:schemeClr val="tx1"/>
                </a:solidFill>
                <a:latin typeface="Calibri"/>
                <a:cs typeface="Calibri"/>
              </a:rPr>
              <a:t>‘withdrawing the whip’</a:t>
            </a:r>
          </a:p>
          <a:p>
            <a:pPr marL="171450" indent="-171450">
              <a:buFont typeface="Arial" panose="020B0604020202020204" pitchFamily="34" charset="0"/>
              <a:buChar char="•"/>
              <a:defRPr/>
            </a:pPr>
            <a:endParaRPr lang="en-GB" sz="10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Which political party currently governs this country?</a:t>
            </a:r>
          </a:p>
          <a:p>
            <a:pPr marL="171450" indent="-171450">
              <a:buFont typeface="Arial" panose="020B0604020202020204" pitchFamily="34" charset="0"/>
              <a:buChar char="•"/>
              <a:defRPr/>
            </a:pPr>
            <a:r>
              <a:rPr lang="en-GB" sz="1200" dirty="0">
                <a:solidFill>
                  <a:schemeClr val="tx1"/>
                </a:solidFill>
                <a:latin typeface="Calibri"/>
                <a:cs typeface="Calibri"/>
              </a:rPr>
              <a:t>How many seats (or MPs) do the three main parties each have in the House of Commons?</a:t>
            </a:r>
          </a:p>
          <a:p>
            <a:pPr marL="171450" indent="-171450">
              <a:buFont typeface="Arial" panose="020B0604020202020204" pitchFamily="34" charset="0"/>
              <a:buChar char="•"/>
              <a:defRPr/>
            </a:pPr>
            <a:r>
              <a:rPr lang="en-GB" sz="1200" dirty="0">
                <a:solidFill>
                  <a:schemeClr val="tx1"/>
                </a:solidFill>
                <a:latin typeface="Calibri"/>
                <a:cs typeface="Calibri"/>
              </a:rPr>
              <a:t>Research the main political position of the three main political parties in the following areas:</a:t>
            </a:r>
          </a:p>
          <a:p>
            <a:pPr marL="628650" lvl="1" indent="-171450">
              <a:buFont typeface="Wingdings" panose="05000000000000000000" pitchFamily="2" charset="2"/>
              <a:buChar char="v"/>
              <a:defRPr/>
            </a:pPr>
            <a:r>
              <a:rPr lang="en-GB" sz="1200" dirty="0">
                <a:solidFill>
                  <a:schemeClr val="tx1"/>
                </a:solidFill>
                <a:latin typeface="Calibri"/>
                <a:cs typeface="Calibri"/>
              </a:rPr>
              <a:t>Immigration</a:t>
            </a:r>
          </a:p>
          <a:p>
            <a:pPr marL="628650" lvl="1" indent="-171450">
              <a:buFont typeface="Wingdings" panose="05000000000000000000" pitchFamily="2" charset="2"/>
              <a:buChar char="v"/>
              <a:defRPr/>
            </a:pPr>
            <a:r>
              <a:rPr lang="en-GB" sz="1200" dirty="0">
                <a:solidFill>
                  <a:schemeClr val="tx1"/>
                </a:solidFill>
                <a:latin typeface="Calibri"/>
                <a:cs typeface="Calibri"/>
              </a:rPr>
              <a:t>Taxes and the Economy</a:t>
            </a:r>
          </a:p>
          <a:p>
            <a:pPr marL="628650" lvl="1" indent="-171450">
              <a:buFont typeface="Wingdings" panose="05000000000000000000" pitchFamily="2" charset="2"/>
              <a:buChar char="v"/>
              <a:defRPr/>
            </a:pPr>
            <a:r>
              <a:rPr lang="en-GB" sz="1200" dirty="0">
                <a:solidFill>
                  <a:schemeClr val="tx1"/>
                </a:solidFill>
                <a:latin typeface="Calibri"/>
                <a:cs typeface="Calibri"/>
              </a:rPr>
              <a:t>The NHS</a:t>
            </a:r>
          </a:p>
          <a:p>
            <a:pPr marL="628650" lvl="1" indent="-171450">
              <a:buFont typeface="Wingdings" panose="05000000000000000000" pitchFamily="2" charset="2"/>
              <a:buChar char="v"/>
              <a:defRPr/>
            </a:pPr>
            <a:r>
              <a:rPr lang="en-GB" sz="1200" dirty="0">
                <a:solidFill>
                  <a:schemeClr val="tx1"/>
                </a:solidFill>
                <a:latin typeface="Calibri"/>
                <a:cs typeface="Calibri"/>
              </a:rPr>
              <a:t>Security, defence and foreign affairs</a:t>
            </a:r>
          </a:p>
          <a:p>
            <a:pPr marL="628650" lvl="1" indent="-171450">
              <a:buFont typeface="Wingdings" panose="05000000000000000000" pitchFamily="2" charset="2"/>
              <a:buChar char="v"/>
              <a:defRPr/>
            </a:pPr>
            <a:r>
              <a:rPr lang="en-GB" sz="1200" dirty="0">
                <a:solidFill>
                  <a:schemeClr val="tx1"/>
                </a:solidFill>
                <a:latin typeface="Calibri"/>
                <a:cs typeface="Calibri"/>
              </a:rPr>
              <a:t>Jobs</a:t>
            </a:r>
          </a:p>
          <a:p>
            <a:pPr marL="628650" lvl="1" indent="-171450">
              <a:buFont typeface="Wingdings" panose="05000000000000000000" pitchFamily="2" charset="2"/>
              <a:buChar char="v"/>
              <a:defRPr/>
            </a:pPr>
            <a:r>
              <a:rPr lang="en-GB" sz="1200" dirty="0">
                <a:solidFill>
                  <a:schemeClr val="tx1"/>
                </a:solidFill>
                <a:latin typeface="Calibri"/>
                <a:cs typeface="Calibri"/>
              </a:rPr>
              <a:t>Education</a:t>
            </a:r>
          </a:p>
          <a:p>
            <a:pPr marL="628650" lvl="1" indent="-171450">
              <a:buFont typeface="Wingdings" panose="05000000000000000000" pitchFamily="2" charset="2"/>
              <a:buChar char="v"/>
              <a:defRPr/>
            </a:pPr>
            <a:r>
              <a:rPr lang="en-GB" sz="1200" dirty="0">
                <a:solidFill>
                  <a:schemeClr val="tx1"/>
                </a:solidFill>
                <a:latin typeface="Calibri"/>
                <a:cs typeface="Calibri"/>
              </a:rPr>
              <a:t>Law and Order</a:t>
            </a:r>
          </a:p>
          <a:p>
            <a:pPr marL="628650" lvl="1" indent="-171450">
              <a:buFont typeface="Wingdings" panose="05000000000000000000" pitchFamily="2" charset="2"/>
              <a:buChar char="v"/>
              <a:defRPr/>
            </a:pPr>
            <a:r>
              <a:rPr lang="en-GB" sz="1200" dirty="0">
                <a:solidFill>
                  <a:schemeClr val="tx1"/>
                </a:solidFill>
                <a:latin typeface="Calibri"/>
                <a:cs typeface="Calibri"/>
              </a:rPr>
              <a:t>Benefits/ Poverty</a:t>
            </a:r>
          </a:p>
          <a:p>
            <a:pPr marL="171450" indent="-171450">
              <a:buFont typeface="Arial" panose="020B0604020202020204" pitchFamily="34" charset="0"/>
              <a:buChar char="•"/>
              <a:defRPr/>
            </a:pPr>
            <a:r>
              <a:rPr lang="en-GB" sz="1200" dirty="0">
                <a:solidFill>
                  <a:schemeClr val="tx1"/>
                </a:solidFill>
                <a:latin typeface="Calibri"/>
                <a:cs typeface="Calibri"/>
              </a:rPr>
              <a:t>Who would you vote for and why&gt;</a:t>
            </a:r>
          </a:p>
          <a:p>
            <a:pPr>
              <a:defRPr/>
            </a:pPr>
            <a:endParaRPr lang="en-GB" sz="1400" u="sng" dirty="0">
              <a:solidFill>
                <a:schemeClr val="tx1"/>
              </a:solidFill>
              <a:latin typeface="Calibri"/>
              <a:cs typeface="Calibri"/>
            </a:endParaRPr>
          </a:p>
          <a:p>
            <a:pPr algn="ctr">
              <a:defRPr/>
            </a:pPr>
            <a:endParaRPr lang="en-GB" sz="1000" u="sng" dirty="0">
              <a:solidFill>
                <a:schemeClr val="tx1"/>
              </a:solidFill>
              <a:latin typeface="Calibri"/>
              <a:cs typeface="Calibri"/>
            </a:endParaRP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4" name="Rounded Rectangle 3">
            <a:extLst>
              <a:ext uri="{FF2B5EF4-FFF2-40B4-BE49-F238E27FC236}">
                <a16:creationId xmlns:a16="http://schemas.microsoft.com/office/drawing/2014/main" id="{B14DB1F4-40D5-4C8F-977A-0305021FFB38}"/>
              </a:ext>
            </a:extLst>
          </p:cNvPr>
          <p:cNvSpPr/>
          <p:nvPr/>
        </p:nvSpPr>
        <p:spPr>
          <a:xfrm>
            <a:off x="115888" y="5795963"/>
            <a:ext cx="6408737" cy="31686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10. Pressure Groups</a:t>
            </a:r>
          </a:p>
          <a:p>
            <a:pPr>
              <a:defRPr/>
            </a:pPr>
            <a:endParaRPr lang="en-GB" sz="14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26-27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words/topics:</a:t>
            </a:r>
          </a:p>
          <a:p>
            <a:pPr marL="171450" indent="-171450">
              <a:buFont typeface="Arial" panose="020B0604020202020204" pitchFamily="34" charset="0"/>
              <a:buChar char="•"/>
              <a:defRPr/>
            </a:pPr>
            <a:endParaRPr lang="en-GB" sz="10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Pressure Group</a:t>
            </a:r>
          </a:p>
          <a:p>
            <a:pPr marL="628650" lvl="1" indent="-171450">
              <a:buFont typeface="Wingdings" panose="05000000000000000000" pitchFamily="2" charset="2"/>
              <a:buChar char="v"/>
              <a:defRPr/>
            </a:pPr>
            <a:r>
              <a:rPr lang="en-GB" sz="1200" dirty="0">
                <a:solidFill>
                  <a:schemeClr val="tx1"/>
                </a:solidFill>
                <a:latin typeface="Calibri"/>
                <a:cs typeface="Calibri"/>
              </a:rPr>
              <a:t>Lobbying</a:t>
            </a:r>
          </a:p>
          <a:p>
            <a:pPr marL="628650" lvl="1" indent="-171450">
              <a:buFont typeface="Wingdings" panose="05000000000000000000" pitchFamily="2" charset="2"/>
              <a:buChar char="v"/>
              <a:defRPr/>
            </a:pPr>
            <a:r>
              <a:rPr lang="en-GB" sz="1200" dirty="0">
                <a:solidFill>
                  <a:schemeClr val="tx1"/>
                </a:solidFill>
                <a:latin typeface="Calibri"/>
                <a:cs typeface="Calibri"/>
              </a:rPr>
              <a:t>Petitions</a:t>
            </a:r>
          </a:p>
          <a:p>
            <a:pPr marL="628650" lvl="1" indent="-171450">
              <a:buFont typeface="Wingdings" panose="05000000000000000000" pitchFamily="2" charset="2"/>
              <a:buChar char="v"/>
              <a:defRPr/>
            </a:pPr>
            <a:r>
              <a:rPr lang="en-GB" sz="1200" dirty="0">
                <a:solidFill>
                  <a:schemeClr val="tx1"/>
                </a:solidFill>
                <a:latin typeface="Calibri"/>
                <a:cs typeface="Calibri"/>
              </a:rPr>
              <a:t>Popular protest</a:t>
            </a:r>
          </a:p>
          <a:p>
            <a:pPr marL="628650" lvl="1" indent="-171450">
              <a:buFont typeface="Wingdings" panose="05000000000000000000" pitchFamily="2" charset="2"/>
              <a:buChar char="v"/>
              <a:defRPr/>
            </a:pPr>
            <a:r>
              <a:rPr lang="en-GB" sz="1200" dirty="0">
                <a:solidFill>
                  <a:schemeClr val="tx1"/>
                </a:solidFill>
                <a:latin typeface="Calibri"/>
                <a:cs typeface="Calibri"/>
              </a:rPr>
              <a:t>Celebrity endorsement</a:t>
            </a:r>
          </a:p>
          <a:p>
            <a:pPr marL="628650" lvl="1" indent="-171450">
              <a:buFont typeface="Wingdings" panose="05000000000000000000" pitchFamily="2" charset="2"/>
              <a:buChar char="v"/>
              <a:defRPr/>
            </a:pPr>
            <a:r>
              <a:rPr lang="en-GB" sz="1200" dirty="0">
                <a:solidFill>
                  <a:schemeClr val="tx1"/>
                </a:solidFill>
                <a:latin typeface="Calibri"/>
                <a:cs typeface="Calibri"/>
              </a:rPr>
              <a:t>Direct Action.</a:t>
            </a:r>
          </a:p>
          <a:p>
            <a:pPr marL="628650" lvl="1" indent="-171450">
              <a:buFont typeface="Wingdings" panose="05000000000000000000" pitchFamily="2" charset="2"/>
              <a:buChar char="v"/>
              <a:defRPr/>
            </a:pPr>
            <a:endParaRPr lang="en-GB" sz="10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How is a pressure group different from a political party?</a:t>
            </a:r>
          </a:p>
          <a:p>
            <a:pPr marL="171450" indent="-171450">
              <a:buFont typeface="Arial" panose="020B0604020202020204" pitchFamily="34" charset="0"/>
              <a:buChar char="•"/>
              <a:defRPr/>
            </a:pPr>
            <a:r>
              <a:rPr lang="en-GB" sz="1200" dirty="0">
                <a:solidFill>
                  <a:schemeClr val="tx1"/>
                </a:solidFill>
                <a:latin typeface="Calibri"/>
                <a:cs typeface="Calibri"/>
              </a:rPr>
              <a:t>Research one pressure group – why is its aim? Who does it represent? What methods has it used to try to get its message across? How successful has it been?</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a:defRPr/>
            </a:pPr>
            <a:endParaRPr lang="en-GB" sz="1400" u="sng" dirty="0">
              <a:solidFill>
                <a:schemeClr val="tx1"/>
              </a:solidFill>
              <a:latin typeface="Calibri"/>
              <a:cs typeface="Calibri"/>
            </a:endParaRPr>
          </a:p>
          <a:p>
            <a:pPr algn="ctr">
              <a:defRPr/>
            </a:pPr>
            <a:endParaRPr lang="en-GB" sz="1000" u="sng" dirty="0">
              <a:solidFill>
                <a:schemeClr val="tx1"/>
              </a:solidFill>
              <a:latin typeface="Calibri"/>
              <a:cs typeface="Calibri"/>
            </a:endParaRP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1406FBB-CD5F-45F2-A73D-8142BEB8AEB5}"/>
              </a:ext>
            </a:extLst>
          </p:cNvPr>
          <p:cNvSpPr>
            <a:spLocks noGrp="1"/>
          </p:cNvSpPr>
          <p:nvPr>
            <p:ph type="title"/>
          </p:nvPr>
        </p:nvSpPr>
        <p:spPr>
          <a:xfrm>
            <a:off x="354013" y="250825"/>
            <a:ext cx="6172200" cy="461963"/>
          </a:xfrm>
        </p:spPr>
        <p:txBody>
          <a:bodyPr/>
          <a:lstStyle/>
          <a:p>
            <a:r>
              <a:rPr lang="en-GB" altLang="en-US" sz="1400" u="sng">
                <a:latin typeface="Calibri"/>
                <a:cs typeface="Calibri"/>
              </a:rPr>
              <a:t>Current Affairs Diary</a:t>
            </a:r>
          </a:p>
        </p:txBody>
      </p:sp>
      <p:sp>
        <p:nvSpPr>
          <p:cNvPr id="4" name="TextBox 4">
            <a:extLst>
              <a:ext uri="{FF2B5EF4-FFF2-40B4-BE49-F238E27FC236}">
                <a16:creationId xmlns:a16="http://schemas.microsoft.com/office/drawing/2014/main" id="{102D8F4A-F34A-47E7-8134-CAC53C2D0431}"/>
              </a:ext>
            </a:extLst>
          </p:cNvPr>
          <p:cNvSpPr txBox="1">
            <a:spLocks noChangeArrowheads="1"/>
          </p:cNvSpPr>
          <p:nvPr/>
        </p:nvSpPr>
        <p:spPr bwMode="auto">
          <a:xfrm>
            <a:off x="319088" y="712788"/>
            <a:ext cx="6207125"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u="sng" dirty="0">
                <a:latin typeface="Calibri"/>
                <a:cs typeface="Calibri"/>
              </a:rPr>
              <a:t>TASK 2:</a:t>
            </a:r>
            <a:r>
              <a:rPr lang="en-GB" altLang="en-US" sz="1200" dirty="0">
                <a:latin typeface="Calibri"/>
                <a:cs typeface="Calibri"/>
              </a:rPr>
              <a:t> in addition to these research projects you must also start your current affairs diary in the summer holidays. You will continue to keep this diary throughout your time studying politics in the sixth form.</a:t>
            </a:r>
          </a:p>
          <a:p>
            <a:pPr>
              <a:defRPr/>
            </a:pPr>
            <a:endParaRPr lang="en-GB" altLang="en-US" sz="1200" dirty="0">
              <a:latin typeface="Calibri"/>
              <a:cs typeface="Calibri"/>
            </a:endParaRPr>
          </a:p>
          <a:p>
            <a:pPr>
              <a:defRPr/>
            </a:pPr>
            <a:r>
              <a:rPr lang="en-GB" altLang="en-US" sz="1200" u="sng" dirty="0">
                <a:latin typeface="Calibri"/>
                <a:cs typeface="Calibri"/>
              </a:rPr>
              <a:t>How to keep a current affairs diary:</a:t>
            </a:r>
          </a:p>
          <a:p>
            <a:pPr>
              <a:defRPr/>
            </a:pPr>
            <a:endParaRPr lang="en-GB" altLang="en-US" sz="1200" dirty="0">
              <a:latin typeface="Calibri"/>
              <a:cs typeface="Calibri"/>
            </a:endParaRPr>
          </a:p>
          <a:p>
            <a:pPr marL="228600" indent="-228600">
              <a:buFontTx/>
              <a:buAutoNum type="arabicPeriod"/>
              <a:defRPr/>
            </a:pPr>
            <a:r>
              <a:rPr lang="en-GB" altLang="en-US" sz="1200" dirty="0">
                <a:latin typeface="Calibri"/>
                <a:cs typeface="Calibri"/>
              </a:rPr>
              <a:t>Each morning you must listen to, watch or read what is going on in the country and make a list of the top three news stories. You can do this whilst you are getting ready in the morning; whilst travelling into school on weekdays; by looking at one of the internet news sites and/or spending some time each day in the school library or at home looking at a newspaper.</a:t>
            </a:r>
          </a:p>
          <a:p>
            <a:pPr marL="228600" indent="-228600">
              <a:buFontTx/>
              <a:buAutoNum type="arabicPeriod"/>
              <a:defRPr/>
            </a:pPr>
            <a:r>
              <a:rPr lang="en-GB" altLang="en-US" sz="1200" dirty="0">
                <a:latin typeface="Calibri"/>
                <a:cs typeface="Calibri"/>
              </a:rPr>
              <a:t>In your diary make a list of the top three stories, including a brief outline of what has happened.</a:t>
            </a:r>
          </a:p>
          <a:p>
            <a:pPr marL="228600" indent="-228600">
              <a:buFontTx/>
              <a:buAutoNum type="arabicPeriod"/>
              <a:defRPr/>
            </a:pPr>
            <a:r>
              <a:rPr lang="en-GB" altLang="en-US" sz="1200" dirty="0">
                <a:latin typeface="Calibri"/>
                <a:cs typeface="Calibri"/>
              </a:rPr>
              <a:t>At the end of each week you must select one of these stories and write a short editorial on it. This should include:</a:t>
            </a:r>
          </a:p>
          <a:p>
            <a:pPr marL="914400" lvl="1" indent="-171450">
              <a:buFont typeface="Arial" panose="020B0604020202020204" pitchFamily="34" charset="0"/>
              <a:buChar char="•"/>
              <a:defRPr/>
            </a:pPr>
            <a:r>
              <a:rPr lang="en-US" sz="1200" dirty="0">
                <a:latin typeface="Calibri"/>
                <a:cs typeface="Calibri"/>
              </a:rPr>
              <a:t>An objective explanation of the issue. How it has progressed across the week.</a:t>
            </a:r>
          </a:p>
          <a:p>
            <a:pPr marL="914400" lvl="1" indent="-171450">
              <a:buFont typeface="Arial" panose="020B0604020202020204" pitchFamily="34" charset="0"/>
              <a:buChar char="•"/>
              <a:defRPr/>
            </a:pPr>
            <a:r>
              <a:rPr lang="en-US" sz="1200" dirty="0">
                <a:latin typeface="Calibri"/>
                <a:cs typeface="Calibri"/>
              </a:rPr>
              <a:t>Opinions from different viewpoints.</a:t>
            </a:r>
          </a:p>
          <a:p>
            <a:pPr marL="914400" lvl="1" indent="-171450">
              <a:buFont typeface="Arial" panose="020B0604020202020204" pitchFamily="34" charset="0"/>
              <a:buChar char="•"/>
              <a:defRPr/>
            </a:pPr>
            <a:r>
              <a:rPr lang="en-US" sz="1200" dirty="0">
                <a:latin typeface="Calibri"/>
                <a:cs typeface="Calibri"/>
              </a:rPr>
              <a:t>Your opinion – including where applicable alternative solutions to the problem or issue being </a:t>
            </a:r>
            <a:r>
              <a:rPr lang="en-US" sz="1200" dirty="0" err="1">
                <a:latin typeface="Calibri"/>
                <a:cs typeface="Calibri"/>
              </a:rPr>
              <a:t>criticised</a:t>
            </a:r>
            <a:r>
              <a:rPr lang="en-US" sz="1200" dirty="0">
                <a:latin typeface="Calibri"/>
                <a:cs typeface="Calibri"/>
              </a:rPr>
              <a:t>. </a:t>
            </a:r>
          </a:p>
          <a:p>
            <a:pPr marL="914400" lvl="1" indent="-171450">
              <a:buFont typeface="Arial" panose="020B0604020202020204" pitchFamily="34" charset="0"/>
              <a:buChar char="•"/>
              <a:defRPr/>
            </a:pPr>
            <a:endParaRPr lang="en-US" sz="1200" dirty="0">
              <a:latin typeface="Calibri"/>
              <a:cs typeface="Calibri"/>
            </a:endParaRPr>
          </a:p>
          <a:p>
            <a:pPr marL="914400" lvl="1" indent="-171450">
              <a:buFont typeface="Arial" panose="020B0604020202020204" pitchFamily="34" charset="0"/>
              <a:buChar char="•"/>
              <a:defRPr/>
            </a:pPr>
            <a:endParaRPr lang="en-US" sz="1200" dirty="0">
              <a:latin typeface="Calibri"/>
              <a:cs typeface="Calibri"/>
            </a:endParaRPr>
          </a:p>
          <a:p>
            <a:pPr>
              <a:defRPr/>
            </a:pPr>
            <a:r>
              <a:rPr lang="en-US" sz="1200" dirty="0">
                <a:latin typeface="Calibri"/>
                <a:cs typeface="Calibri"/>
              </a:rPr>
              <a:t>You will be provided with an exercise book to record your diary in. It is important that this is kept up to date and you bring it to all lessons. It will be collected in at random to check that you are up-to-date. The quality and quantity of work in this diary will form part of your termly skills check and effort scores will be awarded accordingly.</a:t>
            </a:r>
            <a:br>
              <a:rPr lang="en-US" sz="1200" dirty="0">
                <a:latin typeface="Calibri"/>
                <a:cs typeface="Calibri"/>
              </a:rPr>
            </a:br>
            <a:endParaRPr lang="en-GB" altLang="en-US" sz="1200" dirty="0">
              <a:latin typeface="Calibri"/>
              <a:cs typeface="Calibri"/>
            </a:endParaRPr>
          </a:p>
        </p:txBody>
      </p:sp>
      <p:sp>
        <p:nvSpPr>
          <p:cNvPr id="2" name="Rectangle 1">
            <a:extLst>
              <a:ext uri="{FF2B5EF4-FFF2-40B4-BE49-F238E27FC236}">
                <a16:creationId xmlns:a16="http://schemas.microsoft.com/office/drawing/2014/main" id="{E2A1C252-C60E-4EB4-B9A5-F236A8349058}"/>
              </a:ext>
            </a:extLst>
          </p:cNvPr>
          <p:cNvSpPr/>
          <p:nvPr/>
        </p:nvSpPr>
        <p:spPr>
          <a:xfrm>
            <a:off x="354013" y="5975350"/>
            <a:ext cx="5954712" cy="284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200" b="1" u="sng" dirty="0">
                <a:solidFill>
                  <a:schemeClr val="tx1"/>
                </a:solidFill>
                <a:latin typeface="Calibri"/>
                <a:cs typeface="Calibri"/>
              </a:rPr>
              <a:t>On your return to school in September:</a:t>
            </a:r>
          </a:p>
          <a:p>
            <a:pPr>
              <a:defRPr/>
            </a:pPr>
            <a:endParaRPr lang="en-GB" sz="12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Copies of the text books.</a:t>
            </a:r>
          </a:p>
          <a:p>
            <a:pPr marL="171450" indent="-171450">
              <a:buFont typeface="Arial" panose="020B0604020202020204" pitchFamily="34" charset="0"/>
              <a:buChar char="•"/>
              <a:defRPr/>
            </a:pPr>
            <a:r>
              <a:rPr lang="en-GB" sz="1200" dirty="0">
                <a:solidFill>
                  <a:schemeClr val="tx1"/>
                </a:solidFill>
                <a:latin typeface="Calibri"/>
                <a:cs typeface="Calibri"/>
              </a:rPr>
              <a:t>Your up-to-date current affairs diary</a:t>
            </a:r>
          </a:p>
          <a:p>
            <a:pPr marL="171450" indent="-171450">
              <a:buFont typeface="Arial" panose="020B0604020202020204" pitchFamily="34" charset="0"/>
              <a:buChar char="•"/>
              <a:defRPr/>
            </a:pPr>
            <a:r>
              <a:rPr lang="en-GB" sz="1200" dirty="0">
                <a:solidFill>
                  <a:schemeClr val="tx1"/>
                </a:solidFill>
                <a:latin typeface="Calibri"/>
                <a:cs typeface="Calibri"/>
              </a:rPr>
              <a:t>Your lever-arch folder set up with dividers to cover all the units you will be studying.</a:t>
            </a:r>
          </a:p>
          <a:p>
            <a:pPr marL="171450" indent="-171450">
              <a:buFont typeface="Arial" panose="020B0604020202020204" pitchFamily="34" charset="0"/>
              <a:buChar char="•"/>
              <a:defRPr/>
            </a:pPr>
            <a:r>
              <a:rPr lang="en-GB" sz="1200" dirty="0">
                <a:solidFill>
                  <a:schemeClr val="tx1"/>
                </a:solidFill>
                <a:latin typeface="Calibri"/>
                <a:cs typeface="Calibri"/>
              </a:rPr>
              <a:t>In the exercise book provided you must provide evidence that you have complete all the research tasks. Do not just copy and paste from the internet, particularly with word definitions – make sure that you really understand everything you write. This may mean that you need to do further research to develop your understanding.</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algn="ctr">
              <a:defRPr/>
            </a:pPr>
            <a:r>
              <a:rPr lang="en-GB" sz="1200" dirty="0">
                <a:solidFill>
                  <a:schemeClr val="tx1"/>
                </a:solidFill>
                <a:latin typeface="Calibri"/>
                <a:cs typeface="Calibri"/>
              </a:rPr>
              <a:t>There will be a knowledge and understanding test on your return. You will only be allowed to continue with the course if you pass this test.</a:t>
            </a:r>
          </a:p>
          <a:p>
            <a:pPr>
              <a:defRPr/>
            </a:pPr>
            <a:endParaRPr lang="en-GB" sz="1200" dirty="0">
              <a:solidFill>
                <a:schemeClr val="tx1"/>
              </a:solidFill>
              <a:latin typeface="Calibri"/>
              <a:cs typeface="Calibri"/>
            </a:endParaRPr>
          </a:p>
          <a:p>
            <a:pPr>
              <a:defRPr/>
            </a:pPr>
            <a:endParaRPr lang="en-GB" sz="1200" u="sng" dirty="0">
              <a:solidFill>
                <a:schemeClr val="tx1"/>
              </a:solidFill>
              <a:latin typeface="Calibri"/>
              <a:cs typeface="Calibri"/>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E9A337C-8E35-4532-8009-C278B5A7C116}"/>
              </a:ext>
            </a:extLst>
          </p:cNvPr>
          <p:cNvSpPr>
            <a:spLocks noGrp="1" noChangeArrowheads="1"/>
          </p:cNvSpPr>
          <p:nvPr>
            <p:ph type="title"/>
          </p:nvPr>
        </p:nvSpPr>
        <p:spPr>
          <a:xfrm>
            <a:off x="342900" y="107950"/>
            <a:ext cx="6172200" cy="317500"/>
          </a:xfrm>
        </p:spPr>
        <p:txBody>
          <a:bodyPr/>
          <a:lstStyle/>
          <a:p>
            <a:pPr eaLnBrk="1" hangingPunct="1"/>
            <a:r>
              <a:rPr lang="en-GB" altLang="en-US" sz="2000" u="sng" dirty="0">
                <a:latin typeface="Calibri"/>
                <a:cs typeface="Calibri"/>
              </a:rPr>
              <a:t>A-Level Politics</a:t>
            </a:r>
          </a:p>
        </p:txBody>
      </p:sp>
      <p:pic>
        <p:nvPicPr>
          <p:cNvPr id="5123" name="Picture 5" descr="QTC_Taking_Aim_The_Works_09">
            <a:extLst>
              <a:ext uri="{FF2B5EF4-FFF2-40B4-BE49-F238E27FC236}">
                <a16:creationId xmlns:a16="http://schemas.microsoft.com/office/drawing/2014/main" id="{D29A21F2-0F85-4D01-8F8D-977C30736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525" y="1331913"/>
            <a:ext cx="16367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6">
            <a:extLst>
              <a:ext uri="{FF2B5EF4-FFF2-40B4-BE49-F238E27FC236}">
                <a16:creationId xmlns:a16="http://schemas.microsoft.com/office/drawing/2014/main" id="{2DAE43B8-E8D1-4A59-A3DF-51DD913D95BE}"/>
              </a:ext>
            </a:extLst>
          </p:cNvPr>
          <p:cNvSpPr txBox="1">
            <a:spLocks noChangeArrowheads="1"/>
          </p:cNvSpPr>
          <p:nvPr/>
        </p:nvSpPr>
        <p:spPr bwMode="auto">
          <a:xfrm>
            <a:off x="1844675" y="1136650"/>
            <a:ext cx="4941888"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latin typeface="Calibri"/>
                <a:cs typeface="Calibri"/>
              </a:rPr>
              <a:t>It aims to:</a:t>
            </a:r>
          </a:p>
          <a:p>
            <a:pPr eaLnBrk="1" hangingPunct="1">
              <a:spcBef>
                <a:spcPct val="50000"/>
              </a:spcBef>
              <a:buFontTx/>
              <a:buNone/>
            </a:pPr>
            <a:r>
              <a:rPr lang="en-GB" altLang="en-US" sz="1800">
                <a:latin typeface="Calibri"/>
                <a:cs typeface="Calibri"/>
              </a:rPr>
              <a:t>Provide you with a ‘balanced education in politics’, and ‘understanding of the nature of politics, and an understanding in the context of the Untied Kingdom, including its local, national and European dimensions, and some aspects of comparative study of other political systems.’</a:t>
            </a:r>
          </a:p>
        </p:txBody>
      </p:sp>
      <p:sp>
        <p:nvSpPr>
          <p:cNvPr id="5125" name="Text Box 7">
            <a:extLst>
              <a:ext uri="{FF2B5EF4-FFF2-40B4-BE49-F238E27FC236}">
                <a16:creationId xmlns:a16="http://schemas.microsoft.com/office/drawing/2014/main" id="{8AAE0F03-137F-4DAA-9742-962F32D023F7}"/>
              </a:ext>
            </a:extLst>
          </p:cNvPr>
          <p:cNvSpPr txBox="1">
            <a:spLocks noChangeArrowheads="1"/>
          </p:cNvSpPr>
          <p:nvPr/>
        </p:nvSpPr>
        <p:spPr bwMode="auto">
          <a:xfrm>
            <a:off x="144463" y="3708400"/>
            <a:ext cx="6669087" cy="9255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800">
                <a:latin typeface="Calibri"/>
                <a:cs typeface="Calibri"/>
              </a:rPr>
              <a:t>You will be assessed on your ability to organise and present information, ideas and arguments clearly and logically in continuous prose using good quality English </a:t>
            </a:r>
          </a:p>
        </p:txBody>
      </p:sp>
      <p:sp>
        <p:nvSpPr>
          <p:cNvPr id="5126" name="Text Box 8">
            <a:extLst>
              <a:ext uri="{FF2B5EF4-FFF2-40B4-BE49-F238E27FC236}">
                <a16:creationId xmlns:a16="http://schemas.microsoft.com/office/drawing/2014/main" id="{1F855C7A-440F-4975-A959-7EE28CCF90A9}"/>
              </a:ext>
            </a:extLst>
          </p:cNvPr>
          <p:cNvSpPr txBox="1">
            <a:spLocks noChangeArrowheads="1"/>
          </p:cNvSpPr>
          <p:nvPr/>
        </p:nvSpPr>
        <p:spPr bwMode="auto">
          <a:xfrm>
            <a:off x="188913" y="4838700"/>
            <a:ext cx="648017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600" u="sng">
                <a:latin typeface="Calibri"/>
                <a:cs typeface="Calibri"/>
              </a:rPr>
              <a:t>THE SKILLS YOU WILL DEVELOP</a:t>
            </a:r>
          </a:p>
          <a:p>
            <a:pPr algn="ctr" eaLnBrk="1" hangingPunct="1">
              <a:spcBef>
                <a:spcPct val="50000"/>
              </a:spcBef>
              <a:buFontTx/>
              <a:buNone/>
            </a:pPr>
            <a:endParaRPr lang="en-GB" altLang="en-US" sz="1600" u="sng">
              <a:latin typeface="Calibri"/>
              <a:cs typeface="Calibri"/>
            </a:endParaRPr>
          </a:p>
          <a:p>
            <a:pPr eaLnBrk="1" hangingPunct="1">
              <a:spcBef>
                <a:spcPct val="0"/>
              </a:spcBef>
              <a:buFontTx/>
              <a:buNone/>
            </a:pPr>
            <a:r>
              <a:rPr lang="en-GB" altLang="en-US" sz="1600">
                <a:latin typeface="Calibri"/>
                <a:cs typeface="Calibri"/>
              </a:rPr>
              <a:t>· </a:t>
            </a:r>
            <a:r>
              <a:rPr lang="en-GB" altLang="en-US" sz="1600" b="1">
                <a:latin typeface="Calibri"/>
                <a:cs typeface="Calibri"/>
              </a:rPr>
              <a:t>Knowledge and understanding </a:t>
            </a:r>
            <a:r>
              <a:rPr lang="en-GB" altLang="en-US" sz="1600">
                <a:latin typeface="Calibri"/>
                <a:cs typeface="Calibri"/>
              </a:rPr>
              <a:t>of basic political ideas , concepts, structures and processes, the relationship between them and how they work at different levels.</a:t>
            </a:r>
          </a:p>
          <a:p>
            <a:pPr eaLnBrk="1" hangingPunct="1">
              <a:spcBef>
                <a:spcPct val="0"/>
              </a:spcBef>
              <a:buFontTx/>
              <a:buNone/>
            </a:pPr>
            <a:endParaRPr lang="en-GB" altLang="en-US" sz="1600">
              <a:latin typeface="Calibri"/>
              <a:cs typeface="Calibri"/>
            </a:endParaRPr>
          </a:p>
          <a:p>
            <a:pPr eaLnBrk="1" hangingPunct="1">
              <a:spcBef>
                <a:spcPct val="0"/>
              </a:spcBef>
              <a:buFontTx/>
              <a:buNone/>
            </a:pPr>
            <a:r>
              <a:rPr lang="en-GB" altLang="en-US" sz="1600">
                <a:latin typeface="Calibri"/>
                <a:cs typeface="Calibri"/>
              </a:rPr>
              <a:t>· An ability to </a:t>
            </a:r>
            <a:r>
              <a:rPr lang="en-GB" altLang="en-US" sz="1600" b="1">
                <a:latin typeface="Calibri"/>
                <a:cs typeface="Calibri"/>
              </a:rPr>
              <a:t>interpret and analyse</a:t>
            </a:r>
            <a:r>
              <a:rPr lang="en-GB" altLang="en-US" sz="1600">
                <a:latin typeface="Calibri"/>
                <a:cs typeface="Calibri"/>
              </a:rPr>
              <a:t> political information in various forms and from various sources, and to </a:t>
            </a:r>
            <a:r>
              <a:rPr lang="en-GB" altLang="en-US" sz="1600" b="1">
                <a:latin typeface="Calibri"/>
                <a:cs typeface="Calibri"/>
              </a:rPr>
              <a:t>apply </a:t>
            </a:r>
            <a:r>
              <a:rPr lang="en-GB" altLang="en-US" sz="1600">
                <a:latin typeface="Calibri"/>
                <a:cs typeface="Calibri"/>
              </a:rPr>
              <a:t>a range of political ideas concepts and theories.</a:t>
            </a:r>
          </a:p>
          <a:p>
            <a:pPr eaLnBrk="1" hangingPunct="1">
              <a:spcBef>
                <a:spcPct val="0"/>
              </a:spcBef>
              <a:buFontTx/>
              <a:buNone/>
            </a:pPr>
            <a:endParaRPr lang="en-GB" altLang="en-US" sz="1600">
              <a:latin typeface="Calibri"/>
              <a:cs typeface="Calibri"/>
            </a:endParaRPr>
          </a:p>
          <a:p>
            <a:pPr eaLnBrk="1" hangingPunct="1">
              <a:spcBef>
                <a:spcPct val="0"/>
              </a:spcBef>
              <a:buFontTx/>
              <a:buNone/>
            </a:pPr>
            <a:r>
              <a:rPr lang="en-GB" altLang="en-US" sz="1600">
                <a:latin typeface="Calibri"/>
                <a:cs typeface="Calibri"/>
              </a:rPr>
              <a:t>· An ability to </a:t>
            </a:r>
            <a:r>
              <a:rPr lang="en-GB" altLang="en-US" sz="1600" b="1">
                <a:latin typeface="Calibri"/>
                <a:cs typeface="Calibri"/>
              </a:rPr>
              <a:t>evaluate</a:t>
            </a:r>
            <a:r>
              <a:rPr lang="en-GB" altLang="en-US" sz="1600">
                <a:latin typeface="Calibri"/>
                <a:cs typeface="Calibri"/>
              </a:rPr>
              <a:t> arguments, theories, values and ideologies to explain political behaviour and suggest solutions to controversial issues.</a:t>
            </a:r>
          </a:p>
          <a:p>
            <a:pPr eaLnBrk="1" hangingPunct="1">
              <a:spcBef>
                <a:spcPct val="0"/>
              </a:spcBef>
              <a:buFontTx/>
              <a:buNone/>
            </a:pPr>
            <a:endParaRPr lang="en-GB" altLang="en-US" sz="1600">
              <a:latin typeface="Calibri"/>
              <a:cs typeface="Calibri"/>
            </a:endParaRPr>
          </a:p>
          <a:p>
            <a:pPr eaLnBrk="1" hangingPunct="1">
              <a:spcBef>
                <a:spcPct val="0"/>
              </a:spcBef>
              <a:buFontTx/>
              <a:buNone/>
            </a:pPr>
            <a:r>
              <a:rPr lang="en-GB" altLang="en-US" sz="1600">
                <a:latin typeface="Calibri"/>
                <a:cs typeface="Calibri"/>
              </a:rPr>
              <a:t>· The skills to </a:t>
            </a:r>
            <a:r>
              <a:rPr lang="en-GB" altLang="en-US" sz="1600" b="1">
                <a:latin typeface="Calibri"/>
                <a:cs typeface="Calibri"/>
              </a:rPr>
              <a:t>organise and present an argument with relevance, clarity and coherence using good English.</a:t>
            </a:r>
          </a:p>
        </p:txBody>
      </p:sp>
      <p:sp>
        <p:nvSpPr>
          <p:cNvPr id="5127" name="Rectangle 9">
            <a:extLst>
              <a:ext uri="{FF2B5EF4-FFF2-40B4-BE49-F238E27FC236}">
                <a16:creationId xmlns:a16="http://schemas.microsoft.com/office/drawing/2014/main" id="{22A38AA8-E29C-438C-95A5-3AE3276FEDCD}"/>
              </a:ext>
            </a:extLst>
          </p:cNvPr>
          <p:cNvSpPr>
            <a:spLocks noChangeArrowheads="1"/>
          </p:cNvSpPr>
          <p:nvPr/>
        </p:nvSpPr>
        <p:spPr bwMode="auto">
          <a:xfrm>
            <a:off x="115888" y="611188"/>
            <a:ext cx="655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800" u="sng">
                <a:latin typeface="Calibri"/>
                <a:cs typeface="Calibri"/>
              </a:rPr>
              <a:t>WHAT DOES THE COURSE AIM TO DO?</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4C5FF04-42C6-4A60-9BB4-B75984A28995}"/>
              </a:ext>
            </a:extLst>
          </p:cNvPr>
          <p:cNvSpPr>
            <a:spLocks noChangeArrowheads="1"/>
          </p:cNvSpPr>
          <p:nvPr/>
        </p:nvSpPr>
        <p:spPr bwMode="auto">
          <a:xfrm>
            <a:off x="115888" y="107950"/>
            <a:ext cx="655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800" u="sng">
                <a:latin typeface="Calibri"/>
                <a:cs typeface="Calibri"/>
              </a:rPr>
              <a:t>WHAT DOES THE COURSE INVOLVE?</a:t>
            </a:r>
          </a:p>
        </p:txBody>
      </p:sp>
      <p:sp>
        <p:nvSpPr>
          <p:cNvPr id="7171" name="Text Box 9">
            <a:extLst>
              <a:ext uri="{FF2B5EF4-FFF2-40B4-BE49-F238E27FC236}">
                <a16:creationId xmlns:a16="http://schemas.microsoft.com/office/drawing/2014/main" id="{DE3A0260-D0D5-4836-B8AD-CB49BDEF73E9}"/>
              </a:ext>
            </a:extLst>
          </p:cNvPr>
          <p:cNvSpPr txBox="1">
            <a:spLocks noChangeArrowheads="1"/>
          </p:cNvSpPr>
          <p:nvPr/>
        </p:nvSpPr>
        <p:spPr bwMode="auto">
          <a:xfrm>
            <a:off x="141288" y="623888"/>
            <a:ext cx="65976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600" u="sng">
                <a:latin typeface="Calibri"/>
                <a:cs typeface="Calibri"/>
              </a:rPr>
              <a:t>What will you study?</a:t>
            </a:r>
          </a:p>
          <a:p>
            <a:pPr eaLnBrk="1" hangingPunct="1">
              <a:spcBef>
                <a:spcPct val="50000"/>
              </a:spcBef>
              <a:buFontTx/>
              <a:buNone/>
            </a:pPr>
            <a:endParaRPr lang="en-GB" altLang="en-US" sz="1600">
              <a:latin typeface="Calibri"/>
              <a:cs typeface="Calibri"/>
            </a:endParaRPr>
          </a:p>
        </p:txBody>
      </p:sp>
      <p:graphicFrame>
        <p:nvGraphicFramePr>
          <p:cNvPr id="3" name="Table 2">
            <a:extLst>
              <a:ext uri="{FF2B5EF4-FFF2-40B4-BE49-F238E27FC236}">
                <a16:creationId xmlns:a16="http://schemas.microsoft.com/office/drawing/2014/main" id="{795DD17D-2FF5-4739-8CAA-CCFF82BEC330}"/>
              </a:ext>
            </a:extLst>
          </p:cNvPr>
          <p:cNvGraphicFramePr>
            <a:graphicFrameLocks noGrp="1"/>
          </p:cNvGraphicFramePr>
          <p:nvPr>
            <p:extLst>
              <p:ext uri="{D42A27DB-BD31-4B8C-83A1-F6EECF244321}">
                <p14:modId xmlns:p14="http://schemas.microsoft.com/office/powerpoint/2010/main" val="848424585"/>
              </p:ext>
            </p:extLst>
          </p:nvPr>
        </p:nvGraphicFramePr>
        <p:xfrm>
          <a:off x="192088" y="977901"/>
          <a:ext cx="6496050" cy="7045376"/>
        </p:xfrm>
        <a:graphic>
          <a:graphicData uri="http://schemas.openxmlformats.org/drawingml/2006/table">
            <a:tbl>
              <a:tblPr firstRow="1" bandRow="1">
                <a:tableStyleId>{5940675A-B579-460E-94D1-54222C63F5DA}</a:tableStyleId>
              </a:tblPr>
              <a:tblGrid>
                <a:gridCol w="1382762">
                  <a:extLst>
                    <a:ext uri="{9D8B030D-6E8A-4147-A177-3AD203B41FA5}">
                      <a16:colId xmlns:a16="http://schemas.microsoft.com/office/drawing/2014/main" val="1612995392"/>
                    </a:ext>
                  </a:extLst>
                </a:gridCol>
                <a:gridCol w="3441751">
                  <a:extLst>
                    <a:ext uri="{9D8B030D-6E8A-4147-A177-3AD203B41FA5}">
                      <a16:colId xmlns:a16="http://schemas.microsoft.com/office/drawing/2014/main" val="2642207824"/>
                    </a:ext>
                  </a:extLst>
                </a:gridCol>
                <a:gridCol w="1671537">
                  <a:extLst>
                    <a:ext uri="{9D8B030D-6E8A-4147-A177-3AD203B41FA5}">
                      <a16:colId xmlns:a16="http://schemas.microsoft.com/office/drawing/2014/main" val="1301134475"/>
                    </a:ext>
                  </a:extLst>
                </a:gridCol>
              </a:tblGrid>
              <a:tr h="373759">
                <a:tc>
                  <a:txBody>
                    <a:bodyPr/>
                    <a:lstStyle/>
                    <a:p>
                      <a:r>
                        <a:rPr lang="en-GB" sz="1200" dirty="0">
                          <a:latin typeface="Calibri" panose="020F0502020204030204" pitchFamily="34" charset="0"/>
                          <a:cs typeface="Calibri" panose="020F0502020204030204" pitchFamily="34" charset="0"/>
                        </a:rPr>
                        <a:t>Term</a:t>
                      </a:r>
                    </a:p>
                  </a:txBody>
                  <a:tcPr marL="91457" marR="91457" marT="45721" marB="45721" anchor="ctr"/>
                </a:tc>
                <a:tc>
                  <a:txBody>
                    <a:bodyPr/>
                    <a:lstStyle/>
                    <a:p>
                      <a:r>
                        <a:rPr lang="en-GB" sz="1200" dirty="0">
                          <a:latin typeface="Calibri" panose="020F0502020204030204" pitchFamily="34" charset="0"/>
                          <a:cs typeface="Calibri" panose="020F0502020204030204" pitchFamily="34" charset="0"/>
                        </a:rPr>
                        <a:t>Topics Covered</a:t>
                      </a:r>
                    </a:p>
                  </a:txBody>
                  <a:tcPr marL="91457" marR="91457" marT="45721" marB="45721" anchor="ctr"/>
                </a:tc>
                <a:tc>
                  <a:txBody>
                    <a:bodyPr/>
                    <a:lstStyle/>
                    <a:p>
                      <a:r>
                        <a:rPr lang="en-GB" sz="1200" dirty="0">
                          <a:latin typeface="Calibri" panose="020F0502020204030204" pitchFamily="34" charset="0"/>
                          <a:cs typeface="Calibri" panose="020F0502020204030204" pitchFamily="34" charset="0"/>
                        </a:rPr>
                        <a:t>Exam</a:t>
                      </a:r>
                    </a:p>
                  </a:txBody>
                  <a:tcPr marL="91457" marR="91457" marT="45721" marB="45721" anchor="ctr"/>
                </a:tc>
                <a:extLst>
                  <a:ext uri="{0D108BD9-81ED-4DB2-BD59-A6C34878D82A}">
                    <a16:rowId xmlns:a16="http://schemas.microsoft.com/office/drawing/2014/main" val="2591417921"/>
                  </a:ext>
                </a:extLst>
              </a:tr>
              <a:tr h="242232">
                <a:tc gridSpan="3">
                  <a:txBody>
                    <a:bodyPr/>
                    <a:lstStyle/>
                    <a:p>
                      <a:r>
                        <a:rPr lang="en-GB" sz="1200" dirty="0">
                          <a:latin typeface="Calibri" panose="020F0502020204030204" pitchFamily="34" charset="0"/>
                          <a:cs typeface="Calibri" panose="020F0502020204030204" pitchFamily="34" charset="0"/>
                        </a:rPr>
                        <a:t>Year 12:</a:t>
                      </a:r>
                    </a:p>
                  </a:txBody>
                  <a:tcPr marL="91457" marR="91457" marT="45721" marB="45721" anchor="ctr"/>
                </a:tc>
                <a:tc hMerge="1">
                  <a:txBody>
                    <a:bodyPr/>
                    <a:lstStyle/>
                    <a:p>
                      <a:endParaRPr lang="en-GB" sz="1200" dirty="0">
                        <a:latin typeface="Comic Sans MS" panose="030F0702030302020204" pitchFamily="66" charset="0"/>
                      </a:endParaRPr>
                    </a:p>
                  </a:txBody>
                  <a:tcPr anchor="ctr"/>
                </a:tc>
                <a:tc hMerge="1">
                  <a:txBody>
                    <a:bodyPr/>
                    <a:lstStyle/>
                    <a:p>
                      <a:endParaRPr lang="en-GB" sz="1200" dirty="0">
                        <a:latin typeface="Comic Sans MS" panose="030F0702030302020204" pitchFamily="66" charset="0"/>
                      </a:endParaRPr>
                    </a:p>
                  </a:txBody>
                  <a:tcPr anchor="ctr"/>
                </a:tc>
                <a:extLst>
                  <a:ext uri="{0D108BD9-81ED-4DB2-BD59-A6C34878D82A}">
                    <a16:rowId xmlns:a16="http://schemas.microsoft.com/office/drawing/2014/main" val="669838278"/>
                  </a:ext>
                </a:extLst>
              </a:tr>
              <a:tr h="967157">
                <a:tc>
                  <a:txBody>
                    <a:bodyPr/>
                    <a:lstStyle/>
                    <a:p>
                      <a:r>
                        <a:rPr lang="en-GB" sz="1200" dirty="0">
                          <a:latin typeface="Calibri" panose="020F0502020204030204" pitchFamily="34" charset="0"/>
                          <a:cs typeface="Calibri" panose="020F0502020204030204" pitchFamily="34" charset="0"/>
                        </a:rPr>
                        <a:t>Autumn Term</a:t>
                      </a:r>
                    </a:p>
                  </a:txBody>
                  <a:tcPr marL="91457" marR="91457" marT="45721" marB="45721" anchor="ctr"/>
                </a:tc>
                <a:tc>
                  <a:txBody>
                    <a:bodyPr/>
                    <a:lstStyle/>
                    <a:p>
                      <a:r>
                        <a:rPr lang="en-GB" sz="1200" u="sng" dirty="0">
                          <a:solidFill>
                            <a:srgbClr val="FF0000"/>
                          </a:solidFill>
                          <a:latin typeface="Calibri" panose="020F0502020204030204" pitchFamily="34" charset="0"/>
                          <a:cs typeface="Calibri" panose="020F0502020204030204" pitchFamily="34" charset="0"/>
                        </a:rPr>
                        <a:t>Component 1: UK Politics</a:t>
                      </a:r>
                    </a:p>
                    <a:p>
                      <a:endParaRPr lang="en-GB" sz="1200" u="sng" dirty="0">
                        <a:solidFill>
                          <a:srgbClr val="FF000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FF0000"/>
                          </a:solidFill>
                          <a:latin typeface="Calibri" panose="020F0502020204030204" pitchFamily="34" charset="0"/>
                          <a:cs typeface="Calibri" panose="020F0502020204030204" pitchFamily="34" charset="0"/>
                        </a:rPr>
                        <a:t>Democracy and participation</a:t>
                      </a:r>
                    </a:p>
                    <a:p>
                      <a:pPr marL="171450" indent="-171450">
                        <a:buFont typeface="Arial" panose="020B0604020202020204" pitchFamily="34" charset="0"/>
                        <a:buChar char="•"/>
                      </a:pPr>
                      <a:r>
                        <a:rPr lang="en-GB" sz="1200" dirty="0">
                          <a:solidFill>
                            <a:srgbClr val="FF0000"/>
                          </a:solidFill>
                          <a:latin typeface="Calibri" panose="020F0502020204030204" pitchFamily="34" charset="0"/>
                          <a:cs typeface="Calibri" panose="020F0502020204030204" pitchFamily="34" charset="0"/>
                        </a:rPr>
                        <a:t>Political parties</a:t>
                      </a:r>
                    </a:p>
                    <a:p>
                      <a:pPr marL="171450" indent="-171450">
                        <a:buFont typeface="Arial" panose="020B0604020202020204" pitchFamily="34" charset="0"/>
                        <a:buChar char="•"/>
                      </a:pPr>
                      <a:r>
                        <a:rPr lang="en-GB" sz="1200" dirty="0">
                          <a:solidFill>
                            <a:srgbClr val="FF0000"/>
                          </a:solidFill>
                          <a:latin typeface="Calibri" panose="020F0502020204030204" pitchFamily="34" charset="0"/>
                          <a:cs typeface="Calibri" panose="020F0502020204030204" pitchFamily="34" charset="0"/>
                        </a:rPr>
                        <a:t>Electoral system</a:t>
                      </a:r>
                    </a:p>
                    <a:p>
                      <a:pPr marL="171450" indent="-171450">
                        <a:buFont typeface="Arial" panose="020B0604020202020204" pitchFamily="34" charset="0"/>
                        <a:buChar char="•"/>
                      </a:pPr>
                      <a:r>
                        <a:rPr lang="en-GB" sz="1200" dirty="0">
                          <a:solidFill>
                            <a:srgbClr val="FF0000"/>
                          </a:solidFill>
                          <a:latin typeface="Calibri" panose="020F0502020204030204" pitchFamily="34" charset="0"/>
                          <a:cs typeface="Calibri" panose="020F0502020204030204" pitchFamily="34" charset="0"/>
                        </a:rPr>
                        <a:t>Voting behaviour and the media</a:t>
                      </a:r>
                    </a:p>
                  </a:txBody>
                  <a:tcPr marL="91457" marR="91457" marT="45721" marB="45721" anchor="ctr"/>
                </a:tc>
                <a:tc>
                  <a:txBody>
                    <a:bodyPr/>
                    <a:lstStyle/>
                    <a:p>
                      <a:r>
                        <a:rPr lang="en-GB" sz="1200" baseline="0" dirty="0">
                          <a:latin typeface="Calibri" panose="020F0502020204030204" pitchFamily="34" charset="0"/>
                          <a:cs typeface="Calibri" panose="020F0502020204030204" pitchFamily="34" charset="0"/>
                        </a:rPr>
                        <a:t>A level: 2 hours - also include Core political ideas.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3288910659"/>
                  </a:ext>
                </a:extLst>
              </a:tr>
              <a:tr h="967157">
                <a:tc>
                  <a:txBody>
                    <a:bodyPr/>
                    <a:lstStyle/>
                    <a:p>
                      <a:r>
                        <a:rPr lang="en-GB" sz="1200" dirty="0">
                          <a:latin typeface="Calibri" panose="020F0502020204030204" pitchFamily="34" charset="0"/>
                          <a:cs typeface="Calibri" panose="020F0502020204030204" pitchFamily="34" charset="0"/>
                        </a:rPr>
                        <a:t>Spring Term </a:t>
                      </a:r>
                    </a:p>
                  </a:txBody>
                  <a:tcPr marL="91457" marR="91457" marT="45721" marB="45721" anchor="ctr"/>
                </a:tc>
                <a:tc>
                  <a:txBody>
                    <a:bodyPr/>
                    <a:lstStyle/>
                    <a:p>
                      <a:r>
                        <a:rPr lang="en-GB" sz="1200" u="sng" dirty="0">
                          <a:solidFill>
                            <a:srgbClr val="00B050"/>
                          </a:solidFill>
                          <a:latin typeface="Calibri" panose="020F0502020204030204" pitchFamily="34" charset="0"/>
                          <a:cs typeface="Calibri" panose="020F0502020204030204" pitchFamily="34" charset="0"/>
                        </a:rPr>
                        <a:t>Component 2: UK Government</a:t>
                      </a:r>
                    </a:p>
                    <a:p>
                      <a:endParaRPr lang="en-GB" sz="1200" u="sng" dirty="0">
                        <a:solidFill>
                          <a:srgbClr val="00B05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B050"/>
                          </a:solidFill>
                          <a:latin typeface="Calibri" panose="020F0502020204030204" pitchFamily="34" charset="0"/>
                          <a:cs typeface="Calibri" panose="020F0502020204030204" pitchFamily="34" charset="0"/>
                        </a:rPr>
                        <a:t>The constitution</a:t>
                      </a:r>
                    </a:p>
                    <a:p>
                      <a:pPr marL="171450" indent="-171450">
                        <a:buFont typeface="Arial" panose="020B0604020202020204" pitchFamily="34" charset="0"/>
                        <a:buChar char="•"/>
                      </a:pPr>
                      <a:r>
                        <a:rPr lang="en-GB" sz="1200" dirty="0">
                          <a:solidFill>
                            <a:srgbClr val="00B050"/>
                          </a:solidFill>
                          <a:latin typeface="Calibri" panose="020F0502020204030204" pitchFamily="34" charset="0"/>
                          <a:cs typeface="Calibri" panose="020F0502020204030204" pitchFamily="34" charset="0"/>
                        </a:rPr>
                        <a:t>Parliament</a:t>
                      </a:r>
                    </a:p>
                    <a:p>
                      <a:pPr marL="171450" indent="-171450">
                        <a:buFont typeface="Arial" panose="020B0604020202020204" pitchFamily="34" charset="0"/>
                        <a:buChar char="•"/>
                      </a:pPr>
                      <a:r>
                        <a:rPr lang="en-GB" sz="1200" dirty="0">
                          <a:solidFill>
                            <a:srgbClr val="00B050"/>
                          </a:solidFill>
                          <a:latin typeface="Calibri" panose="020F0502020204030204" pitchFamily="34" charset="0"/>
                          <a:cs typeface="Calibri" panose="020F0502020204030204" pitchFamily="34" charset="0"/>
                        </a:rPr>
                        <a:t>Prime Minister and executive</a:t>
                      </a:r>
                    </a:p>
                    <a:p>
                      <a:pPr marL="171450" indent="-171450">
                        <a:buFont typeface="Arial" panose="020B0604020202020204" pitchFamily="34" charset="0"/>
                        <a:buChar char="•"/>
                      </a:pPr>
                      <a:r>
                        <a:rPr lang="en-GB" sz="1200" dirty="0">
                          <a:solidFill>
                            <a:srgbClr val="00B050"/>
                          </a:solidFill>
                          <a:latin typeface="Calibri" panose="020F0502020204030204" pitchFamily="34" charset="0"/>
                          <a:cs typeface="Calibri" panose="020F0502020204030204" pitchFamily="34" charset="0"/>
                        </a:rPr>
                        <a:t>Relationships between the branches</a:t>
                      </a:r>
                    </a:p>
                  </a:txBody>
                  <a:tcPr marL="91457" marR="91457" marT="45721" marB="45721" anchor="ctr"/>
                </a:tc>
                <a:tc>
                  <a:txBody>
                    <a:bodyPr/>
                    <a:lstStyle/>
                    <a:p>
                      <a:r>
                        <a:rPr lang="en-GB" sz="1200" baseline="0" dirty="0">
                          <a:latin typeface="Calibri" panose="020F0502020204030204" pitchFamily="34" charset="0"/>
                          <a:cs typeface="Calibri" panose="020F0502020204030204" pitchFamily="34" charset="0"/>
                        </a:rPr>
                        <a:t>A Level: 2 hours - also include Non-Core political ideas.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545679641"/>
                  </a:ext>
                </a:extLst>
              </a:tr>
              <a:tr h="1083270">
                <a:tc>
                  <a:txBody>
                    <a:bodyPr/>
                    <a:lstStyle/>
                    <a:p>
                      <a:r>
                        <a:rPr lang="en-GB" sz="1200" dirty="0">
                          <a:latin typeface="Calibri" panose="020F0502020204030204" pitchFamily="34" charset="0"/>
                          <a:cs typeface="Calibri" panose="020F0502020204030204" pitchFamily="34" charset="0"/>
                        </a:rPr>
                        <a:t>Summer Term</a:t>
                      </a:r>
                    </a:p>
                  </a:txBody>
                  <a:tcPr marL="91457" marR="91457" marT="45721" marB="45721" anchor="ctr"/>
                </a:tc>
                <a:tc>
                  <a:txBody>
                    <a:bodyPr/>
                    <a:lstStyle/>
                    <a:p>
                      <a:r>
                        <a:rPr lang="en-GB" sz="1200" u="sng" dirty="0">
                          <a:solidFill>
                            <a:srgbClr val="FF0000"/>
                          </a:solidFill>
                          <a:latin typeface="Calibri" panose="020F0502020204030204" pitchFamily="34" charset="0"/>
                          <a:cs typeface="Calibri" panose="020F0502020204030204" pitchFamily="34" charset="0"/>
                        </a:rPr>
                        <a:t>Core politica</a:t>
                      </a:r>
                      <a:r>
                        <a:rPr lang="en-GB" sz="1200" u="sng" baseline="0" dirty="0">
                          <a:solidFill>
                            <a:srgbClr val="FF0000"/>
                          </a:solidFill>
                          <a:latin typeface="Calibri" panose="020F0502020204030204" pitchFamily="34" charset="0"/>
                          <a:cs typeface="Calibri" panose="020F0502020204030204" pitchFamily="34" charset="0"/>
                        </a:rPr>
                        <a:t>l ideas:</a:t>
                      </a:r>
                    </a:p>
                    <a:p>
                      <a:pPr marL="171450" indent="-171450">
                        <a:buFont typeface="Arial" panose="020B0604020202020204" pitchFamily="34" charset="0"/>
                        <a:buChar char="•"/>
                      </a:pPr>
                      <a:r>
                        <a:rPr lang="en-GB" sz="1200" baseline="0" dirty="0">
                          <a:solidFill>
                            <a:srgbClr val="FF0000"/>
                          </a:solidFill>
                          <a:latin typeface="Calibri" panose="020F0502020204030204" pitchFamily="34" charset="0"/>
                          <a:cs typeface="Calibri" panose="020F0502020204030204" pitchFamily="34" charset="0"/>
                        </a:rPr>
                        <a:t>Conservatism</a:t>
                      </a:r>
                    </a:p>
                    <a:p>
                      <a:pPr marL="171450" indent="-171450">
                        <a:buFont typeface="Arial" panose="020B0604020202020204" pitchFamily="34" charset="0"/>
                        <a:buChar char="•"/>
                      </a:pPr>
                      <a:r>
                        <a:rPr lang="en-GB" sz="1200" baseline="0" dirty="0">
                          <a:solidFill>
                            <a:srgbClr val="FF0000"/>
                          </a:solidFill>
                          <a:latin typeface="Calibri" panose="020F0502020204030204" pitchFamily="34" charset="0"/>
                          <a:cs typeface="Calibri" panose="020F0502020204030204" pitchFamily="34" charset="0"/>
                        </a:rPr>
                        <a:t>Liberalism</a:t>
                      </a:r>
                    </a:p>
                    <a:p>
                      <a:pPr marL="171450" indent="-171450">
                        <a:buFont typeface="Arial" panose="020B0604020202020204" pitchFamily="34" charset="0"/>
                        <a:buChar char="•"/>
                      </a:pPr>
                      <a:r>
                        <a:rPr lang="en-GB" sz="1200" baseline="0" dirty="0">
                          <a:solidFill>
                            <a:srgbClr val="FF0000"/>
                          </a:solidFill>
                          <a:latin typeface="Calibri" panose="020F0502020204030204" pitchFamily="34" charset="0"/>
                          <a:cs typeface="Calibri" panose="020F0502020204030204" pitchFamily="34" charset="0"/>
                        </a:rPr>
                        <a:t>Socialism</a:t>
                      </a:r>
                    </a:p>
                    <a:p>
                      <a:pPr marL="171450" indent="-171450">
                        <a:buFont typeface="Arial" panose="020B0604020202020204" pitchFamily="34" charset="0"/>
                        <a:buChar char="•"/>
                      </a:pPr>
                      <a:endParaRPr lang="en-GB" sz="1200" baseline="0" dirty="0">
                        <a:solidFill>
                          <a:srgbClr val="FF0000"/>
                        </a:solidFill>
                        <a:latin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sng" baseline="0" dirty="0">
                          <a:solidFill>
                            <a:srgbClr val="00B050"/>
                          </a:solidFill>
                          <a:latin typeface="Calibri" panose="020F0502020204030204" pitchFamily="34" charset="0"/>
                          <a:cs typeface="Calibri" panose="020F0502020204030204" pitchFamily="34" charset="0"/>
                        </a:rPr>
                        <a:t>Non-Core political ideas:</a:t>
                      </a:r>
                    </a:p>
                    <a:p>
                      <a:pPr marL="171450" indent="-171450">
                        <a:buFont typeface="Arial" panose="020B0604020202020204" pitchFamily="34" charset="0"/>
                        <a:buChar char="•"/>
                      </a:pPr>
                      <a:r>
                        <a:rPr lang="en-GB" sz="1200" baseline="0" dirty="0">
                          <a:solidFill>
                            <a:srgbClr val="00B050"/>
                          </a:solidFill>
                          <a:latin typeface="Calibri" panose="020F0502020204030204" pitchFamily="34" charset="0"/>
                          <a:cs typeface="Calibri" panose="020F0502020204030204" pitchFamily="34" charset="0"/>
                        </a:rPr>
                        <a:t>Anarchism</a:t>
                      </a:r>
                    </a:p>
                  </a:txBody>
                  <a:tcPr marL="91457" marR="91457" marT="45721" marB="45721" anchor="ctr"/>
                </a:tc>
                <a:tc>
                  <a:txBody>
                    <a:bodyPr/>
                    <a:lstStyle/>
                    <a:p>
                      <a:r>
                        <a:rPr lang="en-GB" sz="1200" dirty="0">
                          <a:latin typeface="Calibri" panose="020F0502020204030204" pitchFamily="34" charset="0"/>
                          <a:cs typeface="Calibri" panose="020F0502020204030204" pitchFamily="34" charset="0"/>
                        </a:rPr>
                        <a:t>A level:</a:t>
                      </a:r>
                      <a:r>
                        <a:rPr lang="en-GB" sz="1200" baseline="0" dirty="0">
                          <a:latin typeface="Calibri" panose="020F0502020204030204" pitchFamily="34" charset="0"/>
                          <a:cs typeface="Calibri" panose="020F0502020204030204" pitchFamily="34" charset="0"/>
                        </a:rPr>
                        <a:t> 2 exam papers 2 hours each to cover UK politics (including Core political ideas) and UK Government (including non-Core political ideas)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3510182053"/>
                  </a:ext>
                </a:extLst>
              </a:tr>
              <a:tr h="250115">
                <a:tc gridSpan="3">
                  <a:txBody>
                    <a:bodyPr/>
                    <a:lstStyle/>
                    <a:p>
                      <a:r>
                        <a:rPr lang="en-GB" sz="1200" dirty="0">
                          <a:latin typeface="Calibri" panose="020F0502020204030204" pitchFamily="34" charset="0"/>
                          <a:cs typeface="Calibri" panose="020F0502020204030204" pitchFamily="34" charset="0"/>
                        </a:rPr>
                        <a:t>Year 13:</a:t>
                      </a:r>
                    </a:p>
                  </a:txBody>
                  <a:tcPr marL="91457" marR="91457" marT="45721" marB="45721" anchor="ctr"/>
                </a:tc>
                <a:tc hMerge="1">
                  <a:txBody>
                    <a:bodyPr/>
                    <a:lstStyle/>
                    <a:p>
                      <a:endParaRPr lang="en-GB" sz="1200" dirty="0">
                        <a:latin typeface="Comic Sans MS" panose="030F0702030302020204" pitchFamily="66" charset="0"/>
                      </a:endParaRPr>
                    </a:p>
                  </a:txBody>
                  <a:tcPr anchor="ctr"/>
                </a:tc>
                <a:tc hMerge="1">
                  <a:txBody>
                    <a:bodyPr/>
                    <a:lstStyle/>
                    <a:p>
                      <a:endParaRPr lang="en-GB" sz="1200" dirty="0">
                        <a:latin typeface="Comic Sans MS" panose="030F0702030302020204" pitchFamily="66" charset="0"/>
                      </a:endParaRPr>
                    </a:p>
                  </a:txBody>
                  <a:tcPr anchor="ctr"/>
                </a:tc>
                <a:extLst>
                  <a:ext uri="{0D108BD9-81ED-4DB2-BD59-A6C34878D82A}">
                    <a16:rowId xmlns:a16="http://schemas.microsoft.com/office/drawing/2014/main" val="503162353"/>
                  </a:ext>
                </a:extLst>
              </a:tr>
              <a:tr h="791309">
                <a:tc>
                  <a:txBody>
                    <a:bodyPr/>
                    <a:lstStyle/>
                    <a:p>
                      <a:r>
                        <a:rPr lang="en-GB" sz="1200" dirty="0">
                          <a:latin typeface="Calibri" panose="020F0502020204030204" pitchFamily="34" charset="0"/>
                          <a:cs typeface="Calibri" panose="020F0502020204030204" pitchFamily="34" charset="0"/>
                        </a:rPr>
                        <a:t>Autumn Term</a:t>
                      </a:r>
                    </a:p>
                  </a:txBody>
                  <a:tcPr marL="91457" marR="91457" marT="45721" marB="45721" anchor="ctr"/>
                </a:tc>
                <a:tc rowSpan="2">
                  <a:txBody>
                    <a:bodyPr/>
                    <a:lstStyle/>
                    <a:p>
                      <a:r>
                        <a:rPr lang="en-GB" sz="1200" u="sng" baseline="0" dirty="0">
                          <a:solidFill>
                            <a:srgbClr val="0070C0"/>
                          </a:solidFill>
                          <a:latin typeface="Calibri" panose="020F0502020204030204" pitchFamily="34" charset="0"/>
                          <a:cs typeface="Calibri" panose="020F0502020204030204" pitchFamily="34" charset="0"/>
                        </a:rPr>
                        <a:t>Component 3: US Politics:</a:t>
                      </a:r>
                    </a:p>
                    <a:p>
                      <a:endParaRPr lang="en-GB" sz="1200" u="sng" baseline="0" dirty="0">
                        <a:solidFill>
                          <a:srgbClr val="0070C0"/>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u="none" baseline="0" dirty="0">
                          <a:solidFill>
                            <a:srgbClr val="0070C0"/>
                          </a:solidFill>
                          <a:latin typeface="Calibri" panose="020F0502020204030204" pitchFamily="34" charset="0"/>
                          <a:cs typeface="Calibri" panose="020F0502020204030204" pitchFamily="34" charset="0"/>
                        </a:rPr>
                        <a:t>US Constitution and federalism, </a:t>
                      </a:r>
                    </a:p>
                    <a:p>
                      <a:pPr marL="171450" indent="-171450">
                        <a:buFont typeface="Arial" panose="020B0604020202020204" pitchFamily="34" charset="0"/>
                        <a:buChar char="•"/>
                      </a:pPr>
                      <a:r>
                        <a:rPr lang="en-GB" sz="1200" u="none" baseline="0" dirty="0">
                          <a:solidFill>
                            <a:srgbClr val="0070C0"/>
                          </a:solidFill>
                          <a:latin typeface="Calibri" panose="020F0502020204030204" pitchFamily="34" charset="0"/>
                          <a:cs typeface="Calibri" panose="020F0502020204030204" pitchFamily="34" charset="0"/>
                        </a:rPr>
                        <a:t>US Congress, </a:t>
                      </a:r>
                    </a:p>
                    <a:p>
                      <a:pPr marL="171450" indent="-171450">
                        <a:buFont typeface="Arial" panose="020B0604020202020204" pitchFamily="34" charset="0"/>
                        <a:buChar char="•"/>
                      </a:pPr>
                      <a:r>
                        <a:rPr lang="en-GB" sz="1200" u="none" baseline="0" dirty="0">
                          <a:solidFill>
                            <a:srgbClr val="0070C0"/>
                          </a:solidFill>
                          <a:latin typeface="Calibri" panose="020F0502020204030204" pitchFamily="34" charset="0"/>
                          <a:cs typeface="Calibri" panose="020F0502020204030204" pitchFamily="34" charset="0"/>
                        </a:rPr>
                        <a:t>US presidency, </a:t>
                      </a:r>
                    </a:p>
                    <a:p>
                      <a:pPr marL="171450" indent="-171450">
                        <a:buFont typeface="Arial" panose="020B0604020202020204" pitchFamily="34" charset="0"/>
                        <a:buChar char="•"/>
                      </a:pPr>
                      <a:r>
                        <a:rPr lang="en-GB" sz="1200" u="none" baseline="0" dirty="0">
                          <a:solidFill>
                            <a:srgbClr val="0070C0"/>
                          </a:solidFill>
                          <a:latin typeface="Calibri" panose="020F0502020204030204" pitchFamily="34" charset="0"/>
                          <a:cs typeface="Calibri" panose="020F0502020204030204" pitchFamily="34" charset="0"/>
                        </a:rPr>
                        <a:t>US Supreme Court and civil rights, </a:t>
                      </a:r>
                    </a:p>
                    <a:p>
                      <a:pPr marL="171450" indent="-171450">
                        <a:buFont typeface="Arial" panose="020B0604020202020204" pitchFamily="34" charset="0"/>
                        <a:buChar char="•"/>
                      </a:pPr>
                      <a:r>
                        <a:rPr lang="en-GB" sz="1200" u="none" baseline="0" dirty="0">
                          <a:solidFill>
                            <a:srgbClr val="0070C0"/>
                          </a:solidFill>
                          <a:latin typeface="Calibri" panose="020F0502020204030204" pitchFamily="34" charset="0"/>
                          <a:cs typeface="Calibri" panose="020F0502020204030204" pitchFamily="34" charset="0"/>
                        </a:rPr>
                        <a:t>Democracy and participation, </a:t>
                      </a:r>
                    </a:p>
                    <a:p>
                      <a:pPr marL="171450" indent="-171450">
                        <a:buFont typeface="Arial" panose="020B0604020202020204" pitchFamily="34" charset="0"/>
                        <a:buChar char="•"/>
                      </a:pPr>
                      <a:r>
                        <a:rPr lang="en-GB" sz="1200" u="none" baseline="0" dirty="0">
                          <a:solidFill>
                            <a:srgbClr val="0070C0"/>
                          </a:solidFill>
                          <a:latin typeface="Calibri" panose="020F0502020204030204" pitchFamily="34" charset="0"/>
                          <a:cs typeface="Calibri" panose="020F0502020204030204" pitchFamily="34" charset="0"/>
                        </a:rPr>
                        <a:t>Comparative theories.</a:t>
                      </a:r>
                    </a:p>
                  </a:txBody>
                  <a:tcPr marL="91457" marR="91457" marT="45721" marB="45721" anchor="ctr"/>
                </a:tc>
                <a:tc rowSpan="3">
                  <a:txBody>
                    <a:bodyPr/>
                    <a:lstStyle/>
                    <a:p>
                      <a:r>
                        <a:rPr lang="en-GB" sz="1200" dirty="0">
                          <a:latin typeface="Calibri" panose="020F0502020204030204" pitchFamily="34" charset="0"/>
                          <a:cs typeface="Calibri" panose="020F0502020204030204" pitchFamily="34" charset="0"/>
                        </a:rPr>
                        <a:t>A Level: 1 exam paper on</a:t>
                      </a:r>
                      <a:r>
                        <a:rPr lang="en-GB" sz="1200" baseline="0" dirty="0">
                          <a:latin typeface="Calibri" panose="020F0502020204030204" pitchFamily="34" charset="0"/>
                          <a:cs typeface="Calibri" panose="020F0502020204030204" pitchFamily="34" charset="0"/>
                        </a:rPr>
                        <a:t> US Politics 2 hours</a:t>
                      </a:r>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1100340581"/>
                  </a:ext>
                </a:extLst>
              </a:tr>
              <a:tr h="791309">
                <a:tc>
                  <a:txBody>
                    <a:bodyPr/>
                    <a:lstStyle/>
                    <a:p>
                      <a:r>
                        <a:rPr lang="en-GB" sz="1200" dirty="0">
                          <a:latin typeface="Calibri" panose="020F0502020204030204" pitchFamily="34" charset="0"/>
                          <a:cs typeface="Calibri" panose="020F0502020204030204" pitchFamily="34" charset="0"/>
                        </a:rPr>
                        <a:t>Spring</a:t>
                      </a:r>
                      <a:r>
                        <a:rPr lang="en-GB" sz="1200" baseline="0" dirty="0">
                          <a:latin typeface="Calibri" panose="020F0502020204030204" pitchFamily="34" charset="0"/>
                          <a:cs typeface="Calibri" panose="020F0502020204030204" pitchFamily="34" charset="0"/>
                        </a:rPr>
                        <a:t> Term</a:t>
                      </a:r>
                      <a:endParaRPr lang="en-GB" sz="1200" dirty="0">
                        <a:latin typeface="Calibri" panose="020F0502020204030204" pitchFamily="34" charset="0"/>
                        <a:cs typeface="Calibri" panose="020F0502020204030204" pitchFamily="34" charset="0"/>
                      </a:endParaRPr>
                    </a:p>
                  </a:txBody>
                  <a:tcPr marL="91457" marR="91457" marT="45721" marB="45721" anchor="ctr"/>
                </a:tc>
                <a:tc vMerge="1">
                  <a:txBody>
                    <a:bodyPr/>
                    <a:lstStyle/>
                    <a:p>
                      <a:endParaRPr lang="en-GB" sz="1200" dirty="0">
                        <a:latin typeface="Comic Sans MS" panose="030F0702030302020204" pitchFamily="66" charset="0"/>
                      </a:endParaRPr>
                    </a:p>
                  </a:txBody>
                  <a:tcPr marL="91435" marR="91435" marT="45721" marB="45721" anchor="ctr"/>
                </a:tc>
                <a:tc vMerge="1">
                  <a:txBody>
                    <a:bodyPr/>
                    <a:lstStyle/>
                    <a:p>
                      <a:endParaRPr lang="en-GB" sz="1200" dirty="0">
                        <a:latin typeface="Comic Sans MS" panose="030F0702030302020204" pitchFamily="66" charset="0"/>
                      </a:endParaRPr>
                    </a:p>
                  </a:txBody>
                  <a:tcPr marL="91435" marR="91435" marT="45717" marB="45717" anchor="ctr"/>
                </a:tc>
                <a:extLst>
                  <a:ext uri="{0D108BD9-81ED-4DB2-BD59-A6C34878D82A}">
                    <a16:rowId xmlns:a16="http://schemas.microsoft.com/office/drawing/2014/main" val="1324531204"/>
                  </a:ext>
                </a:extLst>
              </a:tr>
              <a:tr h="791309">
                <a:tc>
                  <a:txBody>
                    <a:bodyPr/>
                    <a:lstStyle/>
                    <a:p>
                      <a:r>
                        <a:rPr lang="en-GB" sz="1200" dirty="0">
                          <a:latin typeface="Calibri" panose="020F0502020204030204" pitchFamily="34" charset="0"/>
                          <a:cs typeface="Calibri" panose="020F0502020204030204" pitchFamily="34" charset="0"/>
                        </a:rPr>
                        <a:t>Summer Term</a:t>
                      </a:r>
                    </a:p>
                  </a:txBody>
                  <a:tcPr marL="91457" marR="91457" marT="45721" marB="45721" anchor="ctr"/>
                </a:tc>
                <a:tc>
                  <a:txBody>
                    <a:bodyPr/>
                    <a:lstStyle/>
                    <a:p>
                      <a:pPr marL="171450" indent="-171450">
                        <a:buFont typeface="Arial" panose="020B0604020202020204" pitchFamily="34" charset="0"/>
                        <a:buChar char="•"/>
                      </a:pPr>
                      <a:r>
                        <a:rPr lang="en-GB" sz="1200" u="none" baseline="0" dirty="0">
                          <a:solidFill>
                            <a:schemeClr val="tx1"/>
                          </a:solidFill>
                          <a:latin typeface="Calibri" panose="020F0502020204030204" pitchFamily="34" charset="0"/>
                          <a:cs typeface="Calibri" panose="020F0502020204030204" pitchFamily="34" charset="0"/>
                        </a:rPr>
                        <a:t>Structured revision based around content and skills.</a:t>
                      </a:r>
                    </a:p>
                    <a:p>
                      <a:pPr marL="171450" indent="-171450">
                        <a:buFont typeface="Arial" panose="020B0604020202020204" pitchFamily="34" charset="0"/>
                        <a:buChar char="•"/>
                      </a:pPr>
                      <a:r>
                        <a:rPr lang="en-GB" sz="1200" u="none" baseline="0" dirty="0">
                          <a:solidFill>
                            <a:schemeClr val="tx1"/>
                          </a:solidFill>
                          <a:latin typeface="Calibri" panose="020F0502020204030204" pitchFamily="34" charset="0"/>
                          <a:cs typeface="Calibri" panose="020F0502020204030204" pitchFamily="34" charset="0"/>
                        </a:rPr>
                        <a:t>Multiple practice essay questions.</a:t>
                      </a:r>
                    </a:p>
                  </a:txBody>
                  <a:tcPr marL="91457" marR="91457" marT="45721" marB="45721" anchor="ctr"/>
                </a:tc>
                <a:tc vMerge="1">
                  <a:txBody>
                    <a:bodyPr/>
                    <a:lstStyle/>
                    <a:p>
                      <a:endParaRPr lang="en-GB" sz="1200" dirty="0">
                        <a:latin typeface="Calibri" panose="020F0502020204030204" pitchFamily="34" charset="0"/>
                        <a:cs typeface="Calibri" panose="020F0502020204030204" pitchFamily="34" charset="0"/>
                      </a:endParaRPr>
                    </a:p>
                  </a:txBody>
                  <a:tcPr marL="91457" marR="91457" marT="45721" marB="45721" anchor="ctr"/>
                </a:tc>
                <a:extLst>
                  <a:ext uri="{0D108BD9-81ED-4DB2-BD59-A6C34878D82A}">
                    <a16:rowId xmlns:a16="http://schemas.microsoft.com/office/drawing/2014/main" val="3127168833"/>
                  </a:ext>
                </a:extLst>
              </a:tr>
            </a:tbl>
          </a:graphicData>
        </a:graphic>
      </p:graphicFrame>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75A3046-1CC7-41CD-BE9D-66BB21C434CC}"/>
              </a:ext>
            </a:extLst>
          </p:cNvPr>
          <p:cNvSpPr>
            <a:spLocks noGrp="1" noChangeArrowheads="1"/>
          </p:cNvSpPr>
          <p:nvPr>
            <p:ph type="title"/>
          </p:nvPr>
        </p:nvSpPr>
        <p:spPr>
          <a:xfrm>
            <a:off x="342900" y="107950"/>
            <a:ext cx="6172200" cy="388938"/>
          </a:xfrm>
        </p:spPr>
        <p:txBody>
          <a:bodyPr/>
          <a:lstStyle/>
          <a:p>
            <a:pPr eaLnBrk="1" hangingPunct="1"/>
            <a:r>
              <a:rPr lang="en-GB" altLang="en-US" sz="1600" u="sng">
                <a:latin typeface="Calibri"/>
                <a:cs typeface="Calibri"/>
              </a:rPr>
              <a:t>HOW WILL YOU BE SUCCESSFUL IN THIS COURSE?</a:t>
            </a:r>
          </a:p>
        </p:txBody>
      </p:sp>
      <p:grpSp>
        <p:nvGrpSpPr>
          <p:cNvPr id="9219" name="Group 4">
            <a:extLst>
              <a:ext uri="{FF2B5EF4-FFF2-40B4-BE49-F238E27FC236}">
                <a16:creationId xmlns:a16="http://schemas.microsoft.com/office/drawing/2014/main" id="{215168E5-65AA-4251-BD84-18C44E9F91FF}"/>
              </a:ext>
            </a:extLst>
          </p:cNvPr>
          <p:cNvGrpSpPr>
            <a:grpSpLocks/>
          </p:cNvGrpSpPr>
          <p:nvPr/>
        </p:nvGrpSpPr>
        <p:grpSpPr bwMode="auto">
          <a:xfrm>
            <a:off x="260350" y="611188"/>
            <a:ext cx="2663825" cy="2016125"/>
            <a:chOff x="0" y="0"/>
            <a:chExt cx="5760" cy="4320"/>
          </a:xfrm>
        </p:grpSpPr>
        <p:pic>
          <p:nvPicPr>
            <p:cNvPr id="9223" name="Picture 5" descr="logo-radio4">
              <a:extLst>
                <a:ext uri="{FF2B5EF4-FFF2-40B4-BE49-F238E27FC236}">
                  <a16:creationId xmlns:a16="http://schemas.microsoft.com/office/drawing/2014/main" id="{DE52A285-F24C-4600-AF02-A4F577D8FB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98"/>
              <a:ext cx="3424" cy="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6" descr="BBC%20News%2024%202003%201">
              <a:extLst>
                <a:ext uri="{FF2B5EF4-FFF2-40B4-BE49-F238E27FC236}">
                  <a16:creationId xmlns:a16="http://schemas.microsoft.com/office/drawing/2014/main" id="{C2C3A164-2EC1-40DF-B33E-6B10D8552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4" y="2568"/>
              <a:ext cx="2336" cy="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dr_8757c797f58e57547c8bd11fbe35837c">
              <a:extLst>
                <a:ext uri="{FF2B5EF4-FFF2-40B4-BE49-F238E27FC236}">
                  <a16:creationId xmlns:a16="http://schemas.microsoft.com/office/drawing/2014/main" id="{428E8A11-B12B-41A4-B2B7-80B573C11A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7" y="0"/>
              <a:ext cx="1683" cy="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descr="MXOYYKZX">
              <a:extLst>
                <a:ext uri="{FF2B5EF4-FFF2-40B4-BE49-F238E27FC236}">
                  <a16:creationId xmlns:a16="http://schemas.microsoft.com/office/drawing/2014/main" id="{34673375-9EBE-4CDC-848A-ADC1815C0F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 y="436"/>
              <a:ext cx="3424" cy="1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9" descr="The_Guardian">
              <a:extLst>
                <a:ext uri="{FF2B5EF4-FFF2-40B4-BE49-F238E27FC236}">
                  <a16:creationId xmlns:a16="http://schemas.microsoft.com/office/drawing/2014/main" id="{D379AC3E-3B9A-4010-8E37-1F27538372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4059"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0" descr="economist_master_brand_logo">
              <a:extLst>
                <a:ext uri="{FF2B5EF4-FFF2-40B4-BE49-F238E27FC236}">
                  <a16:creationId xmlns:a16="http://schemas.microsoft.com/office/drawing/2014/main" id="{FD793094-0410-4D62-8910-8B403B214FF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38" y="1184"/>
              <a:ext cx="2767" cy="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AutoShape 11" descr="Channel%204%20logo%20drop%20shadow%202007">
              <a:extLst>
                <a:ext uri="{FF2B5EF4-FFF2-40B4-BE49-F238E27FC236}">
                  <a16:creationId xmlns:a16="http://schemas.microsoft.com/office/drawing/2014/main" id="{FAD15BB6-31E8-4D6D-B44D-A3515481549F}"/>
                </a:ext>
              </a:extLst>
            </p:cNvPr>
            <p:cNvSpPr>
              <a:spLocks noChangeAspect="1" noChangeArrowheads="1"/>
            </p:cNvSpPr>
            <p:nvPr/>
          </p:nvSpPr>
          <p:spPr bwMode="auto">
            <a:xfrm>
              <a:off x="1662" y="531"/>
              <a:ext cx="2436" cy="3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Calibri"/>
                <a:cs typeface="Calibri"/>
              </a:endParaRPr>
            </a:p>
          </p:txBody>
        </p:sp>
        <p:pic>
          <p:nvPicPr>
            <p:cNvPr id="9230" name="Picture 12" descr="Channel%204%20logo%20drop%20shadow%202007">
              <a:extLst>
                <a:ext uri="{FF2B5EF4-FFF2-40B4-BE49-F238E27FC236}">
                  <a16:creationId xmlns:a16="http://schemas.microsoft.com/office/drawing/2014/main" id="{587C4861-40D9-465F-8DE7-0593EDD774D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8" y="1117"/>
              <a:ext cx="1255" cy="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0" name="Text Box 13">
            <a:extLst>
              <a:ext uri="{FF2B5EF4-FFF2-40B4-BE49-F238E27FC236}">
                <a16:creationId xmlns:a16="http://schemas.microsoft.com/office/drawing/2014/main" id="{A4CE7C57-2EBC-4DB8-832C-684029C351C3}"/>
              </a:ext>
            </a:extLst>
          </p:cNvPr>
          <p:cNvSpPr txBox="1">
            <a:spLocks noChangeArrowheads="1"/>
          </p:cNvSpPr>
          <p:nvPr/>
        </p:nvSpPr>
        <p:spPr bwMode="auto">
          <a:xfrm>
            <a:off x="3141663" y="539750"/>
            <a:ext cx="3313112" cy="877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1700">
                <a:latin typeface="Calibri"/>
                <a:cs typeface="Calibri"/>
              </a:rPr>
              <a:t>YOU WILL NEED TO TAKE AN INTEREST IN CURRENT AFFAIRS AND POLITICAL ISSUES</a:t>
            </a:r>
          </a:p>
        </p:txBody>
      </p:sp>
      <p:sp>
        <p:nvSpPr>
          <p:cNvPr id="9221" name="Text Box 14">
            <a:extLst>
              <a:ext uri="{FF2B5EF4-FFF2-40B4-BE49-F238E27FC236}">
                <a16:creationId xmlns:a16="http://schemas.microsoft.com/office/drawing/2014/main" id="{FEBA51BF-F8FC-444E-BEB5-249F7C750376}"/>
              </a:ext>
            </a:extLst>
          </p:cNvPr>
          <p:cNvSpPr txBox="1">
            <a:spLocks noChangeArrowheads="1"/>
          </p:cNvSpPr>
          <p:nvPr/>
        </p:nvSpPr>
        <p:spPr bwMode="auto">
          <a:xfrm>
            <a:off x="2997200" y="1763713"/>
            <a:ext cx="3600450"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300" u="sng">
                <a:latin typeface="Calibri"/>
                <a:cs typeface="Calibri"/>
              </a:rPr>
              <a:t>This will involve:</a:t>
            </a:r>
          </a:p>
          <a:p>
            <a:pPr eaLnBrk="1" hangingPunct="1">
              <a:spcBef>
                <a:spcPct val="50000"/>
              </a:spcBef>
            </a:pPr>
            <a:r>
              <a:rPr lang="en-GB" altLang="en-US" sz="1300">
                <a:latin typeface="Calibri"/>
                <a:cs typeface="Calibri"/>
              </a:rPr>
              <a:t> Reading a QUALITY newspaper (such as The Times, Guardian, Telegraph, Independent or their Sunday equivalent; </a:t>
            </a:r>
          </a:p>
        </p:txBody>
      </p:sp>
      <p:sp>
        <p:nvSpPr>
          <p:cNvPr id="9222" name="Rectangle 15">
            <a:extLst>
              <a:ext uri="{FF2B5EF4-FFF2-40B4-BE49-F238E27FC236}">
                <a16:creationId xmlns:a16="http://schemas.microsoft.com/office/drawing/2014/main" id="{F978E47C-1B63-42E7-BB2C-5A22908EB5EA}"/>
              </a:ext>
            </a:extLst>
          </p:cNvPr>
          <p:cNvSpPr>
            <a:spLocks noChangeArrowheads="1"/>
          </p:cNvSpPr>
          <p:nvPr/>
        </p:nvSpPr>
        <p:spPr bwMode="auto">
          <a:xfrm>
            <a:off x="188913" y="2700338"/>
            <a:ext cx="6480175" cy="574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300">
                <a:latin typeface="Calibri"/>
                <a:cs typeface="Calibri"/>
              </a:rPr>
              <a:t>magazines and specific politics journals such as </a:t>
            </a:r>
            <a:r>
              <a:rPr lang="en-GB" altLang="en-US" sz="1300" b="1">
                <a:latin typeface="Calibri"/>
                <a:cs typeface="Calibri"/>
              </a:rPr>
              <a:t>Politics Review </a:t>
            </a:r>
            <a:r>
              <a:rPr lang="en-GB" altLang="en-US" sz="1300">
                <a:latin typeface="Calibri"/>
                <a:cs typeface="Calibri"/>
              </a:rPr>
              <a:t>as well as the set textbooks.</a:t>
            </a:r>
          </a:p>
          <a:p>
            <a:pPr eaLnBrk="1" hangingPunct="1">
              <a:spcBef>
                <a:spcPct val="50000"/>
              </a:spcBef>
            </a:pPr>
            <a:r>
              <a:rPr lang="en-GB" altLang="en-US" sz="1300">
                <a:latin typeface="Calibri"/>
                <a:cs typeface="Calibri"/>
              </a:rPr>
              <a:t> Watching current affairs programmes such as Panorama, Despatches etc. and specific politics programmes such as ' A Week in Politics‘.</a:t>
            </a:r>
          </a:p>
          <a:p>
            <a:pPr eaLnBrk="1" hangingPunct="1">
              <a:spcBef>
                <a:spcPct val="50000"/>
              </a:spcBef>
            </a:pPr>
            <a:r>
              <a:rPr lang="en-GB" altLang="en-US" sz="1300">
                <a:latin typeface="Calibri"/>
                <a:cs typeface="Calibri"/>
              </a:rPr>
              <a:t> Watching the news or listening to 'Today' on Radio 4.</a:t>
            </a:r>
          </a:p>
          <a:p>
            <a:pPr eaLnBrk="1" hangingPunct="1">
              <a:spcBef>
                <a:spcPct val="50000"/>
              </a:spcBef>
            </a:pPr>
            <a:r>
              <a:rPr lang="en-GB" altLang="en-US" sz="1300">
                <a:latin typeface="Calibri"/>
                <a:cs typeface="Calibri"/>
              </a:rPr>
              <a:t> Discussing and debating political issues with both fellow politics students and others</a:t>
            </a:r>
          </a:p>
          <a:p>
            <a:pPr eaLnBrk="1" hangingPunct="1">
              <a:spcBef>
                <a:spcPct val="50000"/>
              </a:spcBef>
            </a:pPr>
            <a:r>
              <a:rPr lang="en-GB" altLang="en-US" sz="1300">
                <a:latin typeface="Calibri"/>
                <a:cs typeface="Calibri"/>
              </a:rPr>
              <a:t> Keeping a scrap book of press cuttings on politics and issues</a:t>
            </a:r>
          </a:p>
          <a:p>
            <a:pPr eaLnBrk="1" hangingPunct="1">
              <a:spcBef>
                <a:spcPct val="50000"/>
              </a:spcBef>
              <a:buFontTx/>
              <a:buNone/>
            </a:pPr>
            <a:r>
              <a:rPr lang="en-GB" altLang="en-US" sz="1300" b="1">
                <a:latin typeface="Calibri"/>
                <a:cs typeface="Calibri"/>
              </a:rPr>
              <a:t>Interest alone is not enough!</a:t>
            </a:r>
          </a:p>
          <a:p>
            <a:pPr eaLnBrk="1" hangingPunct="1">
              <a:spcBef>
                <a:spcPct val="50000"/>
              </a:spcBef>
              <a:buFontTx/>
              <a:buNone/>
            </a:pPr>
            <a:r>
              <a:rPr lang="en-GB" altLang="en-US" sz="1300" u="sng">
                <a:latin typeface="Calibri"/>
                <a:cs typeface="Calibri"/>
              </a:rPr>
              <a:t>You will have to read widely and work hard to understand:</a:t>
            </a:r>
          </a:p>
          <a:p>
            <a:pPr eaLnBrk="1" hangingPunct="1">
              <a:spcBef>
                <a:spcPct val="50000"/>
              </a:spcBef>
            </a:pPr>
            <a:r>
              <a:rPr lang="en-GB" altLang="en-US" sz="1300">
                <a:latin typeface="Calibri"/>
                <a:cs typeface="Calibri"/>
              </a:rPr>
              <a:t> The institutions and main features of the British system of government and British politics.</a:t>
            </a:r>
          </a:p>
          <a:p>
            <a:pPr eaLnBrk="1" hangingPunct="1">
              <a:spcBef>
                <a:spcPct val="50000"/>
              </a:spcBef>
            </a:pPr>
            <a:r>
              <a:rPr lang="en-GB" altLang="en-US" sz="1300">
                <a:latin typeface="Calibri"/>
                <a:cs typeface="Calibri"/>
              </a:rPr>
              <a:t> How these work in theory and practice</a:t>
            </a:r>
          </a:p>
          <a:p>
            <a:pPr eaLnBrk="1" hangingPunct="1">
              <a:spcBef>
                <a:spcPct val="50000"/>
              </a:spcBef>
            </a:pPr>
            <a:r>
              <a:rPr lang="en-GB" altLang="en-US" sz="1300">
                <a:latin typeface="Calibri"/>
                <a:cs typeface="Calibri"/>
              </a:rPr>
              <a:t> The way they interact their strengths and weaknesses</a:t>
            </a:r>
          </a:p>
          <a:p>
            <a:pPr eaLnBrk="1" hangingPunct="1">
              <a:spcBef>
                <a:spcPct val="50000"/>
              </a:spcBef>
            </a:pPr>
            <a:r>
              <a:rPr lang="en-GB" altLang="en-US" sz="1300">
                <a:latin typeface="Calibri"/>
                <a:cs typeface="Calibri"/>
              </a:rPr>
              <a:t> The way they may change</a:t>
            </a:r>
          </a:p>
          <a:p>
            <a:pPr eaLnBrk="1" hangingPunct="1">
              <a:spcBef>
                <a:spcPct val="50000"/>
              </a:spcBef>
              <a:buFontTx/>
              <a:buNone/>
            </a:pPr>
            <a:r>
              <a:rPr lang="en-GB" altLang="en-US" sz="1300">
                <a:latin typeface="Calibri"/>
                <a:cs typeface="Calibri"/>
              </a:rPr>
              <a:t>Continuity is essential: Part-timers are of no use!</a:t>
            </a:r>
          </a:p>
          <a:p>
            <a:pPr eaLnBrk="1" hangingPunct="1">
              <a:spcBef>
                <a:spcPct val="50000"/>
              </a:spcBef>
              <a:buFontTx/>
              <a:buNone/>
            </a:pPr>
            <a:endParaRPr lang="en-GB" altLang="en-US" sz="400">
              <a:latin typeface="Calibri"/>
              <a:cs typeface="Calibri"/>
            </a:endParaRPr>
          </a:p>
          <a:p>
            <a:pPr eaLnBrk="1" hangingPunct="1">
              <a:spcBef>
                <a:spcPct val="0"/>
              </a:spcBef>
              <a:buFontTx/>
              <a:buNone/>
            </a:pPr>
            <a:r>
              <a:rPr lang="en-GB" altLang="en-US" sz="1300" u="sng">
                <a:latin typeface="Calibri"/>
                <a:cs typeface="Calibri"/>
              </a:rPr>
              <a:t>You will be given a variety of tasks:</a:t>
            </a:r>
            <a:r>
              <a:rPr lang="en-GB" altLang="en-US" sz="1300">
                <a:latin typeface="Calibri"/>
                <a:cs typeface="Calibri"/>
              </a:rPr>
              <a:t> </a:t>
            </a:r>
          </a:p>
          <a:p>
            <a:pPr eaLnBrk="1" hangingPunct="1">
              <a:spcBef>
                <a:spcPct val="0"/>
              </a:spcBef>
              <a:buFontTx/>
              <a:buNone/>
            </a:pPr>
            <a:endParaRPr lang="en-GB" altLang="en-US" sz="400">
              <a:latin typeface="Calibri"/>
              <a:cs typeface="Calibri"/>
            </a:endParaRPr>
          </a:p>
          <a:p>
            <a:pPr eaLnBrk="1" hangingPunct="1">
              <a:spcBef>
                <a:spcPct val="0"/>
              </a:spcBef>
            </a:pPr>
            <a:r>
              <a:rPr lang="en-GB" altLang="en-US" sz="1300">
                <a:latin typeface="Calibri"/>
                <a:cs typeface="Calibri"/>
              </a:rPr>
              <a:t> Reading  </a:t>
            </a:r>
          </a:p>
          <a:p>
            <a:pPr eaLnBrk="1" hangingPunct="1">
              <a:spcBef>
                <a:spcPct val="0"/>
              </a:spcBef>
            </a:pPr>
            <a:r>
              <a:rPr lang="en-GB" altLang="en-US" sz="1300">
                <a:latin typeface="Calibri"/>
                <a:cs typeface="Calibri"/>
              </a:rPr>
              <a:t> Research </a:t>
            </a:r>
          </a:p>
          <a:p>
            <a:pPr eaLnBrk="1" hangingPunct="1">
              <a:spcBef>
                <a:spcPct val="0"/>
              </a:spcBef>
            </a:pPr>
            <a:r>
              <a:rPr lang="en-GB" altLang="en-US" sz="1300">
                <a:latin typeface="Calibri"/>
                <a:cs typeface="Calibri"/>
              </a:rPr>
              <a:t> Short answers </a:t>
            </a:r>
          </a:p>
          <a:p>
            <a:pPr eaLnBrk="1" hangingPunct="1">
              <a:spcBef>
                <a:spcPct val="0"/>
              </a:spcBef>
            </a:pPr>
            <a:r>
              <a:rPr lang="en-GB" altLang="en-US" sz="1300">
                <a:latin typeface="Calibri"/>
                <a:cs typeface="Calibri"/>
              </a:rPr>
              <a:t> Stimulus response questions </a:t>
            </a:r>
          </a:p>
          <a:p>
            <a:pPr eaLnBrk="1" hangingPunct="1">
              <a:spcBef>
                <a:spcPct val="0"/>
              </a:spcBef>
            </a:pPr>
            <a:r>
              <a:rPr lang="en-GB" altLang="en-US" sz="1300">
                <a:latin typeface="Calibri"/>
                <a:cs typeface="Calibri"/>
              </a:rPr>
              <a:t> Essays.</a:t>
            </a:r>
          </a:p>
          <a:p>
            <a:pPr eaLnBrk="1" hangingPunct="1">
              <a:spcBef>
                <a:spcPct val="0"/>
              </a:spcBef>
              <a:buFontTx/>
              <a:buNone/>
            </a:pPr>
            <a:endParaRPr lang="en-GB" altLang="en-US" sz="1300">
              <a:latin typeface="Calibri"/>
              <a:cs typeface="Calibri"/>
            </a:endParaRPr>
          </a:p>
          <a:p>
            <a:pPr eaLnBrk="1" hangingPunct="1">
              <a:spcBef>
                <a:spcPct val="0"/>
              </a:spcBef>
              <a:buFontTx/>
              <a:buNone/>
            </a:pPr>
            <a:r>
              <a:rPr lang="en-GB" altLang="en-US" sz="1300" b="1">
                <a:latin typeface="Calibri"/>
                <a:cs typeface="Calibri"/>
              </a:rPr>
              <a:t>To ensure quick feedback and a planned workload it is essential that all work is completed by set deadlines.</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A28976F-D087-43F0-A0CD-AE7246DE2079}"/>
              </a:ext>
            </a:extLst>
          </p:cNvPr>
          <p:cNvSpPr>
            <a:spLocks noGrp="1" noChangeArrowheads="1"/>
          </p:cNvSpPr>
          <p:nvPr>
            <p:ph type="title"/>
          </p:nvPr>
        </p:nvSpPr>
        <p:spPr>
          <a:xfrm>
            <a:off x="342900" y="107950"/>
            <a:ext cx="6172200" cy="533400"/>
          </a:xfrm>
        </p:spPr>
        <p:txBody>
          <a:bodyPr/>
          <a:lstStyle/>
          <a:p>
            <a:pPr eaLnBrk="1" hangingPunct="1"/>
            <a:r>
              <a:rPr lang="en-GB" altLang="en-US" sz="1600" u="sng">
                <a:latin typeface="Calibri"/>
                <a:cs typeface="Calibri"/>
              </a:rPr>
              <a:t>WHAT RESOURCES ARE AVAILABLE TO HELP WITH MY AS STUDIES?</a:t>
            </a:r>
          </a:p>
        </p:txBody>
      </p:sp>
      <p:sp>
        <p:nvSpPr>
          <p:cNvPr id="11267" name="Text Box 4">
            <a:extLst>
              <a:ext uri="{FF2B5EF4-FFF2-40B4-BE49-F238E27FC236}">
                <a16:creationId xmlns:a16="http://schemas.microsoft.com/office/drawing/2014/main" id="{6F273A63-6E30-4922-8F5C-C9E1110B29C9}"/>
              </a:ext>
            </a:extLst>
          </p:cNvPr>
          <p:cNvSpPr txBox="1">
            <a:spLocks noChangeArrowheads="1"/>
          </p:cNvSpPr>
          <p:nvPr/>
        </p:nvSpPr>
        <p:spPr bwMode="auto">
          <a:xfrm>
            <a:off x="371475" y="1116013"/>
            <a:ext cx="30575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GB" altLang="en-US" sz="1200" u="sng">
                <a:latin typeface="Calibri"/>
                <a:cs typeface="Calibri"/>
              </a:rPr>
              <a:t>Set Texts:</a:t>
            </a:r>
          </a:p>
          <a:p>
            <a:pPr eaLnBrk="1" hangingPunct="1">
              <a:spcBef>
                <a:spcPct val="50000"/>
              </a:spcBef>
              <a:buFontTx/>
              <a:buNone/>
            </a:pPr>
            <a:r>
              <a:rPr lang="en-GB" altLang="en-US" sz="1200" b="1">
                <a:latin typeface="Calibri"/>
                <a:cs typeface="Calibri"/>
              </a:rPr>
              <a:t>Edexcel GCE Politics AS and A-Level Student Book (Edexcel GCE Politics 2017)</a:t>
            </a:r>
          </a:p>
          <a:p>
            <a:pPr eaLnBrk="1" hangingPunct="1">
              <a:spcBef>
                <a:spcPct val="50000"/>
              </a:spcBef>
              <a:buFontTx/>
              <a:buNone/>
            </a:pPr>
            <a:r>
              <a:rPr lang="en-GB" altLang="en-US" sz="1200">
                <a:latin typeface="Calibri"/>
                <a:cs typeface="Calibri"/>
              </a:rPr>
              <a:t>by Goodlad, Mitchell, Colclough, Levinson, Laycock, Schindler &amp; Tomes</a:t>
            </a:r>
          </a:p>
          <a:p>
            <a:pPr eaLnBrk="1" hangingPunct="1">
              <a:spcBef>
                <a:spcPct val="50000"/>
              </a:spcBef>
              <a:buFontTx/>
              <a:buNone/>
            </a:pPr>
            <a:r>
              <a:rPr lang="en-GB" altLang="en-US" sz="1200">
                <a:latin typeface="Calibri"/>
                <a:cs typeface="Calibri"/>
              </a:rPr>
              <a:t>ISBN: 978-1292187020</a:t>
            </a:r>
          </a:p>
          <a:p>
            <a:pPr eaLnBrk="1" hangingPunct="1">
              <a:spcBef>
                <a:spcPct val="50000"/>
              </a:spcBef>
              <a:buFontTx/>
              <a:buNone/>
            </a:pPr>
            <a:r>
              <a:rPr lang="en-GB" altLang="en-US" sz="1200">
                <a:latin typeface="Calibri"/>
                <a:cs typeface="Calibri"/>
              </a:rPr>
              <a:t>This book is not published until 28</a:t>
            </a:r>
            <a:r>
              <a:rPr lang="en-GB" altLang="en-US" sz="1200" baseline="30000">
                <a:latin typeface="Calibri"/>
                <a:cs typeface="Calibri"/>
              </a:rPr>
              <a:t>th</a:t>
            </a:r>
            <a:r>
              <a:rPr lang="en-GB" altLang="en-US" sz="1200">
                <a:latin typeface="Calibri"/>
                <a:cs typeface="Calibri"/>
              </a:rPr>
              <a:t> July 2017</a:t>
            </a:r>
          </a:p>
        </p:txBody>
      </p:sp>
      <p:sp>
        <p:nvSpPr>
          <p:cNvPr id="11268" name="TextBox 8">
            <a:extLst>
              <a:ext uri="{FF2B5EF4-FFF2-40B4-BE49-F238E27FC236}">
                <a16:creationId xmlns:a16="http://schemas.microsoft.com/office/drawing/2014/main" id="{D53BF181-3D89-4203-A3DC-9A415D332140}"/>
              </a:ext>
            </a:extLst>
          </p:cNvPr>
          <p:cNvSpPr txBox="1">
            <a:spLocks noChangeArrowheads="1"/>
          </p:cNvSpPr>
          <p:nvPr/>
        </p:nvSpPr>
        <p:spPr bwMode="auto">
          <a:xfrm>
            <a:off x="115888" y="684213"/>
            <a:ext cx="6597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latin typeface="Calibri"/>
                <a:cs typeface="Calibri"/>
              </a:rPr>
              <a:t>You will need to purchase the following books before your return to school in September.</a:t>
            </a:r>
          </a:p>
        </p:txBody>
      </p:sp>
      <p:pic>
        <p:nvPicPr>
          <p:cNvPr id="11269" name="Picture 3">
            <a:extLst>
              <a:ext uri="{FF2B5EF4-FFF2-40B4-BE49-F238E27FC236}">
                <a16:creationId xmlns:a16="http://schemas.microsoft.com/office/drawing/2014/main" id="{F47AAD09-2C5E-461E-BCFC-09898AC778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1116013"/>
            <a:ext cx="20701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4">
            <a:extLst>
              <a:ext uri="{FF2B5EF4-FFF2-40B4-BE49-F238E27FC236}">
                <a16:creationId xmlns:a16="http://schemas.microsoft.com/office/drawing/2014/main" id="{D99E70F6-CA36-48F9-A82C-805288813093}"/>
              </a:ext>
            </a:extLst>
          </p:cNvPr>
          <p:cNvSpPr>
            <a:spLocks noChangeArrowheads="1"/>
          </p:cNvSpPr>
          <p:nvPr/>
        </p:nvSpPr>
        <p:spPr bwMode="auto">
          <a:xfrm>
            <a:off x="371475" y="4067175"/>
            <a:ext cx="291306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200" b="1">
                <a:latin typeface="Calibri"/>
                <a:cs typeface="Calibri"/>
              </a:rPr>
              <a:t>My Revision Notes: Edexcel AS/A-level Politics: UK Government and Politics</a:t>
            </a:r>
          </a:p>
          <a:p>
            <a:pPr>
              <a:spcBef>
                <a:spcPct val="0"/>
              </a:spcBef>
              <a:buFontTx/>
              <a:buNone/>
            </a:pPr>
            <a:endParaRPr lang="en-GB" altLang="en-US" sz="1200">
              <a:latin typeface="Calibri"/>
              <a:cs typeface="Calibri"/>
            </a:endParaRPr>
          </a:p>
          <a:p>
            <a:pPr>
              <a:spcBef>
                <a:spcPct val="0"/>
              </a:spcBef>
              <a:buFontTx/>
              <a:buNone/>
            </a:pPr>
            <a:r>
              <a:rPr lang="en-GB" altLang="en-US" sz="1200">
                <a:latin typeface="Calibri"/>
                <a:cs typeface="Calibri"/>
              </a:rPr>
              <a:t>By Neil McNaughton</a:t>
            </a:r>
          </a:p>
          <a:p>
            <a:pPr>
              <a:spcBef>
                <a:spcPct val="0"/>
              </a:spcBef>
              <a:buFontTx/>
              <a:buNone/>
            </a:pPr>
            <a:endParaRPr lang="en-GB" altLang="en-US" sz="1200">
              <a:latin typeface="Calibri"/>
              <a:cs typeface="Calibri"/>
            </a:endParaRPr>
          </a:p>
          <a:p>
            <a:pPr>
              <a:spcBef>
                <a:spcPct val="0"/>
              </a:spcBef>
              <a:buFontTx/>
              <a:buNone/>
            </a:pPr>
            <a:r>
              <a:rPr lang="en-GB" altLang="en-US" sz="1200">
                <a:latin typeface="Calibri"/>
                <a:cs typeface="Calibri"/>
              </a:rPr>
              <a:t>ISBN: 978-1471889660</a:t>
            </a:r>
          </a:p>
          <a:p>
            <a:pPr>
              <a:spcBef>
                <a:spcPct val="0"/>
              </a:spcBef>
              <a:buFontTx/>
              <a:buNone/>
            </a:pPr>
            <a:endParaRPr lang="en-GB" altLang="en-US" sz="1200">
              <a:latin typeface="Calibri"/>
              <a:cs typeface="Calibri"/>
            </a:endParaRPr>
          </a:p>
          <a:p>
            <a:pPr>
              <a:spcBef>
                <a:spcPct val="0"/>
              </a:spcBef>
              <a:buFontTx/>
              <a:buNone/>
            </a:pPr>
            <a:r>
              <a:rPr lang="en-GB" altLang="en-US" sz="1200">
                <a:latin typeface="Calibri"/>
                <a:cs typeface="Calibri"/>
              </a:rPr>
              <a:t>This book is not published until 26</a:t>
            </a:r>
            <a:r>
              <a:rPr lang="en-GB" altLang="en-US" sz="1200" baseline="30000">
                <a:latin typeface="Calibri"/>
                <a:cs typeface="Calibri"/>
              </a:rPr>
              <a:t>th</a:t>
            </a:r>
            <a:r>
              <a:rPr lang="en-GB" altLang="en-US" sz="1200">
                <a:latin typeface="Calibri"/>
                <a:cs typeface="Calibri"/>
              </a:rPr>
              <a:t> January 2018</a:t>
            </a:r>
          </a:p>
        </p:txBody>
      </p:sp>
      <p:pic>
        <p:nvPicPr>
          <p:cNvPr id="11271" name="Picture 5">
            <a:extLst>
              <a:ext uri="{FF2B5EF4-FFF2-40B4-BE49-F238E27FC236}">
                <a16:creationId xmlns:a16="http://schemas.microsoft.com/office/drawing/2014/main" id="{59B0622F-1837-41A9-B00A-F5B49F6D91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89325" y="3878263"/>
            <a:ext cx="1731963"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a:extLst>
              <a:ext uri="{FF2B5EF4-FFF2-40B4-BE49-F238E27FC236}">
                <a16:creationId xmlns:a16="http://schemas.microsoft.com/office/drawing/2014/main" id="{D3E31F85-F8E0-47EC-B14B-28B7633E2A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4088" y="6508750"/>
            <a:ext cx="17589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20">
            <a:extLst>
              <a:ext uri="{FF2B5EF4-FFF2-40B4-BE49-F238E27FC236}">
                <a16:creationId xmlns:a16="http://schemas.microsoft.com/office/drawing/2014/main" id="{506E17C3-D6E6-44B5-9178-37C070B6FB87}"/>
              </a:ext>
            </a:extLst>
          </p:cNvPr>
          <p:cNvSpPr>
            <a:spLocks noChangeArrowheads="1"/>
          </p:cNvSpPr>
          <p:nvPr/>
        </p:nvSpPr>
        <p:spPr bwMode="auto">
          <a:xfrm>
            <a:off x="374650" y="6508750"/>
            <a:ext cx="29130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200" b="1">
                <a:latin typeface="Calibri"/>
                <a:cs typeface="Calibri"/>
              </a:rPr>
              <a:t>You will also need to purchase an annual subscription to the Politics Review.</a:t>
            </a:r>
          </a:p>
          <a:p>
            <a:pPr>
              <a:spcBef>
                <a:spcPct val="0"/>
              </a:spcBef>
              <a:buFontTx/>
              <a:buNone/>
            </a:pPr>
            <a:endParaRPr lang="en-GB" altLang="en-US" sz="1200" b="1">
              <a:latin typeface="Calibri"/>
              <a:cs typeface="Calibri"/>
            </a:endParaRPr>
          </a:p>
          <a:p>
            <a:pPr>
              <a:spcBef>
                <a:spcPct val="0"/>
              </a:spcBef>
              <a:buFontTx/>
              <a:buNone/>
            </a:pPr>
            <a:r>
              <a:rPr lang="en-GB" altLang="en-US" sz="1200">
                <a:latin typeface="Calibri"/>
                <a:cs typeface="Calibri"/>
                <a:hlinkClick r:id="rId7"/>
              </a:rPr>
              <a:t>https://www.hoddereducation.co.uk/Product/9781471890598.aspx</a:t>
            </a:r>
            <a:endParaRPr lang="en-GB" altLang="en-US" sz="1200">
              <a:latin typeface="Calibri"/>
              <a:cs typeface="Calibri"/>
            </a:endParaRPr>
          </a:p>
          <a:p>
            <a:pPr>
              <a:spcBef>
                <a:spcPct val="0"/>
              </a:spcBef>
              <a:buFontTx/>
              <a:buNone/>
            </a:pPr>
            <a:endParaRPr lang="en-GB" altLang="en-US" sz="1200">
              <a:latin typeface="Calibri"/>
              <a:cs typeface="Calibri"/>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CEDFC04-3640-4B90-B238-D8677D96E512}"/>
              </a:ext>
            </a:extLst>
          </p:cNvPr>
          <p:cNvSpPr>
            <a:spLocks noGrp="1"/>
          </p:cNvSpPr>
          <p:nvPr>
            <p:ph type="title"/>
          </p:nvPr>
        </p:nvSpPr>
        <p:spPr>
          <a:xfrm>
            <a:off x="342900" y="107950"/>
            <a:ext cx="6172200" cy="388938"/>
          </a:xfrm>
        </p:spPr>
        <p:txBody>
          <a:bodyPr/>
          <a:lstStyle/>
          <a:p>
            <a:r>
              <a:rPr lang="en-GB" altLang="en-US" sz="1400" u="sng">
                <a:latin typeface="Calibri"/>
                <a:cs typeface="Calibri"/>
              </a:rPr>
              <a:t>InductionTasks</a:t>
            </a:r>
          </a:p>
        </p:txBody>
      </p:sp>
      <p:sp>
        <p:nvSpPr>
          <p:cNvPr id="4" name="Rounded Rectangle 3">
            <a:extLst>
              <a:ext uri="{FF2B5EF4-FFF2-40B4-BE49-F238E27FC236}">
                <a16:creationId xmlns:a16="http://schemas.microsoft.com/office/drawing/2014/main" id="{7A66EEFE-AEA4-492C-B70D-8C53216B5D96}"/>
              </a:ext>
            </a:extLst>
          </p:cNvPr>
          <p:cNvSpPr/>
          <p:nvPr/>
        </p:nvSpPr>
        <p:spPr>
          <a:xfrm>
            <a:off x="307975" y="1547813"/>
            <a:ext cx="6408738" cy="10795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1. The History of Parliament</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4-5 in the booklet.</a:t>
            </a:r>
          </a:p>
          <a:p>
            <a:pPr marL="171450" indent="-171450">
              <a:buFont typeface="Arial" panose="020B0604020202020204" pitchFamily="34" charset="0"/>
              <a:buChar char="•"/>
              <a:defRPr/>
            </a:pPr>
            <a:r>
              <a:rPr lang="en-GB" sz="1200" dirty="0">
                <a:solidFill>
                  <a:schemeClr val="tx1"/>
                </a:solidFill>
                <a:latin typeface="Calibri"/>
                <a:cs typeface="Calibri"/>
              </a:rPr>
              <a:t>Visit </a:t>
            </a:r>
            <a:r>
              <a:rPr lang="en-GB" sz="1200" dirty="0">
                <a:solidFill>
                  <a:schemeClr val="tx1"/>
                </a:solidFill>
                <a:latin typeface="Calibri"/>
                <a:cs typeface="Calibri"/>
                <a:hlinkClick r:id="rId3"/>
              </a:rPr>
              <a:t>www.parliament.uk/housesofhistory</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Create a timeline to illustrate the ‘Journey to Democracy’.</a:t>
            </a:r>
          </a:p>
        </p:txBody>
      </p:sp>
      <p:sp>
        <p:nvSpPr>
          <p:cNvPr id="13316" name="TextBox 4">
            <a:extLst>
              <a:ext uri="{FF2B5EF4-FFF2-40B4-BE49-F238E27FC236}">
                <a16:creationId xmlns:a16="http://schemas.microsoft.com/office/drawing/2014/main" id="{43CEEB92-7E22-4068-8C85-315E85E39AF0}"/>
              </a:ext>
            </a:extLst>
          </p:cNvPr>
          <p:cNvSpPr txBox="1">
            <a:spLocks noChangeArrowheads="1"/>
          </p:cNvSpPr>
          <p:nvPr/>
        </p:nvSpPr>
        <p:spPr bwMode="auto">
          <a:xfrm>
            <a:off x="307975" y="496888"/>
            <a:ext cx="6207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GB" altLang="en-US" sz="1200" u="sng">
                <a:latin typeface="Calibri"/>
                <a:cs typeface="Calibri"/>
              </a:rPr>
              <a:t>TASK 1:</a:t>
            </a:r>
            <a:r>
              <a:rPr lang="en-GB" altLang="en-US" sz="1200">
                <a:latin typeface="Calibri"/>
                <a:cs typeface="Calibri"/>
              </a:rPr>
              <a:t> complete the following activities. You will need to start with the booklet ‘Parliament Find Your Way’. Read the relevant pages in this booklet and then complete the following tasks.</a:t>
            </a:r>
          </a:p>
          <a:p>
            <a:pPr>
              <a:spcBef>
                <a:spcPct val="0"/>
              </a:spcBef>
              <a:buFontTx/>
              <a:buNone/>
            </a:pPr>
            <a:r>
              <a:rPr lang="en-GB" altLang="en-US" sz="1200">
                <a:latin typeface="Calibri"/>
                <a:cs typeface="Calibri"/>
              </a:rPr>
              <a:t>You will need to ensure you have revised all of these topics, especially the key terms – you will be tested on this on your return to school in September.</a:t>
            </a:r>
          </a:p>
        </p:txBody>
      </p:sp>
      <p:sp>
        <p:nvSpPr>
          <p:cNvPr id="6" name="Rounded Rectangle 5">
            <a:extLst>
              <a:ext uri="{FF2B5EF4-FFF2-40B4-BE49-F238E27FC236}">
                <a16:creationId xmlns:a16="http://schemas.microsoft.com/office/drawing/2014/main" id="{E04065C3-6E6F-496C-ACAE-ED44CD55625F}"/>
              </a:ext>
            </a:extLst>
          </p:cNvPr>
          <p:cNvSpPr/>
          <p:nvPr/>
        </p:nvSpPr>
        <p:spPr>
          <a:xfrm>
            <a:off x="333375" y="2700338"/>
            <a:ext cx="6408738" cy="381635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2. Democracy</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6-7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a:t>
            </a:r>
          </a:p>
          <a:p>
            <a:pPr marL="628650" lvl="1" indent="-171450">
              <a:buFont typeface="Wingdings" panose="05000000000000000000" pitchFamily="2" charset="2"/>
              <a:buChar char="v"/>
              <a:defRPr/>
            </a:pPr>
            <a:r>
              <a:rPr lang="en-GB" sz="1200" dirty="0">
                <a:solidFill>
                  <a:schemeClr val="tx1"/>
                </a:solidFill>
                <a:latin typeface="Calibri"/>
                <a:cs typeface="Calibri"/>
              </a:rPr>
              <a:t>Democracy</a:t>
            </a:r>
          </a:p>
          <a:p>
            <a:pPr marL="628650" lvl="1" indent="-171450">
              <a:buFont typeface="Wingdings" panose="05000000000000000000" pitchFamily="2" charset="2"/>
              <a:buChar char="v"/>
              <a:defRPr/>
            </a:pPr>
            <a:r>
              <a:rPr lang="en-GB" sz="1200" dirty="0">
                <a:solidFill>
                  <a:schemeClr val="tx1"/>
                </a:solidFill>
                <a:latin typeface="Calibri"/>
                <a:cs typeface="Calibri"/>
              </a:rPr>
              <a:t>Representative democracy</a:t>
            </a:r>
          </a:p>
          <a:p>
            <a:pPr marL="628650" lvl="1" indent="-171450">
              <a:buFont typeface="Wingdings" panose="05000000000000000000" pitchFamily="2" charset="2"/>
              <a:buChar char="v"/>
              <a:defRPr/>
            </a:pPr>
            <a:r>
              <a:rPr lang="en-GB" sz="1200" dirty="0">
                <a:solidFill>
                  <a:schemeClr val="tx1"/>
                </a:solidFill>
                <a:latin typeface="Calibri"/>
                <a:cs typeface="Calibri"/>
              </a:rPr>
              <a:t>Direct Democracy</a:t>
            </a:r>
          </a:p>
          <a:p>
            <a:pPr marL="628650" lvl="1" indent="-171450">
              <a:buFont typeface="Wingdings" panose="05000000000000000000" pitchFamily="2" charset="2"/>
              <a:buChar char="v"/>
              <a:defRPr/>
            </a:pPr>
            <a:r>
              <a:rPr lang="en-GB" sz="1200" dirty="0">
                <a:solidFill>
                  <a:schemeClr val="tx1"/>
                </a:solidFill>
                <a:latin typeface="Calibri"/>
                <a:cs typeface="Calibri"/>
              </a:rPr>
              <a:t>Politics</a:t>
            </a:r>
          </a:p>
          <a:p>
            <a:pPr marL="628650" lvl="1" indent="-171450">
              <a:buFont typeface="Wingdings" panose="05000000000000000000" pitchFamily="2" charset="2"/>
              <a:buChar char="v"/>
              <a:defRPr/>
            </a:pPr>
            <a:r>
              <a:rPr lang="en-GB" sz="1200" dirty="0">
                <a:solidFill>
                  <a:schemeClr val="tx1"/>
                </a:solidFill>
                <a:latin typeface="Calibri"/>
                <a:cs typeface="Calibri"/>
              </a:rPr>
              <a:t>Dictatorship</a:t>
            </a:r>
          </a:p>
          <a:p>
            <a:pPr marL="628650" lvl="1" indent="-171450">
              <a:buFont typeface="Wingdings" panose="05000000000000000000" pitchFamily="2" charset="2"/>
              <a:buChar char="v"/>
              <a:defRPr/>
            </a:pPr>
            <a:r>
              <a:rPr lang="en-GB" sz="1200" dirty="0">
                <a:solidFill>
                  <a:schemeClr val="tx1"/>
                </a:solidFill>
                <a:latin typeface="Calibri"/>
                <a:cs typeface="Calibri"/>
              </a:rPr>
              <a:t>Suffrage</a:t>
            </a:r>
          </a:p>
          <a:p>
            <a:pPr marL="628650" lvl="1" indent="-171450">
              <a:buFont typeface="Wingdings" panose="05000000000000000000" pitchFamily="2" charset="2"/>
              <a:buChar char="v"/>
              <a:defRPr/>
            </a:pPr>
            <a:r>
              <a:rPr lang="en-GB" sz="1200" dirty="0">
                <a:solidFill>
                  <a:schemeClr val="tx1"/>
                </a:solidFill>
                <a:latin typeface="Calibri"/>
                <a:cs typeface="Calibri"/>
              </a:rPr>
              <a:t>Franchise</a:t>
            </a:r>
          </a:p>
          <a:p>
            <a:pPr marL="171450" indent="-171450">
              <a:buFont typeface="Arial" panose="020B0604020202020204" pitchFamily="34" charset="0"/>
              <a:buChar char="•"/>
              <a:defRPr/>
            </a:pPr>
            <a:r>
              <a:rPr lang="en-GB" sz="1200" dirty="0">
                <a:solidFill>
                  <a:schemeClr val="tx1"/>
                </a:solidFill>
                <a:latin typeface="Calibri"/>
                <a:cs typeface="Calibri"/>
              </a:rPr>
              <a:t>Watch ‘Democracy? You Decide’: </a:t>
            </a:r>
            <a:r>
              <a:rPr lang="en-GB" sz="1200" dirty="0">
                <a:solidFill>
                  <a:schemeClr val="tx1"/>
                </a:solidFill>
                <a:latin typeface="Calibri"/>
                <a:cs typeface="Calibri"/>
                <a:hlinkClick r:id="rId4"/>
              </a:rPr>
              <a:t>http://www.parliament.uk/education/teaching-resources-lesson-plans/democracy-parliament-and-government-video/you-decide-video/</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Answer the following question:</a:t>
            </a:r>
          </a:p>
          <a:p>
            <a:pPr marL="628650" lvl="1" indent="-171450">
              <a:buFont typeface="Wingdings" panose="05000000000000000000" pitchFamily="2" charset="2"/>
              <a:buChar char="v"/>
              <a:defRPr/>
            </a:pPr>
            <a:r>
              <a:rPr lang="en-GB" sz="1200" dirty="0">
                <a:solidFill>
                  <a:schemeClr val="tx1"/>
                </a:solidFill>
                <a:latin typeface="Calibri"/>
                <a:cs typeface="Calibri"/>
              </a:rPr>
              <a:t>What would the UK be like if we didn’t live in a democracy?</a:t>
            </a:r>
          </a:p>
          <a:p>
            <a:pPr marL="628650" lvl="1" indent="-171450">
              <a:buFont typeface="Wingdings" panose="05000000000000000000" pitchFamily="2" charset="2"/>
              <a:buChar char="v"/>
              <a:defRPr/>
            </a:pPr>
            <a:r>
              <a:rPr lang="en-GB" sz="1200" dirty="0">
                <a:solidFill>
                  <a:schemeClr val="tx1"/>
                </a:solidFill>
                <a:latin typeface="Calibri"/>
                <a:cs typeface="Calibri"/>
              </a:rPr>
              <a:t>What are the strengths and weaknesses of the UK system of democracy?</a:t>
            </a:r>
          </a:p>
          <a:p>
            <a:pPr marL="628650" lvl="1" indent="-171450">
              <a:buFont typeface="Wingdings" panose="05000000000000000000" pitchFamily="2" charset="2"/>
              <a:buChar char="v"/>
              <a:defRPr/>
            </a:pPr>
            <a:r>
              <a:rPr lang="en-GB" sz="1200" dirty="0">
                <a:solidFill>
                  <a:schemeClr val="tx1"/>
                </a:solidFill>
                <a:latin typeface="Calibri"/>
                <a:cs typeface="Calibri"/>
              </a:rPr>
              <a:t>What other options are there and where are they in place right now?</a:t>
            </a:r>
          </a:p>
          <a:p>
            <a:pPr>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p:txBody>
      </p:sp>
      <p:sp>
        <p:nvSpPr>
          <p:cNvPr id="7" name="Rounded Rectangle 6">
            <a:extLst>
              <a:ext uri="{FF2B5EF4-FFF2-40B4-BE49-F238E27FC236}">
                <a16:creationId xmlns:a16="http://schemas.microsoft.com/office/drawing/2014/main" id="{FD650718-83C4-47CC-88BD-21F3E078CC5B}"/>
              </a:ext>
            </a:extLst>
          </p:cNvPr>
          <p:cNvSpPr/>
          <p:nvPr/>
        </p:nvSpPr>
        <p:spPr>
          <a:xfrm>
            <a:off x="333375" y="6588125"/>
            <a:ext cx="6408738" cy="23764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3. The Constitution</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8-9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of the following words:</a:t>
            </a:r>
          </a:p>
          <a:p>
            <a:pPr marL="628650" lvl="1" indent="-171450">
              <a:buFont typeface="Wingdings" panose="05000000000000000000" pitchFamily="2" charset="2"/>
              <a:buChar char="v"/>
              <a:defRPr/>
            </a:pPr>
            <a:r>
              <a:rPr lang="en-GB" sz="1200" dirty="0">
                <a:solidFill>
                  <a:schemeClr val="tx1"/>
                </a:solidFill>
                <a:latin typeface="Calibri"/>
                <a:cs typeface="Calibri"/>
              </a:rPr>
              <a:t>Constitution</a:t>
            </a:r>
          </a:p>
          <a:p>
            <a:pPr marL="628650" lvl="1" indent="-171450">
              <a:buFont typeface="Wingdings" panose="05000000000000000000" pitchFamily="2" charset="2"/>
              <a:buChar char="v"/>
              <a:defRPr/>
            </a:pPr>
            <a:r>
              <a:rPr lang="en-GB" sz="1200" dirty="0">
                <a:solidFill>
                  <a:schemeClr val="tx1"/>
                </a:solidFill>
                <a:latin typeface="Calibri"/>
                <a:cs typeface="Calibri"/>
              </a:rPr>
              <a:t>Uncodified constitution</a:t>
            </a:r>
          </a:p>
          <a:p>
            <a:pPr marL="628650" lvl="1" indent="-171450">
              <a:buFont typeface="Wingdings" panose="05000000000000000000" pitchFamily="2" charset="2"/>
              <a:buChar char="v"/>
              <a:defRPr/>
            </a:pPr>
            <a:r>
              <a:rPr lang="en-GB" sz="1200" dirty="0">
                <a:solidFill>
                  <a:schemeClr val="tx1"/>
                </a:solidFill>
                <a:latin typeface="Calibri"/>
                <a:cs typeface="Calibri"/>
              </a:rPr>
              <a:t>Codified constitution</a:t>
            </a:r>
          </a:p>
          <a:p>
            <a:pPr marL="628650" lvl="1" indent="-171450">
              <a:buFont typeface="Wingdings" panose="05000000000000000000" pitchFamily="2" charset="2"/>
              <a:buChar char="v"/>
              <a:defRPr/>
            </a:pPr>
            <a:r>
              <a:rPr lang="en-GB" sz="1200" dirty="0">
                <a:solidFill>
                  <a:schemeClr val="tx1"/>
                </a:solidFill>
                <a:latin typeface="Calibri"/>
                <a:cs typeface="Calibri"/>
              </a:rPr>
              <a:t>Parliamentary sovereignty</a:t>
            </a:r>
          </a:p>
          <a:p>
            <a:pPr marL="628650" lvl="1" indent="-171450">
              <a:buFont typeface="Wingdings" panose="05000000000000000000" pitchFamily="2" charset="2"/>
              <a:buChar char="v"/>
              <a:defRPr/>
            </a:pPr>
            <a:r>
              <a:rPr lang="en-GB" sz="1200" dirty="0">
                <a:solidFill>
                  <a:schemeClr val="tx1"/>
                </a:solidFill>
                <a:latin typeface="Calibri"/>
                <a:cs typeface="Calibri"/>
              </a:rPr>
              <a:t>Devolution</a:t>
            </a:r>
          </a:p>
          <a:p>
            <a:pPr marL="628650" lvl="1" indent="-171450">
              <a:buFont typeface="Wingdings" panose="05000000000000000000" pitchFamily="2" charset="2"/>
              <a:buChar char="v"/>
              <a:defRPr/>
            </a:pPr>
            <a:r>
              <a:rPr lang="en-GB" sz="1200" dirty="0">
                <a:solidFill>
                  <a:schemeClr val="tx1"/>
                </a:solidFill>
                <a:latin typeface="Calibri"/>
                <a:cs typeface="Calibri"/>
              </a:rPr>
              <a:t>The Human Rights Act</a:t>
            </a:r>
          </a:p>
          <a:p>
            <a:pPr marL="628650" lvl="1" indent="-171450">
              <a:buFont typeface="Wingdings" panose="05000000000000000000" pitchFamily="2" charset="2"/>
              <a:buChar char="v"/>
              <a:defRPr/>
            </a:pPr>
            <a:r>
              <a:rPr lang="en-GB" sz="1200" dirty="0">
                <a:solidFill>
                  <a:schemeClr val="tx1"/>
                </a:solidFill>
                <a:latin typeface="Calibri"/>
                <a:cs typeface="Calibri"/>
              </a:rPr>
              <a:t>The European Union</a:t>
            </a:r>
          </a:p>
          <a:p>
            <a:pPr marL="628650" lvl="1" indent="-171450">
              <a:buFont typeface="Wingdings" panose="05000000000000000000" pitchFamily="2" charset="2"/>
              <a:buChar char="v"/>
              <a:defRPr/>
            </a:pPr>
            <a:r>
              <a:rPr lang="en-GB" sz="1200" dirty="0">
                <a:solidFill>
                  <a:schemeClr val="tx1"/>
                </a:solidFill>
                <a:latin typeface="Calibri"/>
                <a:cs typeface="Calibri"/>
              </a:rPr>
              <a:t>The UK Supreme Court</a:t>
            </a:r>
          </a:p>
          <a:p>
            <a:pPr>
              <a:defRPr/>
            </a:pPr>
            <a:r>
              <a:rPr lang="en-GB" sz="1200" dirty="0">
                <a:solidFill>
                  <a:schemeClr val="tx1"/>
                </a:solidFill>
                <a:latin typeface="Calibri"/>
                <a:cs typeface="Calibri"/>
              </a:rPr>
              <a:t>	</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3F7372E-B04A-4B1A-A06A-38451C69228B}"/>
              </a:ext>
            </a:extLst>
          </p:cNvPr>
          <p:cNvSpPr/>
          <p:nvPr/>
        </p:nvSpPr>
        <p:spPr>
          <a:xfrm>
            <a:off x="333375" y="179388"/>
            <a:ext cx="6408738" cy="25923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4. The constitution: The EU</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10-11 in the booklet.</a:t>
            </a:r>
          </a:p>
          <a:p>
            <a:pPr marL="171450" indent="-171450">
              <a:buFont typeface="Arial" panose="020B0604020202020204" pitchFamily="34" charset="0"/>
              <a:buChar char="•"/>
              <a:defRPr/>
            </a:pPr>
            <a:r>
              <a:rPr lang="en-GB" sz="1200" dirty="0">
                <a:solidFill>
                  <a:schemeClr val="tx1"/>
                </a:solidFill>
                <a:latin typeface="Calibri"/>
                <a:cs typeface="Calibri"/>
              </a:rPr>
              <a:t>Visit </a:t>
            </a:r>
            <a:r>
              <a:rPr lang="en-GB" sz="1200" dirty="0">
                <a:solidFill>
                  <a:schemeClr val="tx1"/>
                </a:solidFill>
                <a:latin typeface="Calibri"/>
                <a:cs typeface="Calibri"/>
                <a:hlinkClick r:id="rId3"/>
              </a:rPr>
              <a:t>http://Europa.eu</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Use your research to answer the following question:</a:t>
            </a:r>
          </a:p>
          <a:p>
            <a:pPr marL="628650" lvl="1" indent="-171450">
              <a:buFont typeface="Wingdings" panose="05000000000000000000" pitchFamily="2" charset="2"/>
              <a:buChar char="v"/>
              <a:defRPr/>
            </a:pPr>
            <a:r>
              <a:rPr lang="en-GB" sz="1200" dirty="0">
                <a:solidFill>
                  <a:schemeClr val="tx1"/>
                </a:solidFill>
                <a:latin typeface="Calibri"/>
                <a:cs typeface="Calibri"/>
              </a:rPr>
              <a:t>In what areas can the EU make laws that the UK has to follow?</a:t>
            </a:r>
          </a:p>
          <a:p>
            <a:pPr marL="628650" lvl="1" indent="-171450">
              <a:buFont typeface="Wingdings" panose="05000000000000000000" pitchFamily="2" charset="2"/>
              <a:buChar char="v"/>
              <a:defRPr/>
            </a:pPr>
            <a:r>
              <a:rPr lang="en-GB" sz="1200" dirty="0">
                <a:solidFill>
                  <a:schemeClr val="tx1"/>
                </a:solidFill>
                <a:latin typeface="Calibri"/>
                <a:cs typeface="Calibri"/>
              </a:rPr>
              <a:t>What happened if there is conflict between EU law and UK law?</a:t>
            </a:r>
          </a:p>
          <a:p>
            <a:pPr marL="628650" lvl="1" indent="-171450">
              <a:buFont typeface="Wingdings" panose="05000000000000000000" pitchFamily="2" charset="2"/>
              <a:buChar char="v"/>
              <a:defRPr/>
            </a:pPr>
            <a:r>
              <a:rPr lang="en-GB" sz="1200" dirty="0">
                <a:solidFill>
                  <a:schemeClr val="tx1"/>
                </a:solidFill>
                <a:latin typeface="Calibri"/>
                <a:cs typeface="Calibri"/>
              </a:rPr>
              <a:t>Provide an example of where EU and UK law has conflicted – what was the outcome?</a:t>
            </a:r>
          </a:p>
          <a:p>
            <a:pPr marL="171450" indent="-171450">
              <a:buFont typeface="Arial" panose="020B0604020202020204" pitchFamily="34" charset="0"/>
              <a:buChar char="•"/>
              <a:defRPr/>
            </a:pPr>
            <a:r>
              <a:rPr lang="en-GB" sz="1200" dirty="0">
                <a:solidFill>
                  <a:schemeClr val="tx1"/>
                </a:solidFill>
                <a:latin typeface="Calibri"/>
                <a:cs typeface="Calibri"/>
              </a:rPr>
              <a:t>Make a list of the pros and cons of the UK being a member of the EU.</a:t>
            </a:r>
          </a:p>
          <a:p>
            <a:pPr marL="171450" indent="-171450">
              <a:buFont typeface="Arial" panose="020B0604020202020204" pitchFamily="34" charset="0"/>
              <a:buChar char="•"/>
              <a:defRPr/>
            </a:pPr>
            <a:r>
              <a:rPr lang="en-GB" sz="1200" dirty="0">
                <a:solidFill>
                  <a:schemeClr val="tx1"/>
                </a:solidFill>
                <a:latin typeface="Calibri"/>
                <a:cs typeface="Calibri"/>
              </a:rPr>
              <a:t>Study the results of the EU referendum on the 23</a:t>
            </a:r>
            <a:r>
              <a:rPr lang="en-GB" sz="1200" baseline="30000" dirty="0">
                <a:solidFill>
                  <a:schemeClr val="tx1"/>
                </a:solidFill>
                <a:latin typeface="Calibri"/>
                <a:cs typeface="Calibri"/>
              </a:rPr>
              <a:t>rd</a:t>
            </a:r>
            <a:r>
              <a:rPr lang="en-GB" sz="1200" dirty="0">
                <a:solidFill>
                  <a:schemeClr val="tx1"/>
                </a:solidFill>
                <a:latin typeface="Calibri"/>
                <a:cs typeface="Calibri"/>
              </a:rPr>
              <a:t> June – what was the outcome? Why do you think this side won?</a:t>
            </a: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3" name="Rounded Rectangle 2">
            <a:extLst>
              <a:ext uri="{FF2B5EF4-FFF2-40B4-BE49-F238E27FC236}">
                <a16:creationId xmlns:a16="http://schemas.microsoft.com/office/drawing/2014/main" id="{3FC0E9D4-4680-4953-91D3-87D762AE3213}"/>
              </a:ext>
            </a:extLst>
          </p:cNvPr>
          <p:cNvSpPr/>
          <p:nvPr/>
        </p:nvSpPr>
        <p:spPr>
          <a:xfrm>
            <a:off x="333375" y="2843213"/>
            <a:ext cx="6408738" cy="6121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5. Parliament</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12-17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of the following words:</a:t>
            </a:r>
          </a:p>
          <a:p>
            <a:pP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Bicameral legislature</a:t>
            </a:r>
          </a:p>
          <a:p>
            <a:pPr marL="628650" lvl="1" indent="-171450">
              <a:buFont typeface="Wingdings" panose="05000000000000000000" pitchFamily="2" charset="2"/>
              <a:buChar char="v"/>
              <a:defRPr/>
            </a:pPr>
            <a:r>
              <a:rPr lang="en-GB" sz="1200" dirty="0">
                <a:solidFill>
                  <a:schemeClr val="tx1"/>
                </a:solidFill>
                <a:latin typeface="Calibri"/>
                <a:cs typeface="Calibri"/>
              </a:rPr>
              <a:t>House of Commons		</a:t>
            </a:r>
          </a:p>
          <a:p>
            <a:pPr marL="628650" lvl="1" indent="-171450">
              <a:buFont typeface="Wingdings" panose="05000000000000000000" pitchFamily="2" charset="2"/>
              <a:buChar char="v"/>
              <a:defRPr/>
            </a:pPr>
            <a:r>
              <a:rPr lang="en-GB" sz="1200" dirty="0">
                <a:solidFill>
                  <a:schemeClr val="tx1"/>
                </a:solidFill>
                <a:latin typeface="Calibri"/>
                <a:cs typeface="Calibri"/>
              </a:rPr>
              <a:t>House of Lords</a:t>
            </a:r>
          </a:p>
          <a:p>
            <a:pPr marL="628650" lvl="1" indent="-171450">
              <a:buFont typeface="Wingdings" panose="05000000000000000000" pitchFamily="2" charset="2"/>
              <a:buChar char="v"/>
              <a:defRPr/>
            </a:pPr>
            <a:r>
              <a:rPr lang="en-GB" sz="1200" dirty="0">
                <a:solidFill>
                  <a:schemeClr val="tx1"/>
                </a:solidFill>
                <a:latin typeface="Calibri"/>
                <a:cs typeface="Calibri"/>
              </a:rPr>
              <a:t>Monarch</a:t>
            </a:r>
          </a:p>
          <a:p>
            <a:pPr marL="628650" lvl="1" indent="-171450">
              <a:buFont typeface="Wingdings" panose="05000000000000000000" pitchFamily="2" charset="2"/>
              <a:buChar char="v"/>
              <a:defRPr/>
            </a:pPr>
            <a:r>
              <a:rPr lang="en-GB" sz="1200" dirty="0">
                <a:solidFill>
                  <a:schemeClr val="tx1"/>
                </a:solidFill>
                <a:latin typeface="Calibri"/>
                <a:cs typeface="Calibri"/>
              </a:rPr>
              <a:t>Legislation</a:t>
            </a:r>
          </a:p>
          <a:p>
            <a:pPr marL="628650" lvl="1" indent="-171450">
              <a:buFont typeface="Wingdings" panose="05000000000000000000" pitchFamily="2" charset="2"/>
              <a:buChar char="v"/>
              <a:defRPr/>
            </a:pPr>
            <a:r>
              <a:rPr lang="en-GB" sz="1200" dirty="0">
                <a:solidFill>
                  <a:schemeClr val="tx1"/>
                </a:solidFill>
                <a:latin typeface="Calibri"/>
                <a:cs typeface="Calibri"/>
              </a:rPr>
              <a:t>Scrutiny</a:t>
            </a:r>
          </a:p>
          <a:p>
            <a:pPr marL="628650" lvl="1" indent="-171450">
              <a:buFont typeface="Wingdings" panose="05000000000000000000" pitchFamily="2" charset="2"/>
              <a:buChar char="v"/>
              <a:defRPr/>
            </a:pPr>
            <a:r>
              <a:rPr lang="en-GB" sz="1200" dirty="0">
                <a:solidFill>
                  <a:schemeClr val="tx1"/>
                </a:solidFill>
                <a:latin typeface="Calibri"/>
                <a:cs typeface="Calibri"/>
              </a:rPr>
              <a:t>Representation</a:t>
            </a:r>
          </a:p>
          <a:p>
            <a:pPr marL="628650" lvl="1" indent="-171450">
              <a:buFont typeface="Wingdings" panose="05000000000000000000" pitchFamily="2" charset="2"/>
              <a:buChar char="v"/>
              <a:defRPr/>
            </a:pPr>
            <a:r>
              <a:rPr lang="en-GB" sz="1200" dirty="0">
                <a:solidFill>
                  <a:schemeClr val="tx1"/>
                </a:solidFill>
                <a:latin typeface="Calibri"/>
                <a:cs typeface="Calibri"/>
              </a:rPr>
              <a:t>Two-House system</a:t>
            </a:r>
          </a:p>
          <a:p>
            <a:pPr marL="628650" lvl="1" indent="-171450">
              <a:buFont typeface="Wingdings" panose="05000000000000000000" pitchFamily="2" charset="2"/>
              <a:buChar char="v"/>
              <a:defRPr/>
            </a:pPr>
            <a:r>
              <a:rPr lang="en-GB" sz="1200" dirty="0">
                <a:solidFill>
                  <a:schemeClr val="tx1"/>
                </a:solidFill>
                <a:latin typeface="Calibri"/>
                <a:cs typeface="Calibri"/>
              </a:rPr>
              <a:t>Bills</a:t>
            </a:r>
          </a:p>
          <a:p>
            <a:pPr marL="628650" lvl="1" indent="-171450">
              <a:buFont typeface="Wingdings" panose="05000000000000000000" pitchFamily="2" charset="2"/>
              <a:buChar char="v"/>
              <a:defRPr/>
            </a:pPr>
            <a:r>
              <a:rPr lang="en-GB" sz="1200" dirty="0">
                <a:solidFill>
                  <a:schemeClr val="tx1"/>
                </a:solidFill>
                <a:latin typeface="Calibri"/>
                <a:cs typeface="Calibri"/>
              </a:rPr>
              <a:t>The Queen’s Speech</a:t>
            </a:r>
          </a:p>
          <a:p>
            <a:pPr marL="628650" lvl="1" indent="-171450">
              <a:buFont typeface="Wingdings" panose="05000000000000000000" pitchFamily="2" charset="2"/>
              <a:buChar char="v"/>
              <a:defRPr/>
            </a:pPr>
            <a:r>
              <a:rPr lang="en-GB" sz="1200" dirty="0">
                <a:solidFill>
                  <a:schemeClr val="tx1"/>
                </a:solidFill>
                <a:latin typeface="Calibri"/>
                <a:cs typeface="Calibri"/>
              </a:rPr>
              <a:t>Select Committees</a:t>
            </a:r>
          </a:p>
          <a:p>
            <a:pPr marL="628650" lvl="1" indent="-171450">
              <a:buFont typeface="Wingdings" panose="05000000000000000000" pitchFamily="2" charset="2"/>
              <a:buChar char="v"/>
              <a:defRPr/>
            </a:pPr>
            <a:r>
              <a:rPr lang="en-GB" sz="1200" dirty="0">
                <a:solidFill>
                  <a:schemeClr val="tx1"/>
                </a:solidFill>
                <a:latin typeface="Calibri"/>
                <a:cs typeface="Calibri"/>
              </a:rPr>
              <a:t>General Committees</a:t>
            </a:r>
          </a:p>
          <a:p>
            <a:pPr marL="628650" lvl="1" indent="-171450">
              <a:buFont typeface="Wingdings" panose="05000000000000000000" pitchFamily="2" charset="2"/>
              <a:buChar char="v"/>
              <a:defRPr/>
            </a:pPr>
            <a:r>
              <a:rPr lang="en-GB" sz="1200" dirty="0">
                <a:solidFill>
                  <a:schemeClr val="tx1"/>
                </a:solidFill>
                <a:latin typeface="Calibri"/>
                <a:cs typeface="Calibri"/>
              </a:rPr>
              <a:t>Public Bills Committee</a:t>
            </a:r>
          </a:p>
          <a:p>
            <a:pPr marL="628650" lvl="1" indent="-171450">
              <a:buFont typeface="Wingdings" panose="05000000000000000000" pitchFamily="2" charset="2"/>
              <a:buChar char="v"/>
              <a:defRPr/>
            </a:pPr>
            <a:r>
              <a:rPr lang="en-GB" sz="1200" dirty="0">
                <a:solidFill>
                  <a:schemeClr val="tx1"/>
                </a:solidFill>
                <a:latin typeface="Calibri"/>
                <a:cs typeface="Calibri"/>
              </a:rPr>
              <a:t>Grand Committees</a:t>
            </a:r>
          </a:p>
          <a:p>
            <a:pPr marL="628650" lvl="1" indent="-171450">
              <a:buFont typeface="Wingdings" panose="05000000000000000000" pitchFamily="2" charset="2"/>
              <a:buChar char="v"/>
              <a:defRPr/>
            </a:pPr>
            <a:r>
              <a:rPr lang="en-GB" sz="1200" dirty="0">
                <a:solidFill>
                  <a:schemeClr val="tx1"/>
                </a:solidFill>
                <a:latin typeface="Calibri"/>
                <a:cs typeface="Calibri"/>
              </a:rPr>
              <a:t>Liaison Committee</a:t>
            </a:r>
          </a:p>
          <a:p>
            <a:pPr marL="628650" lvl="1" indent="-171450">
              <a:buFont typeface="Wingdings" panose="05000000000000000000" pitchFamily="2" charset="2"/>
              <a:buChar char="v"/>
              <a:defRPr/>
            </a:pPr>
            <a:r>
              <a:rPr lang="en-GB" sz="1200" dirty="0">
                <a:solidFill>
                  <a:schemeClr val="tx1"/>
                </a:solidFill>
                <a:latin typeface="Calibri"/>
                <a:cs typeface="Calibri"/>
              </a:rPr>
              <a:t>Prime Minister's Questions</a:t>
            </a:r>
          </a:p>
          <a:p>
            <a:pPr marL="628650" lvl="1" indent="-171450">
              <a:buFont typeface="Wingdings" panose="05000000000000000000" pitchFamily="2" charset="2"/>
              <a:buChar char="v"/>
              <a:defRPr/>
            </a:pPr>
            <a:r>
              <a:rPr lang="en-GB" sz="1200" dirty="0">
                <a:solidFill>
                  <a:schemeClr val="tx1"/>
                </a:solidFill>
                <a:latin typeface="Calibri"/>
                <a:cs typeface="Calibri"/>
              </a:rPr>
              <a:t>Ministerial Questions</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What role does the monarch have in our Parliament?</a:t>
            </a:r>
          </a:p>
          <a:p>
            <a:pPr marL="171450" indent="-171450">
              <a:buFont typeface="Arial" panose="020B0604020202020204" pitchFamily="34" charset="0"/>
              <a:buChar char="•"/>
              <a:defRPr/>
            </a:pPr>
            <a:r>
              <a:rPr lang="en-GB" sz="1200" dirty="0">
                <a:solidFill>
                  <a:schemeClr val="tx1"/>
                </a:solidFill>
                <a:latin typeface="Calibri"/>
                <a:cs typeface="Calibri"/>
              </a:rPr>
              <a:t>What is the benefit of a two-House system?</a:t>
            </a:r>
          </a:p>
          <a:p>
            <a:pPr marL="171450" indent="-171450">
              <a:buFont typeface="Arial" panose="020B0604020202020204" pitchFamily="34" charset="0"/>
              <a:buChar char="•"/>
              <a:defRPr/>
            </a:pPr>
            <a:r>
              <a:rPr lang="en-GB" sz="1200" dirty="0">
                <a:solidFill>
                  <a:schemeClr val="tx1"/>
                </a:solidFill>
                <a:latin typeface="Calibri"/>
                <a:cs typeface="Calibri"/>
              </a:rPr>
              <a:t>What is the key role of the committees?</a:t>
            </a:r>
          </a:p>
          <a:p>
            <a:pPr marL="171450" indent="-171450">
              <a:buFont typeface="Arial" panose="020B0604020202020204" pitchFamily="34" charset="0"/>
              <a:buChar char="•"/>
              <a:defRPr/>
            </a:pPr>
            <a:r>
              <a:rPr lang="en-GB" sz="1200" dirty="0">
                <a:solidFill>
                  <a:schemeClr val="tx1"/>
                </a:solidFill>
                <a:latin typeface="Calibri"/>
                <a:cs typeface="Calibri"/>
              </a:rPr>
              <a:t>What is the main different between the House of Commons and the House of Lords?</a:t>
            </a:r>
          </a:p>
          <a:p>
            <a:pPr marL="171450" indent="-171450">
              <a:buFont typeface="Arial" panose="020B0604020202020204" pitchFamily="34" charset="0"/>
              <a:buChar char="•"/>
              <a:defRPr/>
            </a:pPr>
            <a:r>
              <a:rPr lang="en-GB" sz="1200" dirty="0">
                <a:solidFill>
                  <a:schemeClr val="tx1"/>
                </a:solidFill>
                <a:latin typeface="Calibri"/>
                <a:cs typeface="Calibri"/>
              </a:rPr>
              <a:t>Who do MPs represent?</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14340" name="TextBox 3">
            <a:extLst>
              <a:ext uri="{FF2B5EF4-FFF2-40B4-BE49-F238E27FC236}">
                <a16:creationId xmlns:a16="http://schemas.microsoft.com/office/drawing/2014/main" id="{37AABB3C-A788-4640-9EE3-3268F7D94D4E}"/>
              </a:ext>
            </a:extLst>
          </p:cNvPr>
          <p:cNvSpPr txBox="1">
            <a:spLocks noChangeArrowheads="1"/>
          </p:cNvSpPr>
          <p:nvPr/>
        </p:nvSpPr>
        <p:spPr bwMode="auto">
          <a:xfrm>
            <a:off x="3789363" y="4044950"/>
            <a:ext cx="23764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Wingdings" panose="05000000000000000000" pitchFamily="2" charset="2"/>
              <a:buChar char="v"/>
            </a:pPr>
            <a:r>
              <a:rPr lang="en-GB" altLang="en-US" sz="1200">
                <a:latin typeface="Calibri"/>
                <a:cs typeface="Calibri"/>
              </a:rPr>
              <a:t>Constituents</a:t>
            </a:r>
          </a:p>
          <a:p>
            <a:pPr>
              <a:spcBef>
                <a:spcPct val="0"/>
              </a:spcBef>
              <a:buFont typeface="Wingdings" panose="05000000000000000000" pitchFamily="2" charset="2"/>
              <a:buChar char="v"/>
            </a:pPr>
            <a:r>
              <a:rPr lang="en-GB" altLang="en-US" sz="1200">
                <a:latin typeface="Calibri"/>
                <a:cs typeface="Calibri"/>
              </a:rPr>
              <a:t>MPs</a:t>
            </a:r>
          </a:p>
          <a:p>
            <a:pPr>
              <a:spcBef>
                <a:spcPct val="0"/>
              </a:spcBef>
              <a:buFont typeface="Wingdings" panose="05000000000000000000" pitchFamily="2" charset="2"/>
              <a:buChar char="v"/>
            </a:pPr>
            <a:r>
              <a:rPr lang="en-GB" altLang="en-US" sz="1200">
                <a:latin typeface="Calibri"/>
                <a:cs typeface="Calibri"/>
              </a:rPr>
              <a:t>Government Minister</a:t>
            </a:r>
          </a:p>
          <a:p>
            <a:pPr>
              <a:spcBef>
                <a:spcPct val="0"/>
              </a:spcBef>
              <a:buFont typeface="Wingdings" panose="05000000000000000000" pitchFamily="2" charset="2"/>
              <a:buChar char="v"/>
            </a:pPr>
            <a:r>
              <a:rPr lang="en-GB" altLang="en-US" sz="1200">
                <a:latin typeface="Calibri"/>
                <a:cs typeface="Calibri"/>
              </a:rPr>
              <a:t>Backbencher</a:t>
            </a:r>
          </a:p>
          <a:p>
            <a:pPr>
              <a:spcBef>
                <a:spcPct val="0"/>
              </a:spcBef>
              <a:buFont typeface="Wingdings" panose="05000000000000000000" pitchFamily="2" charset="2"/>
              <a:buChar char="v"/>
            </a:pPr>
            <a:r>
              <a:rPr lang="en-GB" altLang="en-US" sz="1200">
                <a:latin typeface="Calibri"/>
                <a:cs typeface="Calibri"/>
              </a:rPr>
              <a:t>The Executive</a:t>
            </a:r>
          </a:p>
          <a:p>
            <a:pPr>
              <a:spcBef>
                <a:spcPct val="0"/>
              </a:spcBef>
              <a:buFont typeface="Wingdings" panose="05000000000000000000" pitchFamily="2" charset="2"/>
              <a:buChar char="v"/>
            </a:pPr>
            <a:r>
              <a:rPr lang="en-GB" altLang="en-US" sz="1200">
                <a:latin typeface="Calibri"/>
                <a:cs typeface="Calibri"/>
              </a:rPr>
              <a:t>Government</a:t>
            </a:r>
          </a:p>
          <a:p>
            <a:pPr>
              <a:spcBef>
                <a:spcPct val="0"/>
              </a:spcBef>
              <a:buFont typeface="Wingdings" panose="05000000000000000000" pitchFamily="2" charset="2"/>
              <a:buChar char="v"/>
            </a:pPr>
            <a:r>
              <a:rPr lang="en-GB" altLang="en-US" sz="1200">
                <a:latin typeface="Calibri"/>
                <a:cs typeface="Calibri"/>
              </a:rPr>
              <a:t>Opposition</a:t>
            </a:r>
          </a:p>
          <a:p>
            <a:pPr>
              <a:spcBef>
                <a:spcPct val="0"/>
              </a:spcBef>
              <a:buFont typeface="Wingdings" panose="05000000000000000000" pitchFamily="2" charset="2"/>
              <a:buChar char="v"/>
            </a:pPr>
            <a:r>
              <a:rPr lang="en-GB" altLang="en-US" sz="1200">
                <a:latin typeface="Calibri"/>
                <a:cs typeface="Calibri"/>
              </a:rPr>
              <a:t>Cabinet</a:t>
            </a:r>
          </a:p>
          <a:p>
            <a:pPr>
              <a:spcBef>
                <a:spcPct val="0"/>
              </a:spcBef>
              <a:buFont typeface="Wingdings" panose="05000000000000000000" pitchFamily="2" charset="2"/>
              <a:buChar char="v"/>
            </a:pPr>
            <a:r>
              <a:rPr lang="en-GB" altLang="en-US" sz="1200">
                <a:latin typeface="Calibri"/>
                <a:cs typeface="Calibri"/>
              </a:rPr>
              <a:t>Speaker</a:t>
            </a:r>
          </a:p>
          <a:p>
            <a:pPr>
              <a:spcBef>
                <a:spcPct val="0"/>
              </a:spcBef>
              <a:buFont typeface="Wingdings" panose="05000000000000000000" pitchFamily="2" charset="2"/>
              <a:buChar char="v"/>
            </a:pPr>
            <a:r>
              <a:rPr lang="en-GB" altLang="en-US" sz="1200">
                <a:latin typeface="Calibri"/>
                <a:cs typeface="Calibri"/>
              </a:rPr>
              <a:t>The Legislature</a:t>
            </a:r>
          </a:p>
          <a:p>
            <a:pPr>
              <a:spcBef>
                <a:spcPct val="0"/>
              </a:spcBef>
              <a:buFont typeface="Wingdings" panose="05000000000000000000" pitchFamily="2" charset="2"/>
              <a:buChar char="v"/>
            </a:pPr>
            <a:r>
              <a:rPr lang="en-GB" altLang="en-US" sz="1200">
                <a:latin typeface="Calibri"/>
                <a:cs typeface="Calibri"/>
              </a:rPr>
              <a:t>Crossbenchers</a:t>
            </a:r>
          </a:p>
          <a:p>
            <a:pPr>
              <a:spcBef>
                <a:spcPct val="0"/>
              </a:spcBef>
              <a:buFont typeface="Wingdings" panose="05000000000000000000" pitchFamily="2" charset="2"/>
              <a:buChar char="v"/>
            </a:pPr>
            <a:r>
              <a:rPr lang="en-GB" altLang="en-US" sz="1200">
                <a:latin typeface="Calibri"/>
                <a:cs typeface="Calibri"/>
              </a:rPr>
              <a:t>Lord Speaker</a:t>
            </a:r>
          </a:p>
          <a:p>
            <a:pPr>
              <a:spcBef>
                <a:spcPct val="0"/>
              </a:spcBef>
              <a:buFont typeface="Wingdings" panose="05000000000000000000" pitchFamily="2" charset="2"/>
              <a:buChar char="v"/>
            </a:pPr>
            <a:r>
              <a:rPr lang="en-GB" altLang="en-US" sz="1200">
                <a:latin typeface="Calibri"/>
                <a:cs typeface="Calibri"/>
              </a:rPr>
              <a:t>House of Lords Act 1999</a:t>
            </a:r>
          </a:p>
          <a:p>
            <a:pPr>
              <a:spcBef>
                <a:spcPct val="0"/>
              </a:spcBef>
              <a:buFont typeface="Wingdings" panose="05000000000000000000" pitchFamily="2" charset="2"/>
              <a:buChar char="v"/>
            </a:pPr>
            <a:r>
              <a:rPr lang="en-GB" altLang="en-US" sz="1200">
                <a:latin typeface="Calibri"/>
                <a:cs typeface="Calibri"/>
              </a:rPr>
              <a:t>Hereditary Peers</a:t>
            </a:r>
          </a:p>
          <a:p>
            <a:pPr>
              <a:spcBef>
                <a:spcPct val="0"/>
              </a:spcBef>
              <a:buFont typeface="Wingdings" panose="05000000000000000000" pitchFamily="2" charset="2"/>
              <a:buChar char="v"/>
            </a:pPr>
            <a:r>
              <a:rPr lang="en-GB" altLang="en-US" sz="1200">
                <a:latin typeface="Calibri"/>
                <a:cs typeface="Calibri"/>
              </a:rPr>
              <a:t>Life Peers</a:t>
            </a:r>
          </a:p>
          <a:p>
            <a:pPr>
              <a:spcBef>
                <a:spcPct val="0"/>
              </a:spcBef>
              <a:buFont typeface="Wingdings" panose="05000000000000000000" pitchFamily="2" charset="2"/>
              <a:buChar char="v"/>
            </a:pPr>
            <a:r>
              <a:rPr lang="en-GB" altLang="en-US" sz="1200">
                <a:latin typeface="Calibri"/>
                <a:cs typeface="Calibri"/>
              </a:rPr>
              <a:t>Peers Spiritual</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3DB20BD-A96C-4939-9D79-9261545AA942}"/>
              </a:ext>
            </a:extLst>
          </p:cNvPr>
          <p:cNvSpPr/>
          <p:nvPr/>
        </p:nvSpPr>
        <p:spPr>
          <a:xfrm>
            <a:off x="115888" y="198598"/>
            <a:ext cx="6408737" cy="23764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5. Parliament cont’d</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What is the difference between the Executive and the Legislature?</a:t>
            </a:r>
          </a:p>
          <a:p>
            <a:pPr marL="171450" indent="-171450">
              <a:buFont typeface="Arial" panose="020B0604020202020204" pitchFamily="34" charset="0"/>
              <a:buChar char="•"/>
              <a:defRPr/>
            </a:pPr>
            <a:r>
              <a:rPr lang="en-GB" sz="1200" dirty="0">
                <a:solidFill>
                  <a:schemeClr val="tx1"/>
                </a:solidFill>
                <a:latin typeface="Calibri"/>
                <a:cs typeface="Calibri"/>
              </a:rPr>
              <a:t>How in the UK system of government do these over-lap? (Clue: this is called Fusion of Power)</a:t>
            </a:r>
          </a:p>
          <a:p>
            <a:pPr marL="171450" indent="-171450">
              <a:buFont typeface="Arial" panose="020B0604020202020204" pitchFamily="34" charset="0"/>
              <a:buChar char="•"/>
              <a:defRPr/>
            </a:pPr>
            <a:r>
              <a:rPr lang="en-GB" sz="1200" dirty="0">
                <a:solidFill>
                  <a:schemeClr val="tx1"/>
                </a:solidFill>
                <a:latin typeface="Calibri"/>
                <a:cs typeface="Calibri"/>
              </a:rPr>
              <a:t>What is the major problem with the House of Lords in terms of democracy?</a:t>
            </a:r>
          </a:p>
          <a:p>
            <a:pPr marL="171450" indent="-171450">
              <a:buFont typeface="Arial" panose="020B0604020202020204" pitchFamily="34" charset="0"/>
              <a:buChar char="•"/>
              <a:defRPr/>
            </a:pPr>
            <a:r>
              <a:rPr lang="en-GB" sz="1200" dirty="0">
                <a:solidFill>
                  <a:schemeClr val="tx1"/>
                </a:solidFill>
                <a:latin typeface="Calibri"/>
                <a:cs typeface="Calibri"/>
              </a:rPr>
              <a:t>What are the pros and cons of having an unelected second chamber?</a:t>
            </a:r>
          </a:p>
          <a:p>
            <a:pPr marL="171450" indent="-171450">
              <a:buFont typeface="Arial" panose="020B0604020202020204" pitchFamily="34" charset="0"/>
              <a:buChar char="•"/>
              <a:defRPr/>
            </a:pPr>
            <a:r>
              <a:rPr lang="en-GB" sz="1200" dirty="0">
                <a:solidFill>
                  <a:schemeClr val="tx1"/>
                </a:solidFill>
                <a:latin typeface="Calibri"/>
                <a:cs typeface="Calibri"/>
              </a:rPr>
              <a:t>Who would you nominate as a Life Peer and why?</a:t>
            </a:r>
          </a:p>
          <a:p>
            <a:pPr marL="171450" indent="-171450">
              <a:buFont typeface="Arial" panose="020B0604020202020204" pitchFamily="34" charset="0"/>
              <a:buChar char="•"/>
              <a:defRPr/>
            </a:pPr>
            <a:r>
              <a:rPr lang="en-GB" sz="1200" dirty="0">
                <a:solidFill>
                  <a:schemeClr val="tx1"/>
                </a:solidFill>
                <a:latin typeface="Calibri"/>
                <a:cs typeface="Calibri"/>
              </a:rPr>
              <a:t>High Court Judges also used to sit in the House of Lords: where do they now sit? Why do you think it was important to separate them from the work of the House of Lords?</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3" name="Rounded Rectangle 2">
            <a:extLst>
              <a:ext uri="{FF2B5EF4-FFF2-40B4-BE49-F238E27FC236}">
                <a16:creationId xmlns:a16="http://schemas.microsoft.com/office/drawing/2014/main" id="{3C5813AB-B518-455D-AD53-0BBBD54AE6CB}"/>
              </a:ext>
            </a:extLst>
          </p:cNvPr>
          <p:cNvSpPr/>
          <p:nvPr/>
        </p:nvSpPr>
        <p:spPr>
          <a:xfrm>
            <a:off x="115888" y="2719548"/>
            <a:ext cx="6408737" cy="62642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6. Legislation: Making New Laws</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12-17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of the following words: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Public Bills</a:t>
            </a:r>
          </a:p>
          <a:p>
            <a:pPr marL="628650" lvl="1" indent="-171450">
              <a:buFont typeface="Wingdings" panose="05000000000000000000" pitchFamily="2" charset="2"/>
              <a:buChar char="v"/>
              <a:defRPr/>
            </a:pPr>
            <a:r>
              <a:rPr lang="en-GB" sz="1200" dirty="0">
                <a:solidFill>
                  <a:schemeClr val="tx1"/>
                </a:solidFill>
                <a:latin typeface="Calibri"/>
                <a:cs typeface="Calibri"/>
              </a:rPr>
              <a:t>Government Bills</a:t>
            </a:r>
          </a:p>
          <a:p>
            <a:pPr marL="628650" lvl="1" indent="-171450">
              <a:buFont typeface="Wingdings" panose="05000000000000000000" pitchFamily="2" charset="2"/>
              <a:buChar char="v"/>
              <a:defRPr/>
            </a:pPr>
            <a:r>
              <a:rPr lang="en-GB" sz="1200" dirty="0">
                <a:solidFill>
                  <a:schemeClr val="tx1"/>
                </a:solidFill>
                <a:latin typeface="Calibri"/>
                <a:cs typeface="Calibri"/>
              </a:rPr>
              <a:t>Private Members Bills</a:t>
            </a:r>
          </a:p>
          <a:p>
            <a:pPr marL="628650" lvl="1" indent="-171450">
              <a:buFont typeface="Wingdings" panose="05000000000000000000" pitchFamily="2" charset="2"/>
              <a:buChar char="v"/>
              <a:defRPr/>
            </a:pPr>
            <a:r>
              <a:rPr lang="en-GB" sz="1200" dirty="0">
                <a:solidFill>
                  <a:schemeClr val="tx1"/>
                </a:solidFill>
                <a:latin typeface="Calibri"/>
                <a:cs typeface="Calibri"/>
              </a:rPr>
              <a:t>Manifesto</a:t>
            </a:r>
          </a:p>
          <a:p>
            <a:pPr marL="628650" lvl="1" indent="-171450">
              <a:buFont typeface="Wingdings" panose="05000000000000000000" pitchFamily="2" charset="2"/>
              <a:buChar char="v"/>
              <a:defRPr/>
            </a:pPr>
            <a:r>
              <a:rPr lang="en-GB" sz="1200" dirty="0">
                <a:solidFill>
                  <a:schemeClr val="tx1"/>
                </a:solidFill>
                <a:latin typeface="Calibri"/>
                <a:cs typeface="Calibri"/>
              </a:rPr>
              <a:t>Amendments</a:t>
            </a:r>
          </a:p>
          <a:p>
            <a:pPr marL="628650" lvl="1" indent="-171450">
              <a:buFont typeface="Wingdings" panose="05000000000000000000" pitchFamily="2" charset="2"/>
              <a:buChar char="v"/>
              <a:defRPr/>
            </a:pPr>
            <a:r>
              <a:rPr lang="en-GB" sz="1200" dirty="0">
                <a:solidFill>
                  <a:schemeClr val="tx1"/>
                </a:solidFill>
                <a:latin typeface="Calibri"/>
                <a:cs typeface="Calibri"/>
              </a:rPr>
              <a:t>Division</a:t>
            </a:r>
          </a:p>
          <a:p>
            <a:pPr marL="628650" lvl="1" indent="-171450">
              <a:buFont typeface="Wingdings" panose="05000000000000000000" pitchFamily="2" charset="2"/>
              <a:buChar char="v"/>
              <a:defRPr/>
            </a:pPr>
            <a:r>
              <a:rPr lang="en-GB" sz="1200" dirty="0">
                <a:solidFill>
                  <a:schemeClr val="tx1"/>
                </a:solidFill>
                <a:latin typeface="Calibri"/>
                <a:cs typeface="Calibri"/>
              </a:rPr>
              <a:t>Filibuster</a:t>
            </a:r>
          </a:p>
          <a:p>
            <a:pPr marL="628650" lvl="1" indent="-171450">
              <a:buFont typeface="Wingdings" panose="05000000000000000000" pitchFamily="2" charset="2"/>
              <a:buChar char="v"/>
              <a:defRPr/>
            </a:pPr>
            <a:r>
              <a:rPr lang="en-GB" sz="1200" dirty="0">
                <a:solidFill>
                  <a:schemeClr val="tx1"/>
                </a:solidFill>
                <a:latin typeface="Calibri"/>
                <a:cs typeface="Calibri"/>
              </a:rPr>
              <a:t>Free Vote</a:t>
            </a:r>
          </a:p>
          <a:p>
            <a:pPr marL="628650" lvl="1" indent="-171450">
              <a:buFont typeface="Wingdings" panose="05000000000000000000" pitchFamily="2" charset="2"/>
              <a:buChar char="v"/>
              <a:defRPr/>
            </a:pPr>
            <a:r>
              <a:rPr lang="en-GB" sz="1200" dirty="0">
                <a:solidFill>
                  <a:schemeClr val="tx1"/>
                </a:solidFill>
                <a:latin typeface="Calibri"/>
                <a:cs typeface="Calibri"/>
              </a:rPr>
              <a:t>Green Paper</a:t>
            </a:r>
          </a:p>
          <a:p>
            <a:pPr marL="628650" lvl="1" indent="-171450">
              <a:buFont typeface="Wingdings" panose="05000000000000000000" pitchFamily="2" charset="2"/>
              <a:buChar char="v"/>
              <a:defRPr/>
            </a:pPr>
            <a:r>
              <a:rPr lang="en-GB" sz="1200" dirty="0">
                <a:solidFill>
                  <a:schemeClr val="tx1"/>
                </a:solidFill>
                <a:latin typeface="Calibri"/>
                <a:cs typeface="Calibri"/>
              </a:rPr>
              <a:t>Motion</a:t>
            </a:r>
          </a:p>
          <a:p>
            <a:pPr marL="628650" lvl="1" indent="-171450">
              <a:buFont typeface="Wingdings" panose="05000000000000000000" pitchFamily="2" charset="2"/>
              <a:buChar char="v"/>
              <a:defRPr/>
            </a:pPr>
            <a:r>
              <a:rPr lang="en-GB" sz="1200" dirty="0">
                <a:solidFill>
                  <a:schemeClr val="tx1"/>
                </a:solidFill>
                <a:latin typeface="Calibri"/>
                <a:cs typeface="Calibri"/>
              </a:rPr>
              <a:t>Ping-Pong</a:t>
            </a:r>
          </a:p>
          <a:p>
            <a:pPr marL="628650" lvl="1" indent="-171450">
              <a:buFont typeface="Wingdings" panose="05000000000000000000" pitchFamily="2" charset="2"/>
              <a:buChar char="v"/>
              <a:defRPr/>
            </a:pPr>
            <a:r>
              <a:rPr lang="en-GB" sz="1200" dirty="0">
                <a:solidFill>
                  <a:schemeClr val="tx1"/>
                </a:solidFill>
                <a:latin typeface="Calibri"/>
                <a:cs typeface="Calibri"/>
              </a:rPr>
              <a:t>Tellers</a:t>
            </a:r>
          </a:p>
          <a:p>
            <a:pPr marL="628650" lvl="1" indent="-171450">
              <a:buFont typeface="Wingdings" panose="05000000000000000000" pitchFamily="2" charset="2"/>
              <a:buChar char="v"/>
              <a:defRPr/>
            </a:pPr>
            <a:r>
              <a:rPr lang="en-GB" sz="1200" dirty="0">
                <a:solidFill>
                  <a:schemeClr val="tx1"/>
                </a:solidFill>
                <a:latin typeface="Calibri"/>
                <a:cs typeface="Calibri"/>
              </a:rPr>
              <a:t>Wash-up</a:t>
            </a:r>
          </a:p>
          <a:p>
            <a:pPr marL="628650" lvl="1" indent="-171450">
              <a:buFont typeface="Wingdings" panose="05000000000000000000" pitchFamily="2" charset="2"/>
              <a:buChar char="v"/>
              <a:defRPr/>
            </a:pPr>
            <a:r>
              <a:rPr lang="en-GB" sz="1200" dirty="0">
                <a:solidFill>
                  <a:schemeClr val="tx1"/>
                </a:solidFill>
                <a:latin typeface="Calibri"/>
                <a:cs typeface="Calibri"/>
              </a:rPr>
              <a:t>White Paper</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Play the following game: </a:t>
            </a:r>
            <a:r>
              <a:rPr lang="en-GB" sz="1200" dirty="0">
                <a:solidFill>
                  <a:schemeClr val="tx1"/>
                </a:solidFill>
                <a:latin typeface="Calibri"/>
                <a:cs typeface="Calibri"/>
                <a:hlinkClick r:id="rId3"/>
              </a:rPr>
              <a:t>www.parliament.uk/myuk</a:t>
            </a: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Answer the following questions: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What one law would you make and why?</a:t>
            </a:r>
          </a:p>
          <a:p>
            <a:pPr marL="628650" lvl="1" indent="-171450">
              <a:buFont typeface="Wingdings" panose="05000000000000000000" pitchFamily="2" charset="2"/>
              <a:buChar char="v"/>
              <a:defRPr/>
            </a:pPr>
            <a:r>
              <a:rPr lang="en-GB" sz="1200" dirty="0">
                <a:solidFill>
                  <a:schemeClr val="tx1"/>
                </a:solidFill>
                <a:latin typeface="Calibri"/>
                <a:cs typeface="Calibri"/>
              </a:rPr>
              <a:t>How would you enforce the law?</a:t>
            </a:r>
          </a:p>
          <a:p>
            <a:pPr marL="628650" lvl="1" indent="-171450">
              <a:buFont typeface="Wingdings" panose="05000000000000000000" pitchFamily="2" charset="2"/>
              <a:buChar char="v"/>
              <a:defRPr/>
            </a:pPr>
            <a:r>
              <a:rPr lang="en-GB" sz="1200" dirty="0">
                <a:solidFill>
                  <a:schemeClr val="tx1"/>
                </a:solidFill>
                <a:latin typeface="Calibri"/>
                <a:cs typeface="Calibri"/>
              </a:rPr>
              <a:t>What implications might it have for communities in the UK?</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1E7F293-0469-4F87-BC65-2241D0E7CC1F}"/>
              </a:ext>
            </a:extLst>
          </p:cNvPr>
          <p:cNvSpPr/>
          <p:nvPr/>
        </p:nvSpPr>
        <p:spPr>
          <a:xfrm>
            <a:off x="115888" y="179388"/>
            <a:ext cx="6408737" cy="35290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7. Elections and Voting</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20-21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General election</a:t>
            </a:r>
          </a:p>
          <a:p>
            <a:pPr marL="628650" lvl="1" indent="-171450">
              <a:buFont typeface="Wingdings" panose="05000000000000000000" pitchFamily="2" charset="2"/>
              <a:buChar char="v"/>
              <a:defRPr/>
            </a:pPr>
            <a:r>
              <a:rPr lang="en-GB" sz="1200" dirty="0">
                <a:solidFill>
                  <a:schemeClr val="tx1"/>
                </a:solidFill>
                <a:latin typeface="Calibri"/>
                <a:cs typeface="Calibri"/>
              </a:rPr>
              <a:t>Devolved Assembly/ Parliament elections</a:t>
            </a:r>
          </a:p>
          <a:p>
            <a:pPr marL="628650" lvl="1" indent="-171450">
              <a:buFont typeface="Wingdings" panose="05000000000000000000" pitchFamily="2" charset="2"/>
              <a:buChar char="v"/>
              <a:defRPr/>
            </a:pPr>
            <a:r>
              <a:rPr lang="en-GB" sz="1200" dirty="0">
                <a:solidFill>
                  <a:schemeClr val="tx1"/>
                </a:solidFill>
                <a:latin typeface="Calibri"/>
                <a:cs typeface="Calibri"/>
              </a:rPr>
              <a:t>European elections</a:t>
            </a:r>
          </a:p>
          <a:p>
            <a:pPr marL="628650" lvl="1" indent="-171450">
              <a:buFont typeface="Wingdings" panose="05000000000000000000" pitchFamily="2" charset="2"/>
              <a:buChar char="v"/>
              <a:defRPr/>
            </a:pPr>
            <a:r>
              <a:rPr lang="en-GB" sz="1200" dirty="0">
                <a:solidFill>
                  <a:schemeClr val="tx1"/>
                </a:solidFill>
                <a:latin typeface="Calibri"/>
                <a:cs typeface="Calibri"/>
              </a:rPr>
              <a:t>Local elections</a:t>
            </a:r>
          </a:p>
          <a:p>
            <a:pPr marL="628650" lvl="1" indent="-171450">
              <a:buFont typeface="Wingdings" panose="05000000000000000000" pitchFamily="2" charset="2"/>
              <a:buChar char="v"/>
              <a:defRPr/>
            </a:pPr>
            <a:r>
              <a:rPr lang="en-GB" sz="1200" dirty="0">
                <a:solidFill>
                  <a:schemeClr val="tx1"/>
                </a:solidFill>
                <a:latin typeface="Calibri"/>
                <a:cs typeface="Calibri"/>
              </a:rPr>
              <a:t>By-elections</a:t>
            </a:r>
          </a:p>
          <a:p>
            <a:pPr marL="628650" lvl="1" indent="-171450">
              <a:buFont typeface="Wingdings" panose="05000000000000000000" pitchFamily="2" charset="2"/>
              <a:buChar char="v"/>
              <a:defRPr/>
            </a:pPr>
            <a:r>
              <a:rPr lang="en-GB" sz="1200" dirty="0">
                <a:solidFill>
                  <a:schemeClr val="tx1"/>
                </a:solidFill>
                <a:latin typeface="Calibri"/>
                <a:cs typeface="Calibri"/>
              </a:rPr>
              <a:t>Referendums</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through the different types of voting systems on page 21. Which do you think would be the best system for the UK to adopt for General Elections and why?</a:t>
            </a:r>
          </a:p>
          <a:p>
            <a:pPr marL="171450" indent="-171450">
              <a:buFont typeface="Arial" panose="020B0604020202020204" pitchFamily="34" charset="0"/>
              <a:buChar char="•"/>
              <a:defRPr/>
            </a:pPr>
            <a:r>
              <a:rPr lang="en-GB" sz="1200" dirty="0">
                <a:solidFill>
                  <a:schemeClr val="tx1"/>
                </a:solidFill>
                <a:latin typeface="Calibri"/>
                <a:cs typeface="Calibri"/>
              </a:rPr>
              <a:t>In 2011 there was a referendum on introducing AV. Research the outcome of this referendum. Why do you think this outcome occurred?</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
        <p:nvSpPr>
          <p:cNvPr id="3" name="Rounded Rectangle 2">
            <a:extLst>
              <a:ext uri="{FF2B5EF4-FFF2-40B4-BE49-F238E27FC236}">
                <a16:creationId xmlns:a16="http://schemas.microsoft.com/office/drawing/2014/main" id="{605BE135-1B1C-4521-B76F-6C509AD8559E}"/>
              </a:ext>
            </a:extLst>
          </p:cNvPr>
          <p:cNvSpPr/>
          <p:nvPr/>
        </p:nvSpPr>
        <p:spPr>
          <a:xfrm>
            <a:off x="115888" y="3851275"/>
            <a:ext cx="6408737" cy="43926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1400" u="sng" dirty="0">
                <a:solidFill>
                  <a:schemeClr val="tx1"/>
                </a:solidFill>
                <a:latin typeface="Calibri"/>
                <a:cs typeface="Calibri"/>
              </a:rPr>
              <a:t>8. Elections and Voting: Trends and Types</a:t>
            </a:r>
          </a:p>
          <a:p>
            <a:pPr algn="ctr">
              <a:defRPr/>
            </a:pPr>
            <a:endParaRPr lang="en-GB" sz="1000" u="sng"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Read page 22-23 in the booklet.</a:t>
            </a:r>
          </a:p>
          <a:p>
            <a:pPr marL="171450" indent="-171450">
              <a:buFont typeface="Arial" panose="020B0604020202020204" pitchFamily="34" charset="0"/>
              <a:buChar char="•"/>
              <a:defRPr/>
            </a:pPr>
            <a:r>
              <a:rPr lang="en-GB" sz="1200" dirty="0">
                <a:solidFill>
                  <a:schemeClr val="tx1"/>
                </a:solidFill>
                <a:latin typeface="Calibri"/>
                <a:cs typeface="Calibri"/>
              </a:rPr>
              <a:t>Write a definition for the following words:</a:t>
            </a:r>
          </a:p>
          <a:p>
            <a:pPr marL="171450" indent="-171450">
              <a:buFont typeface="Arial" panose="020B0604020202020204" pitchFamily="34" charset="0"/>
              <a:buChar char="•"/>
              <a:defRPr/>
            </a:pPr>
            <a:endParaRPr lang="en-GB" sz="1200" dirty="0">
              <a:solidFill>
                <a:schemeClr val="tx1"/>
              </a:solidFill>
              <a:latin typeface="Calibri"/>
              <a:cs typeface="Calibri"/>
            </a:endParaRPr>
          </a:p>
          <a:p>
            <a:pPr marL="628650" lvl="1" indent="-171450">
              <a:buFont typeface="Wingdings" panose="05000000000000000000" pitchFamily="2" charset="2"/>
              <a:buChar char="v"/>
              <a:defRPr/>
            </a:pPr>
            <a:r>
              <a:rPr lang="en-GB" sz="1200" dirty="0">
                <a:solidFill>
                  <a:schemeClr val="tx1"/>
                </a:solidFill>
                <a:latin typeface="Calibri"/>
                <a:cs typeface="Calibri"/>
              </a:rPr>
              <a:t>Voter Turnout</a:t>
            </a:r>
          </a:p>
          <a:p>
            <a:pPr marL="628650" lvl="1" indent="-171450">
              <a:buFont typeface="Wingdings" panose="05000000000000000000" pitchFamily="2" charset="2"/>
              <a:buChar char="v"/>
              <a:defRPr/>
            </a:pPr>
            <a:r>
              <a:rPr lang="en-GB" sz="1200" dirty="0">
                <a:solidFill>
                  <a:schemeClr val="tx1"/>
                </a:solidFill>
                <a:latin typeface="Calibri"/>
                <a:cs typeface="Calibri"/>
              </a:rPr>
              <a:t>Polling Day</a:t>
            </a:r>
          </a:p>
          <a:p>
            <a:pPr marL="628650" lvl="1" indent="-171450">
              <a:buFont typeface="Wingdings" panose="05000000000000000000" pitchFamily="2" charset="2"/>
              <a:buChar char="v"/>
              <a:defRPr/>
            </a:pPr>
            <a:r>
              <a:rPr lang="en-GB" sz="1200" dirty="0">
                <a:solidFill>
                  <a:schemeClr val="tx1"/>
                </a:solidFill>
                <a:latin typeface="Calibri"/>
                <a:cs typeface="Calibri"/>
              </a:rPr>
              <a:t>Compulsory Voting</a:t>
            </a:r>
          </a:p>
          <a:p>
            <a:pPr marL="628650" lvl="1" indent="-171450">
              <a:buFont typeface="Wingdings" panose="05000000000000000000" pitchFamily="2" charset="2"/>
              <a:buChar char="v"/>
              <a:defRPr/>
            </a:pPr>
            <a:r>
              <a:rPr lang="en-GB" sz="1200" dirty="0">
                <a:solidFill>
                  <a:schemeClr val="tx1"/>
                </a:solidFill>
                <a:latin typeface="Calibri"/>
                <a:cs typeface="Calibri"/>
              </a:rPr>
              <a:t>Separation of Powers</a:t>
            </a:r>
          </a:p>
          <a:p>
            <a:pPr marL="628650" lvl="1" indent="-171450">
              <a:buFont typeface="Wingdings" panose="05000000000000000000" pitchFamily="2" charset="2"/>
              <a:buChar char="v"/>
              <a:defRPr/>
            </a:pPr>
            <a:r>
              <a:rPr lang="en-GB" sz="1200" dirty="0">
                <a:solidFill>
                  <a:schemeClr val="tx1"/>
                </a:solidFill>
                <a:latin typeface="Calibri"/>
                <a:cs typeface="Calibri"/>
              </a:rPr>
              <a:t>Proportional Representation</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marL="171450" indent="-171450">
              <a:buFont typeface="Arial" panose="020B0604020202020204" pitchFamily="34" charset="0"/>
              <a:buChar char="•"/>
              <a:defRPr/>
            </a:pPr>
            <a:r>
              <a:rPr lang="en-GB" sz="1200" dirty="0">
                <a:solidFill>
                  <a:schemeClr val="tx1"/>
                </a:solidFill>
                <a:latin typeface="Calibri"/>
                <a:cs typeface="Calibri"/>
              </a:rPr>
              <a:t>Why do you think voter turnout is low in Britain?</a:t>
            </a:r>
          </a:p>
          <a:p>
            <a:pPr marL="171450" indent="-171450">
              <a:buFont typeface="Arial" panose="020B0604020202020204" pitchFamily="34" charset="0"/>
              <a:buChar char="•"/>
              <a:defRPr/>
            </a:pPr>
            <a:r>
              <a:rPr lang="en-GB" sz="1200" dirty="0">
                <a:solidFill>
                  <a:schemeClr val="tx1"/>
                </a:solidFill>
                <a:latin typeface="Calibri"/>
                <a:cs typeface="Calibri"/>
              </a:rPr>
              <a:t>Should the UK make voting compulsory? What are the arguments for and against?</a:t>
            </a:r>
          </a:p>
          <a:p>
            <a:pPr marL="171450" indent="-171450">
              <a:buFont typeface="Arial" panose="020B0604020202020204" pitchFamily="34" charset="0"/>
              <a:buChar char="•"/>
              <a:defRPr/>
            </a:pPr>
            <a:r>
              <a:rPr lang="en-GB" sz="1200" dirty="0">
                <a:solidFill>
                  <a:schemeClr val="tx1"/>
                </a:solidFill>
                <a:latin typeface="Calibri"/>
                <a:cs typeface="Calibri"/>
              </a:rPr>
              <a:t>Should the voting age be lowered to 16? What are the arguments for and against?</a:t>
            </a:r>
          </a:p>
          <a:p>
            <a:pPr marL="171450" indent="-171450">
              <a:buFont typeface="Arial" panose="020B0604020202020204" pitchFamily="34" charset="0"/>
              <a:buChar char="•"/>
              <a:defRPr/>
            </a:pPr>
            <a:r>
              <a:rPr lang="en-GB" sz="1200" dirty="0">
                <a:solidFill>
                  <a:schemeClr val="tx1"/>
                </a:solidFill>
                <a:latin typeface="Calibri"/>
                <a:cs typeface="Calibri"/>
              </a:rPr>
              <a:t>You will soon be old enough to vote – how do you register to vote?</a:t>
            </a:r>
          </a:p>
          <a:p>
            <a:pPr marL="171450" indent="-171450">
              <a:buFont typeface="Arial" panose="020B0604020202020204" pitchFamily="34" charset="0"/>
              <a:buChar char="•"/>
              <a:defRPr/>
            </a:pPr>
            <a:r>
              <a:rPr lang="en-GB" sz="1200" dirty="0">
                <a:solidFill>
                  <a:schemeClr val="tx1"/>
                </a:solidFill>
                <a:latin typeface="Calibri"/>
                <a:cs typeface="Calibri"/>
              </a:rPr>
              <a:t>Go to </a:t>
            </a:r>
            <a:r>
              <a:rPr lang="en-GB" sz="1200" dirty="0">
                <a:solidFill>
                  <a:schemeClr val="tx1"/>
                </a:solidFill>
                <a:latin typeface="Calibri"/>
                <a:cs typeface="Calibri"/>
                <a:hlinkClick r:id="rId3"/>
              </a:rPr>
              <a:t>www.parliament.uk/referendums</a:t>
            </a:r>
            <a:r>
              <a:rPr lang="en-GB" sz="1200" dirty="0">
                <a:solidFill>
                  <a:schemeClr val="tx1"/>
                </a:solidFill>
                <a:latin typeface="Calibri"/>
                <a:cs typeface="Calibri"/>
              </a:rPr>
              <a:t> and research another referendum that has happened in the UK. (Do not select the AV Vote or the EU referendum)</a:t>
            </a:r>
          </a:p>
          <a:p>
            <a:pPr>
              <a:defRPr/>
            </a:pPr>
            <a:r>
              <a:rPr lang="en-GB" sz="1200" dirty="0">
                <a:solidFill>
                  <a:schemeClr val="tx1"/>
                </a:solidFill>
                <a:latin typeface="Calibri"/>
                <a:cs typeface="Calibri"/>
              </a:rPr>
              <a:t>    What was the topic of the referendum? What was the turnout? What was the </a:t>
            </a:r>
          </a:p>
          <a:p>
            <a:pPr>
              <a:defRPr/>
            </a:pPr>
            <a:r>
              <a:rPr lang="en-GB" sz="1200" dirty="0">
                <a:solidFill>
                  <a:schemeClr val="tx1"/>
                </a:solidFill>
                <a:latin typeface="Calibri"/>
                <a:cs typeface="Calibri"/>
              </a:rPr>
              <a:t>    outcome?</a:t>
            </a:r>
          </a:p>
          <a:p>
            <a:pPr marL="628650" lvl="1" indent="-171450">
              <a:buFont typeface="Wingdings" panose="05000000000000000000" pitchFamily="2" charset="2"/>
              <a:buChar char="v"/>
              <a:defRPr/>
            </a:pPr>
            <a:endParaRPr lang="en-GB" sz="1200" dirty="0">
              <a:solidFill>
                <a:schemeClr val="tx1"/>
              </a:solidFill>
              <a:latin typeface="Calibri"/>
              <a:cs typeface="Calibri"/>
            </a:endParaRPr>
          </a:p>
          <a:p>
            <a:pPr>
              <a:defRPr/>
            </a:pPr>
            <a:endParaRPr lang="en-GB" sz="1200" dirty="0">
              <a:solidFill>
                <a:schemeClr val="tx1"/>
              </a:solidFill>
              <a:latin typeface="Calibri"/>
              <a:cs typeface="Calibri"/>
            </a:endParaRPr>
          </a:p>
          <a:p>
            <a:pPr marL="171450" indent="-171450">
              <a:buFont typeface="Arial" panose="020B0604020202020204" pitchFamily="34" charset="0"/>
              <a:buChar char="•"/>
              <a:defRPr/>
            </a:pPr>
            <a:endParaRPr lang="en-GB" sz="1200" dirty="0">
              <a:solidFill>
                <a:schemeClr val="tx1"/>
              </a:solidFill>
              <a:latin typeface="Calibri"/>
              <a:cs typeface="Calibri"/>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051B878405E049A457AF07B30C1F66" ma:contentTypeVersion="12" ma:contentTypeDescription="Create a new document." ma:contentTypeScope="" ma:versionID="c461255a89238d2bf614c98491f2855d">
  <xsd:schema xmlns:xsd="http://www.w3.org/2001/XMLSchema" xmlns:xs="http://www.w3.org/2001/XMLSchema" xmlns:p="http://schemas.microsoft.com/office/2006/metadata/properties" xmlns:ns3="99d41d28-a052-4a3d-81f8-d1b8388f4e1a" xmlns:ns4="0f0abe11-31b9-4743-813a-1c6de31d20a1" targetNamespace="http://schemas.microsoft.com/office/2006/metadata/properties" ma:root="true" ma:fieldsID="904684b7a6922f15efb87d3eb4c5f1ae" ns3:_="" ns4:_="">
    <xsd:import namespace="99d41d28-a052-4a3d-81f8-d1b8388f4e1a"/>
    <xsd:import namespace="0f0abe11-31b9-4743-813a-1c6de31d20a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d41d28-a052-4a3d-81f8-d1b8388f4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abe11-31b9-4743-813a-1c6de31d20a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5B4CF9-DDE5-4714-8A9E-655090BCD35D}">
  <ds:schemaRefs>
    <ds:schemaRef ds:uri="http://schemas.microsoft.com/sharepoint/v3/contenttype/forms"/>
  </ds:schemaRefs>
</ds:datastoreItem>
</file>

<file path=customXml/itemProps2.xml><?xml version="1.0" encoding="utf-8"?>
<ds:datastoreItem xmlns:ds="http://schemas.openxmlformats.org/officeDocument/2006/customXml" ds:itemID="{C6C4AE3C-865F-4581-9583-AED773A87E23}">
  <ds:schemaRefs>
    <ds:schemaRef ds:uri="http://schemas.microsoft.com/office/2006/documentManagement/types"/>
    <ds:schemaRef ds:uri="http://purl.org/dc/terms/"/>
    <ds:schemaRef ds:uri="http://schemas.openxmlformats.org/package/2006/metadata/core-properties"/>
    <ds:schemaRef ds:uri="0f0abe11-31b9-4743-813a-1c6de31d20a1"/>
    <ds:schemaRef ds:uri="http://purl.org/dc/dcmitype/"/>
    <ds:schemaRef ds:uri="http://schemas.microsoft.com/office/infopath/2007/PartnerControls"/>
    <ds:schemaRef ds:uri="http://purl.org/dc/elements/1.1/"/>
    <ds:schemaRef ds:uri="http://schemas.microsoft.com/office/2006/metadata/properties"/>
    <ds:schemaRef ds:uri="99d41d28-a052-4a3d-81f8-d1b8388f4e1a"/>
    <ds:schemaRef ds:uri="http://www.w3.org/XML/1998/namespace"/>
  </ds:schemaRefs>
</ds:datastoreItem>
</file>

<file path=customXml/itemProps3.xml><?xml version="1.0" encoding="utf-8"?>
<ds:datastoreItem xmlns:ds="http://schemas.openxmlformats.org/officeDocument/2006/customXml" ds:itemID="{09D2AC11-8B44-41F4-B5FD-932ED072D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d41d28-a052-4a3d-81f8-d1b8388f4e1a"/>
    <ds:schemaRef ds:uri="0f0abe11-31b9-4743-813a-1c6de31d20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610</TotalTime>
  <Words>2263</Words>
  <Application>Microsoft Office PowerPoint</Application>
  <PresentationFormat>On-screen Show (4:3)</PresentationFormat>
  <Paragraphs>342</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Default Design</vt:lpstr>
      <vt:lpstr>A Level Politics</vt:lpstr>
      <vt:lpstr>A-Level Politics</vt:lpstr>
      <vt:lpstr>PowerPoint Presentation</vt:lpstr>
      <vt:lpstr>HOW WILL YOU BE SUCCESSFUL IN THIS COURSE?</vt:lpstr>
      <vt:lpstr>WHAT RESOURCES ARE AVAILABLE TO HELP WITH MY AS STUDIES?</vt:lpstr>
      <vt:lpstr>InductionTasks</vt:lpstr>
      <vt:lpstr>PowerPoint Presentation</vt:lpstr>
      <vt:lpstr>PowerPoint Presentation</vt:lpstr>
      <vt:lpstr>PowerPoint Presentation</vt:lpstr>
      <vt:lpstr>PowerPoint Presentation</vt:lpstr>
      <vt:lpstr>Current Affairs Diary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Level Government and Politics</dc:title>
  <dc:creator>Roisin Murray</dc:creator>
  <cp:lastModifiedBy>James Fowle</cp:lastModifiedBy>
  <cp:revision>133</cp:revision>
  <cp:lastPrinted>2017-06-26T14:54:53Z</cp:lastPrinted>
  <dcterms:created xsi:type="dcterms:W3CDTF">2009-08-17T11:26:19Z</dcterms:created>
  <dcterms:modified xsi:type="dcterms:W3CDTF">2021-06-08T13:21:30Z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0x01010024051B878405E049A457AF07B30C1F66</vt:lpwstr>
  </property>
</Properties>
</file>