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61" r:id="rId5"/>
    <p:sldId id="262" r:id="rId6"/>
    <p:sldId id="259" r:id="rId7"/>
    <p:sldId id="260" r:id="rId8"/>
    <p:sldId id="267" r:id="rId9"/>
    <p:sldId id="264" r:id="rId10"/>
    <p:sldId id="266" r:id="rId11"/>
    <p:sldId id="268" r:id="rId12"/>
    <p:sldId id="265" r:id="rId13"/>
    <p:sldId id="269" r:id="rId14"/>
    <p:sldId id="270" r:id="rId15"/>
    <p:sldId id="290" r:id="rId16"/>
    <p:sldId id="291" r:id="rId17"/>
    <p:sldId id="271" r:id="rId18"/>
    <p:sldId id="292" r:id="rId19"/>
    <p:sldId id="293" r:id="rId20"/>
    <p:sldId id="295" r:id="rId21"/>
    <p:sldId id="296" r:id="rId22"/>
    <p:sldId id="297" r:id="rId23"/>
    <p:sldId id="29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Humphrey" initials="NH" lastIdx="1" clrIdx="0">
    <p:extLst>
      <p:ext uri="{19B8F6BF-5375-455C-9EA6-DF929625EA0E}">
        <p15:presenceInfo xmlns:p15="http://schemas.microsoft.com/office/powerpoint/2012/main" userId="7880eb8cec3303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FF9C"/>
    <a:srgbClr val="FFED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p:restoredTop sz="94690"/>
  </p:normalViewPr>
  <p:slideViewPr>
    <p:cSldViewPr snapToGrid="0" snapToObjects="1">
      <p:cViewPr varScale="1">
        <p:scale>
          <a:sx n="97" d="100"/>
          <a:sy n="97" d="100"/>
        </p:scale>
        <p:origin x="216"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C81D6-894F-5E40-8C39-6D0E2AAD5AE7}" type="datetimeFigureOut">
              <a:rPr lang="en-US" smtClean="0"/>
              <a:t>5/29/21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1FF9F-909D-FC4D-9978-EF4BAC8E305F}" type="slidenum">
              <a:rPr lang="en-US" smtClean="0"/>
              <a:t>‹#›</a:t>
            </a:fld>
            <a:endParaRPr lang="en-US"/>
          </a:p>
        </p:txBody>
      </p:sp>
    </p:spTree>
    <p:extLst>
      <p:ext uri="{BB962C8B-B14F-4D97-AF65-F5344CB8AC3E}">
        <p14:creationId xmlns:p14="http://schemas.microsoft.com/office/powerpoint/2010/main" val="224001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CE5D7FC-4FEC-4645-BC47-C1523A0740D1}" type="slidenum">
              <a:rPr lang="en-US"/>
              <a:pPr/>
              <a:t>7</a:t>
            </a:fld>
            <a:endParaRPr lang="en-US"/>
          </a:p>
        </p:txBody>
      </p:sp>
      <p:sp>
        <p:nvSpPr>
          <p:cNvPr id="64515" name="Rectangle 8"/>
          <p:cNvSpPr>
            <a:spLocks noGrp="1" noChangeArrowheads="1"/>
          </p:cNvSpPr>
          <p:nvPr>
            <p:ph type="hdr" sz="quarter"/>
          </p:nvPr>
        </p:nvSpPr>
        <p:spPr>
          <a:noFill/>
        </p:spPr>
        <p:txBody>
          <a:bodyPr/>
          <a:lstStyle/>
          <a:p>
            <a:r>
              <a:rPr lang="en-GB"/>
              <a:t>Boardworks GCSE Science: Biology </a:t>
            </a:r>
          </a:p>
          <a:p>
            <a:r>
              <a:rPr lang="en-GB"/>
              <a:t>Electrical Signals</a:t>
            </a: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26308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1079250-CA78-2249-B103-7B51257DD2B4}" type="datetimeFigureOut">
              <a:rPr lang="en-US" smtClean="0"/>
              <a:t>5/29/21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2706124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1079250-CA78-2249-B103-7B51257DD2B4}" type="datetimeFigureOut">
              <a:rPr lang="en-US" smtClean="0"/>
              <a:t>5/29/21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202071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1079250-CA78-2249-B103-7B51257DD2B4}" type="datetimeFigureOut">
              <a:rPr lang="en-US" smtClean="0"/>
              <a:t>5/29/21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257442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1079250-CA78-2249-B103-7B51257DD2B4}" type="datetimeFigureOut">
              <a:rPr lang="en-US" smtClean="0"/>
              <a:t>5/29/21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152464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1079250-CA78-2249-B103-7B51257DD2B4}" type="datetimeFigureOut">
              <a:rPr lang="en-US" smtClean="0"/>
              <a:t>5/29/21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94403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1079250-CA78-2249-B103-7B51257DD2B4}" type="datetimeFigureOut">
              <a:rPr lang="en-US" smtClean="0"/>
              <a:t>5/29/21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193401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1079250-CA78-2249-B103-7B51257DD2B4}" type="datetimeFigureOut">
              <a:rPr lang="en-US" smtClean="0"/>
              <a:t>5/29/21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11411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1079250-CA78-2249-B103-7B51257DD2B4}" type="datetimeFigureOut">
              <a:rPr lang="en-US" smtClean="0"/>
              <a:t>5/29/21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3146935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79250-CA78-2249-B103-7B51257DD2B4}" type="datetimeFigureOut">
              <a:rPr lang="en-US" smtClean="0"/>
              <a:t>5/29/21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164200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1079250-CA78-2249-B103-7B51257DD2B4}" type="datetimeFigureOut">
              <a:rPr lang="en-US" smtClean="0"/>
              <a:t>5/29/21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1171714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1079250-CA78-2249-B103-7B51257DD2B4}" type="datetimeFigureOut">
              <a:rPr lang="en-US" smtClean="0"/>
              <a:t>5/29/21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D808F-E581-A94C-ABDF-9F574AAA9B73}" type="slidenum">
              <a:rPr lang="en-US" smtClean="0"/>
              <a:t>‹#›</a:t>
            </a:fld>
            <a:endParaRPr lang="en-US"/>
          </a:p>
        </p:txBody>
      </p:sp>
    </p:spTree>
    <p:extLst>
      <p:ext uri="{BB962C8B-B14F-4D97-AF65-F5344CB8AC3E}">
        <p14:creationId xmlns:p14="http://schemas.microsoft.com/office/powerpoint/2010/main" val="250533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79250-CA78-2249-B103-7B51257DD2B4}" type="datetimeFigureOut">
              <a:rPr lang="en-US" smtClean="0"/>
              <a:t>5/29/21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D808F-E581-A94C-ABDF-9F574AAA9B73}" type="slidenum">
              <a:rPr lang="en-US" smtClean="0"/>
              <a:t>‹#›</a:t>
            </a:fld>
            <a:endParaRPr lang="en-US"/>
          </a:p>
        </p:txBody>
      </p:sp>
    </p:spTree>
    <p:extLst>
      <p:ext uri="{BB962C8B-B14F-4D97-AF65-F5344CB8AC3E}">
        <p14:creationId xmlns:p14="http://schemas.microsoft.com/office/powerpoint/2010/main" val="51591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glanville@lpgs.bromley.sch.uk"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hyperlink" Target="https://www.youtube.com/watch?v=WhowH0kb7n0"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verywellmind.com/reductionism-definition-and-examples-458389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k.rootsofempathy.org/susan-greenfield/" TargetMode="External"/><Relationship Id="rId2" Type="http://schemas.openxmlformats.org/officeDocument/2006/relationships/hyperlink" Target="https://courses.lumenlearning.com/boundless-psychology/chapter/the-nervous-syste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8827"/>
            <a:ext cx="7772400" cy="1470025"/>
          </a:xfrm>
        </p:spPr>
        <p:txBody>
          <a:bodyPr/>
          <a:lstStyle/>
          <a:p>
            <a:pPr algn="l"/>
            <a:r>
              <a:rPr lang="en-US" dirty="0"/>
              <a:t>A Level Psychology Transition 2021 Task 5 </a:t>
            </a:r>
          </a:p>
        </p:txBody>
      </p:sp>
      <p:sp>
        <p:nvSpPr>
          <p:cNvPr id="3" name="Subtitle 2"/>
          <p:cNvSpPr>
            <a:spLocks noGrp="1"/>
          </p:cNvSpPr>
          <p:nvPr>
            <p:ph type="subTitle" idx="1"/>
          </p:nvPr>
        </p:nvSpPr>
        <p:spPr>
          <a:xfrm>
            <a:off x="685800" y="1873650"/>
            <a:ext cx="7600066" cy="4300593"/>
          </a:xfrm>
        </p:spPr>
        <p:txBody>
          <a:bodyPr>
            <a:normAutofit/>
          </a:bodyPr>
          <a:lstStyle/>
          <a:p>
            <a:pPr algn="l"/>
            <a:r>
              <a:rPr lang="en-GB" b="1" dirty="0">
                <a:solidFill>
                  <a:schemeClr val="tx1"/>
                </a:solidFill>
              </a:rPr>
              <a:t>Aims:  </a:t>
            </a:r>
          </a:p>
          <a:p>
            <a:pPr marL="457200" indent="-457200" algn="l">
              <a:buFont typeface="Arial"/>
              <a:buChar char="•"/>
            </a:pPr>
            <a:r>
              <a:rPr lang="en-GB" b="1" dirty="0">
                <a:solidFill>
                  <a:schemeClr val="tx1"/>
                </a:solidFill>
              </a:rPr>
              <a:t>Recap some nervous system facts you may have learnt in GCSE science and maybe learn a few more</a:t>
            </a:r>
          </a:p>
          <a:p>
            <a:pPr marL="457200" indent="-457200" algn="l">
              <a:buFont typeface="Arial"/>
              <a:buChar char="•"/>
            </a:pPr>
            <a:r>
              <a:rPr lang="en-GB" b="1" dirty="0">
                <a:solidFill>
                  <a:schemeClr val="tx1"/>
                </a:solidFill>
              </a:rPr>
              <a:t>Reflect on how active learning can help you remember more!</a:t>
            </a:r>
          </a:p>
          <a:p>
            <a:pPr marL="457200" indent="-457200" algn="l">
              <a:buFont typeface="Arial"/>
              <a:buChar char="•"/>
            </a:pPr>
            <a:endParaRPr lang="en-US" b="1" dirty="0"/>
          </a:p>
        </p:txBody>
      </p:sp>
    </p:spTree>
    <p:extLst>
      <p:ext uri="{BB962C8B-B14F-4D97-AF65-F5344CB8AC3E}">
        <p14:creationId xmlns:p14="http://schemas.microsoft.com/office/powerpoint/2010/main" val="312475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340768"/>
            <a:ext cx="5040560" cy="646331"/>
          </a:xfrm>
          <a:prstGeom prst="rect">
            <a:avLst/>
          </a:prstGeom>
          <a:noFill/>
        </p:spPr>
        <p:txBody>
          <a:bodyPr wrap="square" rtlCol="0">
            <a:spAutoFit/>
          </a:bodyPr>
          <a:lstStyle/>
          <a:p>
            <a:r>
              <a:rPr lang="en-US" sz="3600" u="sng" dirty="0"/>
              <a:t> A motor neuron </a:t>
            </a:r>
          </a:p>
        </p:txBody>
      </p:sp>
      <p:pic>
        <p:nvPicPr>
          <p:cNvPr id="4" name="Picture 3" descr="motor neuron"/>
          <p:cNvPicPr/>
          <p:nvPr/>
        </p:nvPicPr>
        <p:blipFill>
          <a:blip r:embed="rId2" cstate="print"/>
          <a:srcRect/>
          <a:stretch>
            <a:fillRect/>
          </a:stretch>
        </p:blipFill>
        <p:spPr bwMode="auto">
          <a:xfrm>
            <a:off x="827584" y="2996952"/>
            <a:ext cx="7416824" cy="2983359"/>
          </a:xfrm>
          <a:prstGeom prst="rect">
            <a:avLst/>
          </a:prstGeom>
          <a:noFill/>
          <a:ln w="9525">
            <a:noFill/>
            <a:miter lim="800000"/>
            <a:headEnd/>
            <a:tailEnd/>
          </a:ln>
        </p:spPr>
      </p:pic>
      <p:cxnSp>
        <p:nvCxnSpPr>
          <p:cNvPr id="5" name="Straight Arrow Connector 4"/>
          <p:cNvCxnSpPr/>
          <p:nvPr/>
        </p:nvCxnSpPr>
        <p:spPr>
          <a:xfrm>
            <a:off x="2627784" y="4869160"/>
            <a:ext cx="4032448"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1560" y="2132856"/>
            <a:ext cx="3456384" cy="461665"/>
          </a:xfrm>
          <a:prstGeom prst="rect">
            <a:avLst/>
          </a:prstGeom>
          <a:noFill/>
        </p:spPr>
        <p:txBody>
          <a:bodyPr wrap="square" rtlCol="0">
            <a:spAutoFit/>
          </a:bodyPr>
          <a:lstStyle/>
          <a:p>
            <a:r>
              <a:rPr lang="en-GB" sz="2400" dirty="0"/>
              <a:t>Motor neuron cell body</a:t>
            </a:r>
          </a:p>
        </p:txBody>
      </p:sp>
      <p:sp>
        <p:nvSpPr>
          <p:cNvPr id="7" name="TextBox 6"/>
          <p:cNvSpPr txBox="1"/>
          <p:nvPr/>
        </p:nvSpPr>
        <p:spPr>
          <a:xfrm>
            <a:off x="3419872" y="2838127"/>
            <a:ext cx="2088232" cy="461665"/>
          </a:xfrm>
          <a:prstGeom prst="rect">
            <a:avLst/>
          </a:prstGeom>
          <a:noFill/>
        </p:spPr>
        <p:txBody>
          <a:bodyPr wrap="square" rtlCol="0">
            <a:spAutoFit/>
          </a:bodyPr>
          <a:lstStyle/>
          <a:p>
            <a:r>
              <a:rPr lang="en-GB" sz="2400" dirty="0"/>
              <a:t>Axon </a:t>
            </a:r>
          </a:p>
        </p:txBody>
      </p:sp>
      <p:sp>
        <p:nvSpPr>
          <p:cNvPr id="8" name="TextBox 7"/>
          <p:cNvSpPr txBox="1"/>
          <p:nvPr/>
        </p:nvSpPr>
        <p:spPr>
          <a:xfrm>
            <a:off x="7308304" y="2276872"/>
            <a:ext cx="1440160" cy="1938992"/>
          </a:xfrm>
          <a:prstGeom prst="rect">
            <a:avLst/>
          </a:prstGeom>
          <a:noFill/>
        </p:spPr>
        <p:txBody>
          <a:bodyPr wrap="square" rtlCol="0">
            <a:spAutoFit/>
          </a:bodyPr>
          <a:lstStyle/>
          <a:p>
            <a:r>
              <a:rPr lang="en-GB" sz="2400" dirty="0"/>
              <a:t>Nerve endings in a muscle or gland</a:t>
            </a:r>
          </a:p>
        </p:txBody>
      </p:sp>
      <p:sp>
        <p:nvSpPr>
          <p:cNvPr id="9" name="TextBox 8"/>
          <p:cNvSpPr txBox="1"/>
          <p:nvPr/>
        </p:nvSpPr>
        <p:spPr>
          <a:xfrm>
            <a:off x="2771800" y="4941168"/>
            <a:ext cx="3312368" cy="461665"/>
          </a:xfrm>
          <a:prstGeom prst="rect">
            <a:avLst/>
          </a:prstGeom>
          <a:noFill/>
        </p:spPr>
        <p:txBody>
          <a:bodyPr wrap="square" rtlCol="0">
            <a:spAutoFit/>
          </a:bodyPr>
          <a:lstStyle/>
          <a:p>
            <a:r>
              <a:rPr lang="en-GB" sz="2400" dirty="0"/>
              <a:t>Direction of impulse</a:t>
            </a:r>
          </a:p>
        </p:txBody>
      </p:sp>
      <p:cxnSp>
        <p:nvCxnSpPr>
          <p:cNvPr id="10" name="Straight Connector 9"/>
          <p:cNvCxnSpPr/>
          <p:nvPr/>
        </p:nvCxnSpPr>
        <p:spPr>
          <a:xfrm>
            <a:off x="2123728" y="2492896"/>
            <a:ext cx="0" cy="115212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34943" y="3246368"/>
            <a:ext cx="0" cy="112251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524328" y="4293096"/>
            <a:ext cx="216024" cy="64807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1520" y="5986210"/>
            <a:ext cx="2376264" cy="523220"/>
          </a:xfrm>
          <a:prstGeom prst="rect">
            <a:avLst/>
          </a:prstGeom>
          <a:noFill/>
        </p:spPr>
        <p:txBody>
          <a:bodyPr wrap="square" rtlCol="0">
            <a:spAutoFit/>
          </a:bodyPr>
          <a:lstStyle/>
          <a:p>
            <a:r>
              <a:rPr lang="en-GB" sz="2800" dirty="0"/>
              <a:t>dendrites</a:t>
            </a:r>
          </a:p>
        </p:txBody>
      </p:sp>
      <p:sp>
        <p:nvSpPr>
          <p:cNvPr id="15" name="TextBox 14"/>
          <p:cNvSpPr txBox="1"/>
          <p:nvPr/>
        </p:nvSpPr>
        <p:spPr>
          <a:xfrm>
            <a:off x="4499992" y="1999848"/>
            <a:ext cx="2304256" cy="461665"/>
          </a:xfrm>
          <a:prstGeom prst="rect">
            <a:avLst/>
          </a:prstGeom>
          <a:noFill/>
        </p:spPr>
        <p:txBody>
          <a:bodyPr wrap="square" rtlCol="0">
            <a:spAutoFit/>
          </a:bodyPr>
          <a:lstStyle/>
          <a:p>
            <a:r>
              <a:rPr lang="en-GB" sz="2400" dirty="0"/>
              <a:t>Myelin sheath</a:t>
            </a:r>
          </a:p>
        </p:txBody>
      </p:sp>
      <p:cxnSp>
        <p:nvCxnSpPr>
          <p:cNvPr id="18" name="Straight Connector 17"/>
          <p:cNvCxnSpPr/>
          <p:nvPr/>
        </p:nvCxnSpPr>
        <p:spPr>
          <a:xfrm>
            <a:off x="5253787" y="2363688"/>
            <a:ext cx="0" cy="17511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90600" y="5473592"/>
            <a:ext cx="152400" cy="63958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23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41EAB-55B7-42CD-B09C-41C3EB3CA34E}"/>
              </a:ext>
            </a:extLst>
          </p:cNvPr>
          <p:cNvSpPr>
            <a:spLocks noGrp="1"/>
          </p:cNvSpPr>
          <p:nvPr>
            <p:ph type="title"/>
          </p:nvPr>
        </p:nvSpPr>
        <p:spPr>
          <a:xfrm>
            <a:off x="176981" y="360608"/>
            <a:ext cx="8509819" cy="1057030"/>
          </a:xfrm>
        </p:spPr>
        <p:txBody>
          <a:bodyPr>
            <a:normAutofit fontScale="90000"/>
          </a:bodyPr>
          <a:lstStyle/>
          <a:p>
            <a:pPr algn="l"/>
            <a:br>
              <a:rPr lang="en-GB" dirty="0"/>
            </a:br>
            <a:r>
              <a:rPr lang="en-GB" dirty="0"/>
              <a:t>In A level Psychology, you will learn about 3 types of neurons (can you spot similarities and differences?)</a:t>
            </a:r>
            <a:br>
              <a:rPr lang="en-GB" dirty="0"/>
            </a:br>
            <a:endParaRPr lang="en-GB" dirty="0"/>
          </a:p>
        </p:txBody>
      </p:sp>
      <p:pic>
        <p:nvPicPr>
          <p:cNvPr id="7" name="Content Placeholder 6">
            <a:extLst>
              <a:ext uri="{FF2B5EF4-FFF2-40B4-BE49-F238E27FC236}">
                <a16:creationId xmlns:a16="http://schemas.microsoft.com/office/drawing/2014/main" id="{9E263D03-E396-4B21-AED3-F37BC31D03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839" y="1885951"/>
            <a:ext cx="8517194" cy="3314699"/>
          </a:xfrm>
        </p:spPr>
      </p:pic>
      <p:sp>
        <p:nvSpPr>
          <p:cNvPr id="8" name="TextBox 7">
            <a:extLst>
              <a:ext uri="{FF2B5EF4-FFF2-40B4-BE49-F238E27FC236}">
                <a16:creationId xmlns:a16="http://schemas.microsoft.com/office/drawing/2014/main" id="{A5DC9D20-9F83-4355-9492-60F92D397A04}"/>
              </a:ext>
            </a:extLst>
          </p:cNvPr>
          <p:cNvSpPr txBox="1"/>
          <p:nvPr/>
        </p:nvSpPr>
        <p:spPr>
          <a:xfrm>
            <a:off x="176981" y="5200651"/>
            <a:ext cx="8672052" cy="1015663"/>
          </a:xfrm>
          <a:prstGeom prst="rect">
            <a:avLst/>
          </a:prstGeom>
          <a:noFill/>
        </p:spPr>
        <p:txBody>
          <a:bodyPr wrap="square" rtlCol="0">
            <a:spAutoFit/>
          </a:bodyPr>
          <a:lstStyle/>
          <a:p>
            <a:r>
              <a:rPr lang="en-GB" sz="2000" dirty="0"/>
              <a:t>NB: The myelin sheath covers the axon of neurons and speeds up the transmission of nerve impulses. Gaps between the myelin sheath are called nodes of </a:t>
            </a:r>
            <a:r>
              <a:rPr lang="en-GB" sz="2000" dirty="0" err="1"/>
              <a:t>ranvier</a:t>
            </a:r>
            <a:r>
              <a:rPr lang="en-GB" sz="2000" dirty="0"/>
              <a:t>. </a:t>
            </a:r>
          </a:p>
          <a:p>
            <a:r>
              <a:rPr lang="en-GB" sz="2000" dirty="0"/>
              <a:t>NB: A bundle of neurons is called a nerve. </a:t>
            </a:r>
          </a:p>
        </p:txBody>
      </p:sp>
    </p:spTree>
    <p:extLst>
      <p:ext uri="{BB962C8B-B14F-4D97-AF65-F5344CB8AC3E}">
        <p14:creationId xmlns:p14="http://schemas.microsoft.com/office/powerpoint/2010/main" val="3089429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4CB0-B947-45B0-9416-8E9A13B6C7CB}"/>
              </a:ext>
            </a:extLst>
          </p:cNvPr>
          <p:cNvSpPr>
            <a:spLocks noGrp="1"/>
          </p:cNvSpPr>
          <p:nvPr>
            <p:ph type="title"/>
          </p:nvPr>
        </p:nvSpPr>
        <p:spPr>
          <a:xfrm>
            <a:off x="628650" y="203816"/>
            <a:ext cx="7886700" cy="700191"/>
          </a:xfrm>
        </p:spPr>
        <p:txBody>
          <a:bodyPr>
            <a:normAutofit fontScale="90000"/>
          </a:bodyPr>
          <a:lstStyle/>
          <a:p>
            <a:r>
              <a:rPr lang="en-US" b="1" u="sng" dirty="0"/>
              <a:t>Sensory Neurons</a:t>
            </a:r>
            <a:br>
              <a:rPr lang="en-GB" dirty="0"/>
            </a:br>
            <a:endParaRPr lang="en-GB" dirty="0"/>
          </a:p>
        </p:txBody>
      </p:sp>
      <p:sp>
        <p:nvSpPr>
          <p:cNvPr id="3" name="Content Placeholder 2">
            <a:extLst>
              <a:ext uri="{FF2B5EF4-FFF2-40B4-BE49-F238E27FC236}">
                <a16:creationId xmlns:a16="http://schemas.microsoft.com/office/drawing/2014/main" id="{6D4E27B8-07B8-4CB3-A733-26D38478CD1E}"/>
              </a:ext>
            </a:extLst>
          </p:cNvPr>
          <p:cNvSpPr>
            <a:spLocks noGrp="1"/>
          </p:cNvSpPr>
          <p:nvPr>
            <p:ph idx="1"/>
          </p:nvPr>
        </p:nvSpPr>
        <p:spPr>
          <a:xfrm>
            <a:off x="435466" y="408309"/>
            <a:ext cx="7886700" cy="5206880"/>
          </a:xfrm>
        </p:spPr>
        <p:txBody>
          <a:bodyPr>
            <a:normAutofit lnSpcReduction="10000"/>
          </a:bodyPr>
          <a:lstStyle/>
          <a:p>
            <a:r>
              <a:rPr lang="en-US" sz="2400" b="1" dirty="0"/>
              <a:t>Carry nerve impulses from sensory receptors (e.g. receptor cells in the eyes, ears, skin etc.) to the spinal cord and the brain.</a:t>
            </a:r>
            <a:endParaRPr lang="en-GB" sz="2400" b="1" dirty="0"/>
          </a:p>
          <a:p>
            <a:pPr lvl="0"/>
            <a:r>
              <a:rPr lang="en-US" sz="2400" dirty="0"/>
              <a:t>Sensory neurons convert information from these sensory receptors into neural impulses. When these impulses reach the brain, they are translated into sensations of, for example, visual input, heat, pain etc., so that the organism can respond appropriately. </a:t>
            </a:r>
            <a:endParaRPr lang="en-GB" sz="2400" dirty="0"/>
          </a:p>
          <a:p>
            <a:pPr lvl="0"/>
            <a:r>
              <a:rPr lang="en-US" sz="2400" dirty="0"/>
              <a:t>Not all sensory information travels as far as the brain, with some neurons terminate in the spinal cord. This allows reflex actions to occur quickly without the delay of sending impulses to the brain. In reflex actions a relay neuron in the spinal cord coordinated the response to the stimulus (do you remember reflex arcs from GCSE science?). </a:t>
            </a:r>
            <a:endParaRPr lang="en-GB" sz="2400" dirty="0"/>
          </a:p>
          <a:p>
            <a:pPr marL="0" indent="0">
              <a:buNone/>
            </a:pPr>
            <a:endParaRPr lang="en-GB" dirty="0"/>
          </a:p>
        </p:txBody>
      </p:sp>
    </p:spTree>
    <p:extLst>
      <p:ext uri="{BB962C8B-B14F-4D97-AF65-F5344CB8AC3E}">
        <p14:creationId xmlns:p14="http://schemas.microsoft.com/office/powerpoint/2010/main" val="421912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5DB2-37D3-4C31-A68B-4A2C1604EA0B}"/>
              </a:ext>
            </a:extLst>
          </p:cNvPr>
          <p:cNvSpPr>
            <a:spLocks noGrp="1"/>
          </p:cNvSpPr>
          <p:nvPr>
            <p:ph type="title"/>
          </p:nvPr>
        </p:nvSpPr>
        <p:spPr/>
        <p:txBody>
          <a:bodyPr/>
          <a:lstStyle/>
          <a:p>
            <a:r>
              <a:rPr lang="en-GB" b="1" u="sng" dirty="0"/>
              <a:t>Relay Neurons </a:t>
            </a:r>
          </a:p>
        </p:txBody>
      </p:sp>
      <p:sp>
        <p:nvSpPr>
          <p:cNvPr id="3" name="Content Placeholder 2">
            <a:extLst>
              <a:ext uri="{FF2B5EF4-FFF2-40B4-BE49-F238E27FC236}">
                <a16:creationId xmlns:a16="http://schemas.microsoft.com/office/drawing/2014/main" id="{FA25A681-25A8-4120-A667-83445E3BBA9C}"/>
              </a:ext>
            </a:extLst>
          </p:cNvPr>
          <p:cNvSpPr>
            <a:spLocks noGrp="1"/>
          </p:cNvSpPr>
          <p:nvPr>
            <p:ph idx="1"/>
          </p:nvPr>
        </p:nvSpPr>
        <p:spPr>
          <a:xfrm>
            <a:off x="457200" y="1417638"/>
            <a:ext cx="7886700" cy="3630164"/>
          </a:xfrm>
        </p:spPr>
        <p:txBody>
          <a:bodyPr>
            <a:normAutofit fontScale="85000" lnSpcReduction="10000"/>
          </a:bodyPr>
          <a:lstStyle/>
          <a:p>
            <a:pPr lvl="0"/>
            <a:r>
              <a:rPr lang="en-US" dirty="0"/>
              <a:t>Most neurons are neither sensory nor motor neurons</a:t>
            </a:r>
          </a:p>
          <a:p>
            <a:pPr lvl="0"/>
            <a:r>
              <a:rPr lang="en-US" dirty="0"/>
              <a:t>Most lie somewhere between the sensory input and the motor output.</a:t>
            </a:r>
            <a:endParaRPr lang="en-GB" dirty="0"/>
          </a:p>
          <a:p>
            <a:pPr lvl="0"/>
            <a:r>
              <a:rPr lang="en-US" dirty="0"/>
              <a:t>Relay neurons allow sensory and motor neurons to communicate with each other.</a:t>
            </a:r>
          </a:p>
          <a:p>
            <a:pPr lvl="0"/>
            <a:r>
              <a:rPr lang="en-US" dirty="0"/>
              <a:t>These relay neurons (also known as interneurons) are found within the brain and spinal cord. </a:t>
            </a:r>
            <a:endParaRPr lang="en-GB" dirty="0"/>
          </a:p>
          <a:p>
            <a:pPr marL="0" indent="0">
              <a:buNone/>
            </a:pPr>
            <a:endParaRPr lang="en-GB" dirty="0"/>
          </a:p>
        </p:txBody>
      </p:sp>
    </p:spTree>
    <p:extLst>
      <p:ext uri="{BB962C8B-B14F-4D97-AF65-F5344CB8AC3E}">
        <p14:creationId xmlns:p14="http://schemas.microsoft.com/office/powerpoint/2010/main" val="3860690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49B8-ACF6-4996-A6C1-52C2B801C092}"/>
              </a:ext>
            </a:extLst>
          </p:cNvPr>
          <p:cNvSpPr>
            <a:spLocks noGrp="1"/>
          </p:cNvSpPr>
          <p:nvPr>
            <p:ph type="title"/>
          </p:nvPr>
        </p:nvSpPr>
        <p:spPr/>
        <p:txBody>
          <a:bodyPr/>
          <a:lstStyle/>
          <a:p>
            <a:r>
              <a:rPr lang="en-GB" b="1" u="sng" dirty="0"/>
              <a:t>Motor Neurons</a:t>
            </a:r>
          </a:p>
        </p:txBody>
      </p:sp>
      <p:sp>
        <p:nvSpPr>
          <p:cNvPr id="3" name="Content Placeholder 2">
            <a:extLst>
              <a:ext uri="{FF2B5EF4-FFF2-40B4-BE49-F238E27FC236}">
                <a16:creationId xmlns:a16="http://schemas.microsoft.com/office/drawing/2014/main" id="{F163CCFE-5A23-4C90-852C-311206D4742F}"/>
              </a:ext>
            </a:extLst>
          </p:cNvPr>
          <p:cNvSpPr>
            <a:spLocks noGrp="1"/>
          </p:cNvSpPr>
          <p:nvPr>
            <p:ph idx="1"/>
          </p:nvPr>
        </p:nvSpPr>
        <p:spPr/>
        <p:txBody>
          <a:bodyPr/>
          <a:lstStyle/>
          <a:p>
            <a:pPr lvl="0"/>
            <a:r>
              <a:rPr lang="en-US" dirty="0"/>
              <a:t>Carry messages from Central Nervous System to effectors (muscles or glands)</a:t>
            </a:r>
          </a:p>
          <a:p>
            <a:pPr lvl="0"/>
            <a:r>
              <a:rPr lang="en-US" dirty="0"/>
              <a:t>When stimulated, the motor neuron releases neurotransmitters that bind to receptors on the muscle and trigger a response which leads to muscle movement. </a:t>
            </a:r>
          </a:p>
          <a:p>
            <a:pPr lvl="0"/>
            <a:r>
              <a:rPr lang="en-US" dirty="0"/>
              <a:t>Glands release hormones </a:t>
            </a:r>
            <a:endParaRPr lang="en-GB" dirty="0"/>
          </a:p>
        </p:txBody>
      </p:sp>
    </p:spTree>
    <p:extLst>
      <p:ext uri="{BB962C8B-B14F-4D97-AF65-F5344CB8AC3E}">
        <p14:creationId xmlns:p14="http://schemas.microsoft.com/office/powerpoint/2010/main" val="143771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752"/>
            <a:ext cx="8886422" cy="1143000"/>
          </a:xfrm>
        </p:spPr>
        <p:txBody>
          <a:bodyPr>
            <a:normAutofit fontScale="90000"/>
          </a:bodyPr>
          <a:lstStyle/>
          <a:p>
            <a:r>
              <a:rPr lang="en-GB" dirty="0"/>
              <a:t>key words Recap. What is the key word?  </a:t>
            </a:r>
          </a:p>
        </p:txBody>
      </p:sp>
      <p:sp>
        <p:nvSpPr>
          <p:cNvPr id="3" name="Content Placeholder 2"/>
          <p:cNvSpPr>
            <a:spLocks noGrp="1"/>
          </p:cNvSpPr>
          <p:nvPr>
            <p:ph idx="1"/>
          </p:nvPr>
        </p:nvSpPr>
        <p:spPr>
          <a:xfrm>
            <a:off x="467544" y="1196752"/>
            <a:ext cx="8229600" cy="5184576"/>
          </a:xfrm>
        </p:spPr>
        <p:txBody>
          <a:bodyPr>
            <a:normAutofit fontScale="92500" lnSpcReduction="10000"/>
          </a:bodyPr>
          <a:lstStyle/>
          <a:p>
            <a:pPr marL="0" indent="0">
              <a:buNone/>
            </a:pPr>
            <a:r>
              <a:rPr lang="en-GB" dirty="0"/>
              <a:t>1. A change in your environment e.g. light becoming dimmer </a:t>
            </a:r>
          </a:p>
          <a:p>
            <a:pPr marL="0" indent="0">
              <a:buNone/>
            </a:pPr>
            <a:endParaRPr lang="en-GB" dirty="0"/>
          </a:p>
          <a:p>
            <a:pPr marL="0" indent="0">
              <a:buNone/>
            </a:pPr>
            <a:r>
              <a:rPr lang="en-GB" dirty="0"/>
              <a:t>2. A cell specialised to detect changes in the environment (stimuli) </a:t>
            </a:r>
          </a:p>
          <a:p>
            <a:pPr marL="0" indent="0">
              <a:buNone/>
            </a:pPr>
            <a:endParaRPr lang="en-GB" dirty="0"/>
          </a:p>
          <a:p>
            <a:pPr marL="0" indent="0">
              <a:buNone/>
            </a:pPr>
            <a:r>
              <a:rPr lang="en-GB" dirty="0"/>
              <a:t>3. A cell specialised to carry electrical impulses (messages) around the body </a:t>
            </a:r>
          </a:p>
          <a:p>
            <a:pPr marL="0" indent="0">
              <a:buNone/>
            </a:pPr>
            <a:endParaRPr lang="en-GB" dirty="0"/>
          </a:p>
          <a:p>
            <a:pPr marL="0" indent="0">
              <a:buNone/>
            </a:pPr>
            <a:r>
              <a:rPr lang="en-GB" dirty="0"/>
              <a:t>4. An organ which contains lots of receptor cells e.g. your eyes</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15933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399F4-B658-9146-A6BA-240436F20E1A}"/>
              </a:ext>
            </a:extLst>
          </p:cNvPr>
          <p:cNvSpPr>
            <a:spLocks noGrp="1"/>
          </p:cNvSpPr>
          <p:nvPr>
            <p:ph type="title"/>
          </p:nvPr>
        </p:nvSpPr>
        <p:spPr/>
        <p:txBody>
          <a:bodyPr/>
          <a:lstStyle/>
          <a:p>
            <a:r>
              <a:rPr lang="en-US" dirty="0"/>
              <a:t>Answers </a:t>
            </a:r>
          </a:p>
        </p:txBody>
      </p:sp>
      <p:sp>
        <p:nvSpPr>
          <p:cNvPr id="3" name="Content Placeholder 2">
            <a:extLst>
              <a:ext uri="{FF2B5EF4-FFF2-40B4-BE49-F238E27FC236}">
                <a16:creationId xmlns:a16="http://schemas.microsoft.com/office/drawing/2014/main" id="{43C90D6D-18C0-854E-A92D-6C10CD78A7A4}"/>
              </a:ext>
            </a:extLst>
          </p:cNvPr>
          <p:cNvSpPr>
            <a:spLocks noGrp="1"/>
          </p:cNvSpPr>
          <p:nvPr>
            <p:ph idx="1"/>
          </p:nvPr>
        </p:nvSpPr>
        <p:spPr/>
        <p:txBody>
          <a:bodyPr/>
          <a:lstStyle/>
          <a:p>
            <a:pPr marL="0" indent="0">
              <a:buNone/>
            </a:pPr>
            <a:r>
              <a:rPr lang="en-US" dirty="0"/>
              <a:t>1 = stimulus </a:t>
            </a:r>
          </a:p>
          <a:p>
            <a:pPr marL="0" indent="0">
              <a:buNone/>
            </a:pPr>
            <a:r>
              <a:rPr lang="en-US" dirty="0"/>
              <a:t>2 = receptor cell</a:t>
            </a:r>
          </a:p>
          <a:p>
            <a:pPr marL="0" indent="0">
              <a:buNone/>
            </a:pPr>
            <a:r>
              <a:rPr lang="en-US" dirty="0"/>
              <a:t>3 = neuron</a:t>
            </a:r>
          </a:p>
          <a:p>
            <a:pPr marL="0" indent="0">
              <a:buNone/>
            </a:pPr>
            <a:r>
              <a:rPr lang="en-US" dirty="0"/>
              <a:t>4 = sense organ </a:t>
            </a:r>
          </a:p>
        </p:txBody>
      </p:sp>
    </p:spTree>
    <p:extLst>
      <p:ext uri="{BB962C8B-B14F-4D97-AF65-F5344CB8AC3E}">
        <p14:creationId xmlns:p14="http://schemas.microsoft.com/office/powerpoint/2010/main" val="3640885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BF60A-F7D7-484B-BC06-998E5B035A81}"/>
              </a:ext>
            </a:extLst>
          </p:cNvPr>
          <p:cNvSpPr>
            <a:spLocks noGrp="1"/>
          </p:cNvSpPr>
          <p:nvPr>
            <p:ph type="title"/>
          </p:nvPr>
        </p:nvSpPr>
        <p:spPr>
          <a:xfrm>
            <a:off x="457200" y="274638"/>
            <a:ext cx="7978462" cy="807187"/>
          </a:xfrm>
        </p:spPr>
        <p:txBody>
          <a:bodyPr>
            <a:normAutofit fontScale="90000"/>
          </a:bodyPr>
          <a:lstStyle/>
          <a:p>
            <a:r>
              <a:rPr lang="en-US" dirty="0"/>
              <a:t>Reflex arc – do you remember these from GCSE Science?</a:t>
            </a:r>
          </a:p>
        </p:txBody>
      </p:sp>
      <p:pic>
        <p:nvPicPr>
          <p:cNvPr id="4" name="Picture 3">
            <a:extLst>
              <a:ext uri="{FF2B5EF4-FFF2-40B4-BE49-F238E27FC236}">
                <a16:creationId xmlns:a16="http://schemas.microsoft.com/office/drawing/2014/main" id="{EC28D302-52F3-4F48-A9BD-E65081AF644F}"/>
              </a:ext>
            </a:extLst>
          </p:cNvPr>
          <p:cNvPicPr>
            <a:picLocks noChangeAspect="1"/>
          </p:cNvPicPr>
          <p:nvPr/>
        </p:nvPicPr>
        <p:blipFill>
          <a:blip r:embed="rId2"/>
          <a:stretch>
            <a:fillRect/>
          </a:stretch>
        </p:blipFill>
        <p:spPr>
          <a:xfrm>
            <a:off x="927279" y="1417638"/>
            <a:ext cx="7650051" cy="4802858"/>
          </a:xfrm>
          <a:prstGeom prst="rect">
            <a:avLst/>
          </a:prstGeom>
        </p:spPr>
      </p:pic>
      <p:sp>
        <p:nvSpPr>
          <p:cNvPr id="5" name="TextBox 4">
            <a:extLst>
              <a:ext uri="{FF2B5EF4-FFF2-40B4-BE49-F238E27FC236}">
                <a16:creationId xmlns:a16="http://schemas.microsoft.com/office/drawing/2014/main" id="{73EF4FFD-84A7-7D44-B93D-3F7D466E8BF9}"/>
              </a:ext>
            </a:extLst>
          </p:cNvPr>
          <p:cNvSpPr txBox="1"/>
          <p:nvPr/>
        </p:nvSpPr>
        <p:spPr>
          <a:xfrm>
            <a:off x="4121239" y="1648496"/>
            <a:ext cx="4314423" cy="646331"/>
          </a:xfrm>
          <a:prstGeom prst="rect">
            <a:avLst/>
          </a:prstGeom>
          <a:noFill/>
        </p:spPr>
        <p:txBody>
          <a:bodyPr wrap="square" rtlCol="0">
            <a:spAutoFit/>
          </a:bodyPr>
          <a:lstStyle/>
          <a:p>
            <a:r>
              <a:rPr lang="en-US" dirty="0"/>
              <a:t>Can you explain why we move our hand away first and then say  “ouch”?</a:t>
            </a:r>
          </a:p>
        </p:txBody>
      </p:sp>
    </p:spTree>
    <p:extLst>
      <p:ext uri="{BB962C8B-B14F-4D97-AF65-F5344CB8AC3E}">
        <p14:creationId xmlns:p14="http://schemas.microsoft.com/office/powerpoint/2010/main" val="2768037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23B1-8CB9-7249-847F-A003C963E361}"/>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0EA29A51-55B2-B549-8808-A0EAC241CBFC}"/>
              </a:ext>
            </a:extLst>
          </p:cNvPr>
          <p:cNvSpPr>
            <a:spLocks noGrp="1"/>
          </p:cNvSpPr>
          <p:nvPr>
            <p:ph idx="1"/>
          </p:nvPr>
        </p:nvSpPr>
        <p:spPr/>
        <p:txBody>
          <a:bodyPr/>
          <a:lstStyle/>
          <a:p>
            <a:r>
              <a:rPr lang="en-US" dirty="0"/>
              <a:t>Because message about the heat travels from the receptor to sensory neuron to the relay neuron to the motor neuron to the muscle in the arming pulling your hand away travels faster than it travels from …</a:t>
            </a:r>
          </a:p>
          <a:p>
            <a:r>
              <a:rPr lang="en-US" dirty="0"/>
              <a:t>…The receptor, to the sensory neuron to the relay neuron to the brain </a:t>
            </a:r>
            <a:r>
              <a:rPr lang="en-US" dirty="0" err="1"/>
              <a:t>maki</a:t>
            </a:r>
            <a:endParaRPr lang="en-US" dirty="0"/>
          </a:p>
        </p:txBody>
      </p:sp>
    </p:spTree>
    <p:extLst>
      <p:ext uri="{BB962C8B-B14F-4D97-AF65-F5344CB8AC3E}">
        <p14:creationId xmlns:p14="http://schemas.microsoft.com/office/powerpoint/2010/main" val="1149753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DF5AD-B715-0446-9DBA-50E5E6E29CB5}"/>
              </a:ext>
            </a:extLst>
          </p:cNvPr>
          <p:cNvSpPr>
            <a:spLocks noGrp="1"/>
          </p:cNvSpPr>
          <p:nvPr>
            <p:ph type="title"/>
          </p:nvPr>
        </p:nvSpPr>
        <p:spPr/>
        <p:txBody>
          <a:bodyPr/>
          <a:lstStyle/>
          <a:p>
            <a:r>
              <a:rPr lang="en-US" dirty="0"/>
              <a:t>Do you remember..?</a:t>
            </a:r>
          </a:p>
        </p:txBody>
      </p:sp>
      <p:sp>
        <p:nvSpPr>
          <p:cNvPr id="3" name="Content Placeholder 2">
            <a:extLst>
              <a:ext uri="{FF2B5EF4-FFF2-40B4-BE49-F238E27FC236}">
                <a16:creationId xmlns:a16="http://schemas.microsoft.com/office/drawing/2014/main" id="{F9605706-CDDE-AD47-92E9-76975F111AAE}"/>
              </a:ext>
            </a:extLst>
          </p:cNvPr>
          <p:cNvSpPr>
            <a:spLocks noGrp="1"/>
          </p:cNvSpPr>
          <p:nvPr>
            <p:ph idx="1"/>
          </p:nvPr>
        </p:nvSpPr>
        <p:spPr/>
        <p:txBody>
          <a:bodyPr/>
          <a:lstStyle/>
          <a:p>
            <a:r>
              <a:rPr lang="en-US" dirty="0"/>
              <a:t>In GCSE science you probably learnt about how the electrical impulse which is conducted by a neuron passes to another a neuron </a:t>
            </a:r>
          </a:p>
          <a:p>
            <a:r>
              <a:rPr lang="en-US" dirty="0"/>
              <a:t>Can you remember this process?  (answer on the next slide)</a:t>
            </a:r>
          </a:p>
        </p:txBody>
      </p:sp>
    </p:spTree>
    <p:extLst>
      <p:ext uri="{BB962C8B-B14F-4D97-AF65-F5344CB8AC3E}">
        <p14:creationId xmlns:p14="http://schemas.microsoft.com/office/powerpoint/2010/main" val="3825497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A4C59-1863-5540-9F8F-160D821DF6EA}"/>
              </a:ext>
            </a:extLst>
          </p:cNvPr>
          <p:cNvSpPr>
            <a:spLocks noGrp="1"/>
          </p:cNvSpPr>
          <p:nvPr>
            <p:ph type="title"/>
          </p:nvPr>
        </p:nvSpPr>
        <p:spPr/>
        <p:txBody>
          <a:bodyPr/>
          <a:lstStyle/>
          <a:p>
            <a:r>
              <a:rPr lang="en-US" dirty="0"/>
              <a:t>Tasks </a:t>
            </a:r>
          </a:p>
        </p:txBody>
      </p:sp>
      <p:sp>
        <p:nvSpPr>
          <p:cNvPr id="3" name="Content Placeholder 2">
            <a:extLst>
              <a:ext uri="{FF2B5EF4-FFF2-40B4-BE49-F238E27FC236}">
                <a16:creationId xmlns:a16="http://schemas.microsoft.com/office/drawing/2014/main" id="{EDC75CDE-2D32-9A4C-A67F-1723290F0797}"/>
              </a:ext>
            </a:extLst>
          </p:cNvPr>
          <p:cNvSpPr>
            <a:spLocks noGrp="1"/>
          </p:cNvSpPr>
          <p:nvPr>
            <p:ph idx="1"/>
          </p:nvPr>
        </p:nvSpPr>
        <p:spPr/>
        <p:txBody>
          <a:bodyPr>
            <a:normAutofit lnSpcReduction="10000"/>
          </a:bodyPr>
          <a:lstStyle/>
          <a:p>
            <a:pPr marL="514350" indent="-514350">
              <a:buAutoNum type="arabicPeriod"/>
            </a:pPr>
            <a:r>
              <a:rPr lang="en-US" dirty="0"/>
              <a:t>Read through the slides, completing the questions and checking your answers </a:t>
            </a:r>
          </a:p>
          <a:p>
            <a:pPr marL="0" indent="0">
              <a:buNone/>
            </a:pPr>
            <a:r>
              <a:rPr lang="en-US" i="1" dirty="0"/>
              <a:t>Hopefully, most of the content will be revision from your GCSE science (but no worries if not! We will go through this together next year) </a:t>
            </a:r>
          </a:p>
          <a:p>
            <a:pPr marL="0" indent="0">
              <a:buNone/>
            </a:pPr>
            <a:r>
              <a:rPr lang="en-US" dirty="0"/>
              <a:t>2. Take the Quiz</a:t>
            </a:r>
          </a:p>
          <a:p>
            <a:pPr marL="0" indent="0">
              <a:buNone/>
            </a:pPr>
            <a:r>
              <a:rPr lang="en-US" dirty="0"/>
              <a:t>3. There are also two optional extension tasks and some further things to explore if you have the time and inclination to do so. </a:t>
            </a:r>
          </a:p>
        </p:txBody>
      </p:sp>
    </p:spTree>
    <p:extLst>
      <p:ext uri="{BB962C8B-B14F-4D97-AF65-F5344CB8AC3E}">
        <p14:creationId xmlns:p14="http://schemas.microsoft.com/office/powerpoint/2010/main" val="155328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CF26-8AB0-47BB-B606-37A1AC72CB86}"/>
              </a:ext>
            </a:extLst>
          </p:cNvPr>
          <p:cNvSpPr>
            <a:spLocks noGrp="1"/>
          </p:cNvSpPr>
          <p:nvPr>
            <p:ph type="title"/>
          </p:nvPr>
        </p:nvSpPr>
        <p:spPr>
          <a:xfrm>
            <a:off x="377167" y="1117314"/>
            <a:ext cx="8229600" cy="1143000"/>
          </a:xfrm>
        </p:spPr>
        <p:txBody>
          <a:bodyPr>
            <a:normAutofit fontScale="90000"/>
          </a:bodyPr>
          <a:lstStyle/>
          <a:p>
            <a:pPr algn="l"/>
            <a:r>
              <a:rPr lang="en-GB" dirty="0"/>
              <a:t>Answer: By the process of synaptic transmission</a:t>
            </a:r>
            <a:br>
              <a:rPr lang="en-GB" dirty="0"/>
            </a:br>
            <a:endParaRPr lang="en-GB" dirty="0"/>
          </a:p>
        </p:txBody>
      </p:sp>
      <p:pic>
        <p:nvPicPr>
          <p:cNvPr id="4" name="Picture 3" descr="http://www.almirall.de/al/neurologie/infozentrum-neurologie/abb-5.jpg">
            <a:extLst>
              <a:ext uri="{FF2B5EF4-FFF2-40B4-BE49-F238E27FC236}">
                <a16:creationId xmlns:a16="http://schemas.microsoft.com/office/drawing/2014/main" id="{ED061327-A236-4985-BD35-1EBDA721D0D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8583" y="2896088"/>
            <a:ext cx="8046768" cy="3578795"/>
          </a:xfrm>
          <a:prstGeom prst="rect">
            <a:avLst/>
          </a:prstGeom>
          <a:noFill/>
          <a:ln>
            <a:noFill/>
          </a:ln>
        </p:spPr>
      </p:pic>
      <p:sp>
        <p:nvSpPr>
          <p:cNvPr id="5" name="TextBox 4">
            <a:extLst>
              <a:ext uri="{FF2B5EF4-FFF2-40B4-BE49-F238E27FC236}">
                <a16:creationId xmlns:a16="http://schemas.microsoft.com/office/drawing/2014/main" id="{19C6AB34-7DDE-4294-BF72-025935F7AAB1}"/>
              </a:ext>
            </a:extLst>
          </p:cNvPr>
          <p:cNvSpPr txBox="1"/>
          <p:nvPr/>
        </p:nvSpPr>
        <p:spPr>
          <a:xfrm>
            <a:off x="4926906" y="2939508"/>
            <a:ext cx="3087386" cy="923330"/>
          </a:xfrm>
          <a:prstGeom prst="rect">
            <a:avLst/>
          </a:prstGeom>
          <a:solidFill>
            <a:schemeClr val="bg1"/>
          </a:solidFill>
        </p:spPr>
        <p:txBody>
          <a:bodyPr wrap="square" rtlCol="0">
            <a:spAutoFit/>
          </a:bodyPr>
          <a:lstStyle/>
          <a:p>
            <a:r>
              <a:rPr lang="en-GB" dirty="0"/>
              <a:t>1. An electrical impulse reaches the end of the pre-synaptic neuron </a:t>
            </a:r>
          </a:p>
        </p:txBody>
      </p:sp>
      <p:sp>
        <p:nvSpPr>
          <p:cNvPr id="7" name="TextBox 6">
            <a:extLst>
              <a:ext uri="{FF2B5EF4-FFF2-40B4-BE49-F238E27FC236}">
                <a16:creationId xmlns:a16="http://schemas.microsoft.com/office/drawing/2014/main" id="{204B0A21-1875-44F1-94F9-670B38F5BC59}"/>
              </a:ext>
            </a:extLst>
          </p:cNvPr>
          <p:cNvSpPr txBox="1"/>
          <p:nvPr/>
        </p:nvSpPr>
        <p:spPr>
          <a:xfrm>
            <a:off x="770317" y="2926205"/>
            <a:ext cx="2927385" cy="707886"/>
          </a:xfrm>
          <a:prstGeom prst="rect">
            <a:avLst/>
          </a:prstGeom>
          <a:solidFill>
            <a:schemeClr val="bg1"/>
          </a:solidFill>
        </p:spPr>
        <p:txBody>
          <a:bodyPr wrap="square" rtlCol="0">
            <a:spAutoFit/>
          </a:bodyPr>
          <a:lstStyle/>
          <a:p>
            <a:r>
              <a:rPr lang="en-GB" sz="2000" dirty="0"/>
              <a:t>2. Neurotransmitters are released into the synapse </a:t>
            </a:r>
          </a:p>
        </p:txBody>
      </p:sp>
      <p:sp>
        <p:nvSpPr>
          <p:cNvPr id="8" name="TextBox 7">
            <a:extLst>
              <a:ext uri="{FF2B5EF4-FFF2-40B4-BE49-F238E27FC236}">
                <a16:creationId xmlns:a16="http://schemas.microsoft.com/office/drawing/2014/main" id="{51B6A522-DAC0-4E81-9077-B44167003B5A}"/>
              </a:ext>
            </a:extLst>
          </p:cNvPr>
          <p:cNvSpPr txBox="1"/>
          <p:nvPr/>
        </p:nvSpPr>
        <p:spPr>
          <a:xfrm>
            <a:off x="5574891" y="4126534"/>
            <a:ext cx="2787444" cy="415498"/>
          </a:xfrm>
          <a:prstGeom prst="rect">
            <a:avLst/>
          </a:prstGeom>
          <a:solidFill>
            <a:schemeClr val="bg1"/>
          </a:solidFill>
        </p:spPr>
        <p:txBody>
          <a:bodyPr wrap="square" rtlCol="0">
            <a:spAutoFit/>
          </a:bodyPr>
          <a:lstStyle/>
          <a:p>
            <a:r>
              <a:rPr lang="en-GB" sz="2100" dirty="0"/>
              <a:t>3. Synaptic cleft</a:t>
            </a:r>
            <a:endParaRPr lang="en-GB" sz="1350" dirty="0"/>
          </a:p>
        </p:txBody>
      </p:sp>
      <p:sp>
        <p:nvSpPr>
          <p:cNvPr id="9" name="TextBox 8">
            <a:extLst>
              <a:ext uri="{FF2B5EF4-FFF2-40B4-BE49-F238E27FC236}">
                <a16:creationId xmlns:a16="http://schemas.microsoft.com/office/drawing/2014/main" id="{2EB7C528-838B-4AFA-A58B-C0C219069F1C}"/>
              </a:ext>
            </a:extLst>
          </p:cNvPr>
          <p:cNvSpPr txBox="1"/>
          <p:nvPr/>
        </p:nvSpPr>
        <p:spPr>
          <a:xfrm>
            <a:off x="4402394" y="4542032"/>
            <a:ext cx="3959941" cy="1685077"/>
          </a:xfrm>
          <a:prstGeom prst="rect">
            <a:avLst/>
          </a:prstGeom>
          <a:solidFill>
            <a:schemeClr val="bg1"/>
          </a:solidFill>
        </p:spPr>
        <p:txBody>
          <a:bodyPr wrap="square" rtlCol="0">
            <a:spAutoFit/>
          </a:bodyPr>
          <a:lstStyle/>
          <a:p>
            <a:r>
              <a:rPr lang="en-GB" dirty="0"/>
              <a:t>3. Neurotransmitters travels across the synapse to receptors on the post-synaptic neuron and bind to receptors they match.</a:t>
            </a:r>
          </a:p>
          <a:p>
            <a:endParaRPr lang="en-GB" dirty="0"/>
          </a:p>
          <a:p>
            <a:r>
              <a:rPr lang="en-GB" sz="1350" dirty="0"/>
              <a:t> </a:t>
            </a:r>
          </a:p>
        </p:txBody>
      </p:sp>
      <p:sp>
        <p:nvSpPr>
          <p:cNvPr id="10" name="TextBox 9">
            <a:extLst>
              <a:ext uri="{FF2B5EF4-FFF2-40B4-BE49-F238E27FC236}">
                <a16:creationId xmlns:a16="http://schemas.microsoft.com/office/drawing/2014/main" id="{237577E5-8FA2-43E9-BCED-68770DDE0C30}"/>
              </a:ext>
            </a:extLst>
          </p:cNvPr>
          <p:cNvSpPr txBox="1"/>
          <p:nvPr/>
        </p:nvSpPr>
        <p:spPr>
          <a:xfrm>
            <a:off x="2125664" y="5026780"/>
            <a:ext cx="2276730" cy="1200329"/>
          </a:xfrm>
          <a:prstGeom prst="rect">
            <a:avLst/>
          </a:prstGeom>
          <a:solidFill>
            <a:schemeClr val="bg1"/>
          </a:solidFill>
        </p:spPr>
        <p:txBody>
          <a:bodyPr wrap="square" rtlCol="0">
            <a:spAutoFit/>
          </a:bodyPr>
          <a:lstStyle/>
          <a:p>
            <a:r>
              <a:rPr lang="en-GB" dirty="0"/>
              <a:t>4.  An electrical impulse is initiated in the post-synaptic neuron </a:t>
            </a:r>
          </a:p>
        </p:txBody>
      </p:sp>
    </p:spTree>
    <p:extLst>
      <p:ext uri="{BB962C8B-B14F-4D97-AF65-F5344CB8AC3E}">
        <p14:creationId xmlns:p14="http://schemas.microsoft.com/office/powerpoint/2010/main" val="3212665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BFAC-E2F8-124D-8FA2-D2E0D8987F9C}"/>
              </a:ext>
            </a:extLst>
          </p:cNvPr>
          <p:cNvSpPr>
            <a:spLocks noGrp="1"/>
          </p:cNvSpPr>
          <p:nvPr>
            <p:ph type="title"/>
          </p:nvPr>
        </p:nvSpPr>
        <p:spPr>
          <a:xfrm>
            <a:off x="0" y="0"/>
            <a:ext cx="8229600" cy="862885"/>
          </a:xfrm>
        </p:spPr>
        <p:txBody>
          <a:bodyPr/>
          <a:lstStyle/>
          <a:p>
            <a:r>
              <a:rPr lang="en-US" dirty="0"/>
              <a:t>Extension: Active learning task </a:t>
            </a:r>
          </a:p>
        </p:txBody>
      </p:sp>
      <p:pic>
        <p:nvPicPr>
          <p:cNvPr id="4" name="Picture 2" descr="http://3.bp.blogspot.com/-4e0UrVmBtmk/VCIgEc9cggI/AAAAAAAAJ6Q/Mq_q1dRCmvY/s1600/Neuron%2BModel%2Bmade.jpg">
            <a:extLst>
              <a:ext uri="{FF2B5EF4-FFF2-40B4-BE49-F238E27FC236}">
                <a16:creationId xmlns:a16="http://schemas.microsoft.com/office/drawing/2014/main" id="{F51FD9ED-5371-1641-B584-A40D15357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84" y="1407034"/>
            <a:ext cx="4140744" cy="21066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F6144B-83E5-A44F-9900-CCB5FC7B1674}"/>
              </a:ext>
            </a:extLst>
          </p:cNvPr>
          <p:cNvSpPr txBox="1"/>
          <p:nvPr/>
        </p:nvSpPr>
        <p:spPr>
          <a:xfrm>
            <a:off x="4572000" y="1417638"/>
            <a:ext cx="3258355" cy="3139321"/>
          </a:xfrm>
          <a:prstGeom prst="rect">
            <a:avLst/>
          </a:prstGeom>
          <a:noFill/>
        </p:spPr>
        <p:txBody>
          <a:bodyPr wrap="square" rtlCol="0">
            <a:spAutoFit/>
          </a:bodyPr>
          <a:lstStyle/>
          <a:p>
            <a:r>
              <a:rPr lang="en-US" dirty="0"/>
              <a:t>Create a model out of any resources you have at home. It can be of anything covered in these nervous system slides. One possibility could be to try to compare two different types of neurons. Add labels, take a picture and either email it to me </a:t>
            </a:r>
            <a:r>
              <a:rPr lang="en-US" dirty="0">
                <a:hlinkClick r:id="rId3"/>
              </a:rPr>
              <a:t>(lg@lpgs.bromley.sch.uk</a:t>
            </a:r>
            <a:r>
              <a:rPr lang="en-US" dirty="0"/>
              <a:t>) or add it to Instagram and tag @</a:t>
            </a:r>
            <a:r>
              <a:rPr lang="en-US" dirty="0" err="1"/>
              <a:t>lpgs_psych</a:t>
            </a:r>
            <a:r>
              <a:rPr lang="en-US" dirty="0"/>
              <a:t> </a:t>
            </a:r>
            <a:r>
              <a:rPr lang="en-US" dirty="0" err="1"/>
              <a:t>instagram</a:t>
            </a:r>
            <a:r>
              <a:rPr lang="en-US" dirty="0"/>
              <a:t> </a:t>
            </a:r>
          </a:p>
        </p:txBody>
      </p:sp>
      <p:sp>
        <p:nvSpPr>
          <p:cNvPr id="6" name="TextBox 5">
            <a:extLst>
              <a:ext uri="{FF2B5EF4-FFF2-40B4-BE49-F238E27FC236}">
                <a16:creationId xmlns:a16="http://schemas.microsoft.com/office/drawing/2014/main" id="{146EB63D-504A-9247-B640-843A01DED9D0}"/>
              </a:ext>
            </a:extLst>
          </p:cNvPr>
          <p:cNvSpPr txBox="1"/>
          <p:nvPr/>
        </p:nvSpPr>
        <p:spPr>
          <a:xfrm>
            <a:off x="3528811" y="4868214"/>
            <a:ext cx="4906851" cy="1754326"/>
          </a:xfrm>
          <a:prstGeom prst="rect">
            <a:avLst/>
          </a:prstGeom>
          <a:noFill/>
        </p:spPr>
        <p:txBody>
          <a:bodyPr wrap="square" rtlCol="0">
            <a:spAutoFit/>
          </a:bodyPr>
          <a:lstStyle/>
          <a:p>
            <a:r>
              <a:rPr lang="en-US" dirty="0">
                <a:hlinkClick r:id="rId4"/>
              </a:rPr>
              <a:t>Create a video (click for an example!)</a:t>
            </a:r>
            <a:r>
              <a:rPr lang="en-US" dirty="0"/>
              <a:t> of synaptic transmission or a reflect arc, you can create a simple stop motion video using your phones! </a:t>
            </a:r>
          </a:p>
          <a:p>
            <a:r>
              <a:rPr lang="en-US" dirty="0"/>
              <a:t>Try to show as much knowledge as you can. Email it to me </a:t>
            </a:r>
            <a:r>
              <a:rPr lang="en-US" dirty="0">
                <a:hlinkClick r:id="rId3"/>
              </a:rPr>
              <a:t>(lg@lpgs.bromley.sch.uk</a:t>
            </a:r>
            <a:r>
              <a:rPr lang="en-US" dirty="0"/>
              <a:t>) or add it to Instagram and tag @</a:t>
            </a:r>
            <a:r>
              <a:rPr lang="en-US" dirty="0" err="1"/>
              <a:t>lpgs_psych</a:t>
            </a:r>
            <a:r>
              <a:rPr lang="en-US" dirty="0"/>
              <a:t> Instagram </a:t>
            </a:r>
          </a:p>
        </p:txBody>
      </p:sp>
      <p:pic>
        <p:nvPicPr>
          <p:cNvPr id="7" name="Picture 6">
            <a:extLst>
              <a:ext uri="{FF2B5EF4-FFF2-40B4-BE49-F238E27FC236}">
                <a16:creationId xmlns:a16="http://schemas.microsoft.com/office/drawing/2014/main" id="{F2372AF8-E8FB-F848-9729-9410160EBF40}"/>
              </a:ext>
            </a:extLst>
          </p:cNvPr>
          <p:cNvPicPr>
            <a:picLocks noChangeAspect="1"/>
          </p:cNvPicPr>
          <p:nvPr/>
        </p:nvPicPr>
        <p:blipFill>
          <a:blip r:embed="rId5"/>
          <a:stretch>
            <a:fillRect/>
          </a:stretch>
        </p:blipFill>
        <p:spPr>
          <a:xfrm>
            <a:off x="347014" y="4057825"/>
            <a:ext cx="3020811" cy="1607697"/>
          </a:xfrm>
          <a:prstGeom prst="rect">
            <a:avLst/>
          </a:prstGeom>
        </p:spPr>
      </p:pic>
      <p:sp>
        <p:nvSpPr>
          <p:cNvPr id="3" name="TextBox 2">
            <a:extLst>
              <a:ext uri="{FF2B5EF4-FFF2-40B4-BE49-F238E27FC236}">
                <a16:creationId xmlns:a16="http://schemas.microsoft.com/office/drawing/2014/main" id="{917C568C-CA7E-CE40-A157-182771E5FDBF}"/>
              </a:ext>
            </a:extLst>
          </p:cNvPr>
          <p:cNvSpPr txBox="1"/>
          <p:nvPr/>
        </p:nvSpPr>
        <p:spPr>
          <a:xfrm>
            <a:off x="3612524" y="4492341"/>
            <a:ext cx="798490" cy="369332"/>
          </a:xfrm>
          <a:prstGeom prst="rect">
            <a:avLst/>
          </a:prstGeom>
          <a:solidFill>
            <a:srgbClr val="00B0F0"/>
          </a:solidFill>
        </p:spPr>
        <p:txBody>
          <a:bodyPr wrap="square" rtlCol="0">
            <a:spAutoFit/>
          </a:bodyPr>
          <a:lstStyle/>
          <a:p>
            <a:r>
              <a:rPr lang="en-US" dirty="0"/>
              <a:t>OR </a:t>
            </a:r>
          </a:p>
        </p:txBody>
      </p:sp>
    </p:spTree>
    <p:extLst>
      <p:ext uri="{BB962C8B-B14F-4D97-AF65-F5344CB8AC3E}">
        <p14:creationId xmlns:p14="http://schemas.microsoft.com/office/powerpoint/2010/main" val="3922035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DEE6-3B47-F645-A147-1DBB129BEC30}"/>
              </a:ext>
            </a:extLst>
          </p:cNvPr>
          <p:cNvSpPr>
            <a:spLocks noGrp="1"/>
          </p:cNvSpPr>
          <p:nvPr>
            <p:ph type="title"/>
          </p:nvPr>
        </p:nvSpPr>
        <p:spPr>
          <a:xfrm>
            <a:off x="457200" y="274638"/>
            <a:ext cx="8229600" cy="457199"/>
          </a:xfrm>
        </p:spPr>
        <p:txBody>
          <a:bodyPr>
            <a:normAutofit fontScale="90000"/>
          </a:bodyPr>
          <a:lstStyle/>
          <a:p>
            <a:r>
              <a:rPr lang="en-US" dirty="0"/>
              <a:t>Challenge Extension </a:t>
            </a:r>
          </a:p>
        </p:txBody>
      </p:sp>
      <p:sp>
        <p:nvSpPr>
          <p:cNvPr id="3" name="Content Placeholder 2">
            <a:extLst>
              <a:ext uri="{FF2B5EF4-FFF2-40B4-BE49-F238E27FC236}">
                <a16:creationId xmlns:a16="http://schemas.microsoft.com/office/drawing/2014/main" id="{36FB5BFC-4BC4-CA4B-85A8-05E7F09BE4E3}"/>
              </a:ext>
            </a:extLst>
          </p:cNvPr>
          <p:cNvSpPr>
            <a:spLocks noGrp="1"/>
          </p:cNvSpPr>
          <p:nvPr>
            <p:ph idx="1"/>
          </p:nvPr>
        </p:nvSpPr>
        <p:spPr>
          <a:xfrm>
            <a:off x="457200" y="994892"/>
            <a:ext cx="8229600" cy="5315756"/>
          </a:xfrm>
        </p:spPr>
        <p:txBody>
          <a:bodyPr>
            <a:normAutofit fontScale="77500" lnSpcReduction="20000"/>
          </a:bodyPr>
          <a:lstStyle/>
          <a:p>
            <a:pPr marL="0" indent="0">
              <a:buNone/>
            </a:pPr>
            <a:endParaRPr lang="en-US" dirty="0"/>
          </a:p>
          <a:p>
            <a:pPr marL="0" indent="0">
              <a:buNone/>
            </a:pPr>
            <a:r>
              <a:rPr lang="en-US" dirty="0"/>
              <a:t>Do some research into the following contentious point online: </a:t>
            </a:r>
          </a:p>
          <a:p>
            <a:pPr marL="0" indent="0">
              <a:buNone/>
            </a:pPr>
            <a:endParaRPr lang="en-US" dirty="0"/>
          </a:p>
          <a:p>
            <a:pPr marL="0" indent="0">
              <a:buNone/>
            </a:pPr>
            <a:r>
              <a:rPr lang="en-US" i="1" dirty="0"/>
              <a:t>Now that we know that so much of our mental life and </a:t>
            </a:r>
            <a:r>
              <a:rPr lang="en-US" i="1" dirty="0" err="1"/>
              <a:t>behaviour</a:t>
            </a:r>
            <a:r>
              <a:rPr lang="en-US" i="1" dirty="0"/>
              <a:t> can be explained in  by referring to the actions of our nervous system, we should get rid of psychological explanations. For example, if depression is caused by problems with serotonin activity in the brain, why bother with cognitive therapy? </a:t>
            </a:r>
          </a:p>
          <a:p>
            <a:pPr marL="0" indent="0">
              <a:buNone/>
            </a:pPr>
            <a:endParaRPr lang="en-US" i="1" dirty="0"/>
          </a:p>
          <a:p>
            <a:pPr marL="0" indent="0">
              <a:buNone/>
            </a:pPr>
            <a:r>
              <a:rPr lang="en-US" dirty="0"/>
              <a:t>Here is a link to get you started </a:t>
            </a:r>
            <a:r>
              <a:rPr lang="en-US" dirty="0">
                <a:sym typeface="Wingdings" pitchFamily="2" charset="2"/>
              </a:rPr>
              <a:t> </a:t>
            </a:r>
          </a:p>
          <a:p>
            <a:pPr marL="0" indent="0">
              <a:buNone/>
            </a:pPr>
            <a:r>
              <a:rPr lang="en-GB" dirty="0">
                <a:hlinkClick r:id="rId2"/>
              </a:rPr>
              <a:t>https://www.verywellmind.com/reductionism-definition-and-examples-4583891</a:t>
            </a:r>
            <a:endParaRPr lang="en-GB" dirty="0"/>
          </a:p>
          <a:p>
            <a:pPr marL="0" indent="0">
              <a:buNone/>
            </a:pPr>
            <a:endParaRPr lang="en-US" i="1" dirty="0">
              <a:sym typeface="Wingdings" pitchFamily="2" charset="2"/>
            </a:endParaRPr>
          </a:p>
          <a:p>
            <a:pPr marL="0" indent="0">
              <a:buNone/>
            </a:pPr>
            <a:r>
              <a:rPr lang="en-US" dirty="0">
                <a:highlight>
                  <a:srgbClr val="FFFF00"/>
                </a:highlight>
                <a:sym typeface="Wingdings" pitchFamily="2" charset="2"/>
              </a:rPr>
              <a:t>Add your thoughts to the discussion forum! </a:t>
            </a:r>
          </a:p>
          <a:p>
            <a:pPr marL="0" indent="0">
              <a:buNone/>
            </a:pPr>
            <a:endParaRPr lang="en-US" i="1" dirty="0">
              <a:sym typeface="Wingdings" pitchFamily="2" charset="2"/>
            </a:endParaRPr>
          </a:p>
          <a:p>
            <a:pPr marL="0" indent="0">
              <a:buNone/>
            </a:pPr>
            <a:endParaRPr lang="en-US" i="1" dirty="0"/>
          </a:p>
        </p:txBody>
      </p:sp>
    </p:spTree>
    <p:extLst>
      <p:ext uri="{BB962C8B-B14F-4D97-AF65-F5344CB8AC3E}">
        <p14:creationId xmlns:p14="http://schemas.microsoft.com/office/powerpoint/2010/main" val="1720813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9C61-480D-794D-93C7-377D6F3D7877}"/>
              </a:ext>
            </a:extLst>
          </p:cNvPr>
          <p:cNvSpPr>
            <a:spLocks noGrp="1"/>
          </p:cNvSpPr>
          <p:nvPr>
            <p:ph type="title"/>
          </p:nvPr>
        </p:nvSpPr>
        <p:spPr/>
        <p:txBody>
          <a:bodyPr/>
          <a:lstStyle/>
          <a:p>
            <a:r>
              <a:rPr lang="en-US" dirty="0"/>
              <a:t>If interested (spare time task)</a:t>
            </a:r>
          </a:p>
        </p:txBody>
      </p:sp>
      <p:sp>
        <p:nvSpPr>
          <p:cNvPr id="3" name="Content Placeholder 2">
            <a:extLst>
              <a:ext uri="{FF2B5EF4-FFF2-40B4-BE49-F238E27FC236}">
                <a16:creationId xmlns:a16="http://schemas.microsoft.com/office/drawing/2014/main" id="{559C8055-DCBE-924E-A157-C3FB7FD4B422}"/>
              </a:ext>
            </a:extLst>
          </p:cNvPr>
          <p:cNvSpPr>
            <a:spLocks noGrp="1"/>
          </p:cNvSpPr>
          <p:nvPr>
            <p:ph idx="1"/>
          </p:nvPr>
        </p:nvSpPr>
        <p:spPr/>
        <p:txBody>
          <a:bodyPr>
            <a:normAutofit fontScale="92500" lnSpcReduction="10000"/>
          </a:bodyPr>
          <a:lstStyle/>
          <a:p>
            <a:pPr marL="0" indent="0">
              <a:buNone/>
            </a:pPr>
            <a:r>
              <a:rPr lang="en-US" dirty="0"/>
              <a:t>Why not advance your knowledge </a:t>
            </a:r>
          </a:p>
          <a:p>
            <a:pPr marL="0" indent="0">
              <a:buNone/>
            </a:pPr>
            <a:r>
              <a:rPr lang="en-GB" dirty="0">
                <a:hlinkClick r:id="rId2"/>
              </a:rPr>
              <a:t>https://courses.lumenlearning.com/boundless-psychology/chapter/the-nervous-system/</a:t>
            </a:r>
            <a:r>
              <a:rPr lang="en-GB" dirty="0"/>
              <a:t> </a:t>
            </a:r>
          </a:p>
          <a:p>
            <a:pPr marL="0" indent="0">
              <a:buNone/>
            </a:pPr>
            <a:endParaRPr lang="en-GB" dirty="0"/>
          </a:p>
          <a:p>
            <a:pPr marL="0" indent="0">
              <a:buNone/>
            </a:pPr>
            <a:r>
              <a:rPr lang="en-GB" dirty="0"/>
              <a:t>Why not watch something interesting about the role biological factors play in our experience of the world </a:t>
            </a:r>
          </a:p>
          <a:p>
            <a:pPr marL="0" indent="0">
              <a:buNone/>
            </a:pPr>
            <a:r>
              <a:rPr lang="en-GB" dirty="0">
                <a:hlinkClick r:id="rId3"/>
              </a:rPr>
              <a:t>https://uk.rootsofempathy.org/susan-greenfield/</a:t>
            </a:r>
            <a:r>
              <a:rPr lang="en-GB" dirty="0"/>
              <a:t> and share what you’ve learnt in the forum </a:t>
            </a:r>
            <a:endParaRPr lang="en-US" dirty="0"/>
          </a:p>
        </p:txBody>
      </p:sp>
    </p:spTree>
    <p:extLst>
      <p:ext uri="{BB962C8B-B14F-4D97-AF65-F5344CB8AC3E}">
        <p14:creationId xmlns:p14="http://schemas.microsoft.com/office/powerpoint/2010/main" val="10400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Responding to change – what does your nervous system do?</a:t>
            </a:r>
          </a:p>
        </p:txBody>
      </p:sp>
      <p:sp>
        <p:nvSpPr>
          <p:cNvPr id="3" name="Content Placeholder 2"/>
          <p:cNvSpPr>
            <a:spLocks noGrp="1"/>
          </p:cNvSpPr>
          <p:nvPr>
            <p:ph idx="1"/>
          </p:nvPr>
        </p:nvSpPr>
        <p:spPr>
          <a:xfrm>
            <a:off x="457200" y="1600200"/>
            <a:ext cx="5486400" cy="5105400"/>
          </a:xfrm>
        </p:spPr>
        <p:txBody>
          <a:bodyPr>
            <a:normAutofit fontScale="92500" lnSpcReduction="20000"/>
          </a:bodyPr>
          <a:lstStyle/>
          <a:p>
            <a:r>
              <a:rPr lang="en-US" dirty="0"/>
              <a:t>Lets you know what is going on around you and respond as needed</a:t>
            </a:r>
          </a:p>
          <a:p>
            <a:r>
              <a:rPr lang="en-US" dirty="0"/>
              <a:t>It carries electrical impulses (signals) – these travel very fast (1 to 120 </a:t>
            </a:r>
            <a:r>
              <a:rPr lang="en-US" dirty="0" err="1"/>
              <a:t>metres</a:t>
            </a:r>
            <a:r>
              <a:rPr lang="en-US" dirty="0"/>
              <a:t> per second)</a:t>
            </a:r>
          </a:p>
          <a:p>
            <a:r>
              <a:rPr lang="en-US" dirty="0"/>
              <a:t>Changes in the world around you are called </a:t>
            </a:r>
            <a:r>
              <a:rPr lang="en-US" b="1" u="sng" dirty="0"/>
              <a:t>stimuli</a:t>
            </a:r>
          </a:p>
          <a:p>
            <a:r>
              <a:rPr lang="en-US" dirty="0"/>
              <a:t>The changes in your environment (stimuli) are picked up by cells called </a:t>
            </a:r>
            <a:r>
              <a:rPr lang="en-US" b="1" u="sng" dirty="0"/>
              <a:t>receptors</a:t>
            </a:r>
          </a:p>
        </p:txBody>
      </p:sp>
      <p:pic>
        <p:nvPicPr>
          <p:cNvPr id="1026" name="Picture 2" descr="http://static.ddmcdn.com/gif/deer-hunting-car-accident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828800"/>
            <a:ext cx="2286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31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8098"/>
          </a:xfrm>
        </p:spPr>
        <p:txBody>
          <a:bodyPr>
            <a:normAutofit/>
          </a:bodyPr>
          <a:lstStyle/>
          <a:p>
            <a:r>
              <a:rPr lang="en-GB" sz="3600" dirty="0"/>
              <a:t>Sense organs contain receptor cells....</a:t>
            </a:r>
          </a:p>
        </p:txBody>
      </p:sp>
      <p:sp>
        <p:nvSpPr>
          <p:cNvPr id="3" name="Content Placeholder 2"/>
          <p:cNvSpPr>
            <a:spLocks noGrp="1"/>
          </p:cNvSpPr>
          <p:nvPr>
            <p:ph idx="1"/>
          </p:nvPr>
        </p:nvSpPr>
        <p:spPr>
          <a:xfrm>
            <a:off x="0" y="980728"/>
            <a:ext cx="9144000" cy="5191472"/>
          </a:xfrm>
        </p:spPr>
        <p:txBody>
          <a:bodyPr>
            <a:normAutofit/>
          </a:bodyPr>
          <a:lstStyle/>
          <a:p>
            <a:r>
              <a:rPr lang="en-GB" sz="3300" dirty="0"/>
              <a:t>Receptor cells (e.g. Light receptor cells in your eyes) are like most animal cells. They therefore have: a nucleus; cytoplasm; and a cell membrane.</a:t>
            </a:r>
          </a:p>
          <a:p>
            <a:r>
              <a:rPr lang="en-GB" sz="3300" dirty="0"/>
              <a:t>Receptors are usually found clustered together in special sense organs, such as your eyes and your skin. </a:t>
            </a:r>
          </a:p>
          <a:p>
            <a:r>
              <a:rPr lang="en-GB" sz="3300" dirty="0"/>
              <a:t>Your body has many different types of sensory receptors e.g. Pain receptors, light receptors etc. </a:t>
            </a:r>
          </a:p>
        </p:txBody>
      </p:sp>
    </p:spTree>
    <p:extLst>
      <p:ext uri="{BB962C8B-B14F-4D97-AF65-F5344CB8AC3E}">
        <p14:creationId xmlns:p14="http://schemas.microsoft.com/office/powerpoint/2010/main" val="304168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1A9255-50E5-C245-AEB7-0DA201AB2D7A}"/>
              </a:ext>
            </a:extLst>
          </p:cNvPr>
          <p:cNvPicPr>
            <a:picLocks noChangeAspect="1"/>
          </p:cNvPicPr>
          <p:nvPr/>
        </p:nvPicPr>
        <p:blipFill>
          <a:blip r:embed="rId2"/>
          <a:stretch>
            <a:fillRect/>
          </a:stretch>
        </p:blipFill>
        <p:spPr>
          <a:xfrm>
            <a:off x="2096021" y="2422607"/>
            <a:ext cx="4303886" cy="2857500"/>
          </a:xfrm>
          <a:prstGeom prst="rect">
            <a:avLst/>
          </a:prstGeom>
        </p:spPr>
      </p:pic>
      <p:cxnSp>
        <p:nvCxnSpPr>
          <p:cNvPr id="4" name="Straight Connector 3"/>
          <p:cNvCxnSpPr>
            <a:cxnSpLocks/>
          </p:cNvCxnSpPr>
          <p:nvPr/>
        </p:nvCxnSpPr>
        <p:spPr>
          <a:xfrm flipV="1">
            <a:off x="5436096" y="1195881"/>
            <a:ext cx="1679438" cy="1391913"/>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36296" y="764704"/>
            <a:ext cx="1584176" cy="523220"/>
          </a:xfrm>
          <a:prstGeom prst="rect">
            <a:avLst/>
          </a:prstGeom>
          <a:noFill/>
        </p:spPr>
        <p:txBody>
          <a:bodyPr wrap="square" rtlCol="0">
            <a:spAutoFit/>
          </a:bodyPr>
          <a:lstStyle/>
          <a:p>
            <a:r>
              <a:rPr lang="en-US" sz="2800" u="sng" dirty="0"/>
              <a:t>Eyes </a:t>
            </a:r>
          </a:p>
        </p:txBody>
      </p:sp>
      <p:cxnSp>
        <p:nvCxnSpPr>
          <p:cNvPr id="7" name="Straight Connector 6"/>
          <p:cNvCxnSpPr>
            <a:cxnSpLocks/>
            <a:endCxn id="8" idx="1"/>
          </p:cNvCxnSpPr>
          <p:nvPr/>
        </p:nvCxnSpPr>
        <p:spPr>
          <a:xfrm>
            <a:off x="5460452" y="3305913"/>
            <a:ext cx="1127772" cy="312689"/>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88224" y="3356992"/>
            <a:ext cx="2160240" cy="523220"/>
          </a:xfrm>
          <a:prstGeom prst="rect">
            <a:avLst/>
          </a:prstGeom>
          <a:noFill/>
        </p:spPr>
        <p:txBody>
          <a:bodyPr wrap="square" rtlCol="0">
            <a:spAutoFit/>
          </a:bodyPr>
          <a:lstStyle/>
          <a:p>
            <a:r>
              <a:rPr lang="en-US" sz="2800" u="sng" dirty="0"/>
              <a:t>Ears </a:t>
            </a:r>
          </a:p>
        </p:txBody>
      </p:sp>
      <p:sp>
        <p:nvSpPr>
          <p:cNvPr id="10" name="TextBox 9"/>
          <p:cNvSpPr txBox="1"/>
          <p:nvPr/>
        </p:nvSpPr>
        <p:spPr>
          <a:xfrm>
            <a:off x="395536" y="764704"/>
            <a:ext cx="1152128" cy="584775"/>
          </a:xfrm>
          <a:prstGeom prst="rect">
            <a:avLst/>
          </a:prstGeom>
          <a:noFill/>
        </p:spPr>
        <p:txBody>
          <a:bodyPr wrap="square" rtlCol="0">
            <a:spAutoFit/>
          </a:bodyPr>
          <a:lstStyle/>
          <a:p>
            <a:r>
              <a:rPr lang="en-US" sz="3200" u="sng" dirty="0"/>
              <a:t>Skin</a:t>
            </a:r>
            <a:r>
              <a:rPr lang="en-US" dirty="0"/>
              <a:t> </a:t>
            </a:r>
          </a:p>
        </p:txBody>
      </p:sp>
      <p:cxnSp>
        <p:nvCxnSpPr>
          <p:cNvPr id="13" name="Straight Connector 12"/>
          <p:cNvCxnSpPr>
            <a:cxnSpLocks/>
          </p:cNvCxnSpPr>
          <p:nvPr/>
        </p:nvCxnSpPr>
        <p:spPr>
          <a:xfrm>
            <a:off x="2135514" y="1999270"/>
            <a:ext cx="2584895" cy="146573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12160" y="3717032"/>
            <a:ext cx="2808312" cy="3046988"/>
          </a:xfrm>
          <a:prstGeom prst="rect">
            <a:avLst/>
          </a:prstGeom>
          <a:noFill/>
        </p:spPr>
        <p:txBody>
          <a:bodyPr wrap="square" rtlCol="0">
            <a:spAutoFit/>
          </a:bodyPr>
          <a:lstStyle/>
          <a:p>
            <a:pPr marL="342900" indent="-342900">
              <a:buAutoNum type="arabicPeriod"/>
            </a:pPr>
            <a:r>
              <a:rPr lang="en-GB" sz="2400" dirty="0"/>
              <a:t>Receptors sensitive to sound</a:t>
            </a:r>
          </a:p>
          <a:p>
            <a:pPr marL="342900" indent="-342900">
              <a:buAutoNum type="arabicPeriod"/>
            </a:pPr>
            <a:r>
              <a:rPr lang="en-GB" sz="2400" dirty="0"/>
              <a:t>Receptors sensitive to changes in position for balance </a:t>
            </a:r>
          </a:p>
        </p:txBody>
      </p:sp>
      <p:sp>
        <p:nvSpPr>
          <p:cNvPr id="15" name="TextBox 14"/>
          <p:cNvSpPr txBox="1"/>
          <p:nvPr/>
        </p:nvSpPr>
        <p:spPr>
          <a:xfrm rot="10800000" flipH="1" flipV="1">
            <a:off x="6732240" y="1268760"/>
            <a:ext cx="1944216" cy="1384995"/>
          </a:xfrm>
          <a:prstGeom prst="rect">
            <a:avLst/>
          </a:prstGeom>
          <a:noFill/>
        </p:spPr>
        <p:txBody>
          <a:bodyPr wrap="square" rtlCol="0">
            <a:spAutoFit/>
          </a:bodyPr>
          <a:lstStyle/>
          <a:p>
            <a:r>
              <a:rPr lang="en-GB" sz="2800" dirty="0"/>
              <a:t>Receptors sensitive to light </a:t>
            </a:r>
          </a:p>
        </p:txBody>
      </p:sp>
      <p:sp>
        <p:nvSpPr>
          <p:cNvPr id="16" name="TextBox 15"/>
          <p:cNvSpPr txBox="1"/>
          <p:nvPr/>
        </p:nvSpPr>
        <p:spPr>
          <a:xfrm>
            <a:off x="251520" y="3789040"/>
            <a:ext cx="1584176" cy="954107"/>
          </a:xfrm>
          <a:prstGeom prst="rect">
            <a:avLst/>
          </a:prstGeom>
          <a:noFill/>
        </p:spPr>
        <p:txBody>
          <a:bodyPr wrap="square" rtlCol="0">
            <a:spAutoFit/>
          </a:bodyPr>
          <a:lstStyle/>
          <a:p>
            <a:r>
              <a:rPr lang="en-GB" sz="2800" u="sng" dirty="0"/>
              <a:t>Nose and tongue</a:t>
            </a:r>
          </a:p>
        </p:txBody>
      </p:sp>
      <p:sp>
        <p:nvSpPr>
          <p:cNvPr id="18" name="TextBox 17"/>
          <p:cNvSpPr txBox="1"/>
          <p:nvPr/>
        </p:nvSpPr>
        <p:spPr>
          <a:xfrm>
            <a:off x="179512" y="1268760"/>
            <a:ext cx="2376264" cy="2308324"/>
          </a:xfrm>
          <a:prstGeom prst="rect">
            <a:avLst/>
          </a:prstGeom>
          <a:noFill/>
        </p:spPr>
        <p:txBody>
          <a:bodyPr wrap="square" rtlCol="0">
            <a:spAutoFit/>
          </a:bodyPr>
          <a:lstStyle/>
          <a:p>
            <a:r>
              <a:rPr lang="en-GB" sz="2400" dirty="0"/>
              <a:t>Receptors responsive to: touch, pressure, pain and temperature changes</a:t>
            </a:r>
          </a:p>
        </p:txBody>
      </p:sp>
      <p:cxnSp>
        <p:nvCxnSpPr>
          <p:cNvPr id="23" name="Straight Connector 22"/>
          <p:cNvCxnSpPr>
            <a:cxnSpLocks/>
          </p:cNvCxnSpPr>
          <p:nvPr/>
        </p:nvCxnSpPr>
        <p:spPr>
          <a:xfrm flipH="1">
            <a:off x="1835697" y="3577084"/>
            <a:ext cx="3279642" cy="159673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9512" y="4611231"/>
            <a:ext cx="2304256" cy="2246769"/>
          </a:xfrm>
          <a:prstGeom prst="rect">
            <a:avLst/>
          </a:prstGeom>
          <a:noFill/>
        </p:spPr>
        <p:txBody>
          <a:bodyPr wrap="square" rtlCol="0">
            <a:spAutoFit/>
          </a:bodyPr>
          <a:lstStyle/>
          <a:p>
            <a:r>
              <a:rPr lang="en-GB" sz="2800" dirty="0"/>
              <a:t>Receptors sensitive to chemicals for taste and smell</a:t>
            </a:r>
          </a:p>
        </p:txBody>
      </p:sp>
      <p:sp>
        <p:nvSpPr>
          <p:cNvPr id="25" name="TextBox 24"/>
          <p:cNvSpPr txBox="1"/>
          <p:nvPr/>
        </p:nvSpPr>
        <p:spPr>
          <a:xfrm>
            <a:off x="971600" y="260648"/>
            <a:ext cx="7128792" cy="584775"/>
          </a:xfrm>
          <a:prstGeom prst="rect">
            <a:avLst/>
          </a:prstGeom>
          <a:noFill/>
        </p:spPr>
        <p:txBody>
          <a:bodyPr wrap="square" rtlCol="0">
            <a:spAutoFit/>
          </a:bodyPr>
          <a:lstStyle/>
          <a:p>
            <a:r>
              <a:rPr lang="en-GB" sz="3200" dirty="0"/>
              <a:t>		</a:t>
            </a:r>
            <a:r>
              <a:rPr lang="en-GB" sz="3200" u="sng" dirty="0"/>
              <a:t>Sense organs </a:t>
            </a:r>
          </a:p>
        </p:txBody>
      </p:sp>
    </p:spTree>
    <p:extLst>
      <p:ext uri="{BB962C8B-B14F-4D97-AF65-F5344CB8AC3E}">
        <p14:creationId xmlns:p14="http://schemas.microsoft.com/office/powerpoint/2010/main" val="415749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251520" y="188640"/>
            <a:ext cx="8229600" cy="1071563"/>
          </a:xfrm>
        </p:spPr>
        <p:txBody>
          <a:bodyPr>
            <a:normAutofit fontScale="90000"/>
          </a:bodyPr>
          <a:lstStyle/>
          <a:p>
            <a:pPr algn="l"/>
            <a:r>
              <a:rPr lang="en-GB" sz="3600" dirty="0"/>
              <a:t>Nervous system = Central nervous system + the Peripheral Nervous System </a:t>
            </a:r>
          </a:p>
        </p:txBody>
      </p:sp>
      <p:pic>
        <p:nvPicPr>
          <p:cNvPr id="4" name="Picture 10" descr="nervous_system"/>
          <p:cNvPicPr>
            <a:picLocks noGrp="1" noChangeAspect="1" noChangeArrowheads="1"/>
          </p:cNvPicPr>
          <p:nvPr>
            <p:ph idx="1"/>
          </p:nvPr>
        </p:nvPicPr>
        <p:blipFill>
          <a:blip r:embed="rId2" cstate="print"/>
          <a:srcRect/>
          <a:stretch>
            <a:fillRect/>
          </a:stretch>
        </p:blipFill>
        <p:spPr>
          <a:xfrm>
            <a:off x="714375" y="1571625"/>
            <a:ext cx="2247900" cy="4525963"/>
          </a:xfrm>
        </p:spPr>
      </p:pic>
      <p:cxnSp>
        <p:nvCxnSpPr>
          <p:cNvPr id="6" name="Straight Arrow Connector 5"/>
          <p:cNvCxnSpPr/>
          <p:nvPr/>
        </p:nvCxnSpPr>
        <p:spPr>
          <a:xfrm rot="10800000">
            <a:off x="2071688" y="1785938"/>
            <a:ext cx="2928937" cy="2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88" name="TextBox 9"/>
          <p:cNvSpPr txBox="1">
            <a:spLocks noChangeArrowheads="1"/>
          </p:cNvSpPr>
          <p:nvPr/>
        </p:nvSpPr>
        <p:spPr bwMode="auto">
          <a:xfrm>
            <a:off x="4714874" y="1787426"/>
            <a:ext cx="1928812" cy="584200"/>
          </a:xfrm>
          <a:prstGeom prst="rect">
            <a:avLst/>
          </a:prstGeom>
          <a:noFill/>
          <a:ln w="9525">
            <a:noFill/>
            <a:miter lim="800000"/>
            <a:headEnd/>
            <a:tailEnd/>
          </a:ln>
        </p:spPr>
        <p:txBody>
          <a:bodyPr>
            <a:spAutoFit/>
          </a:bodyPr>
          <a:lstStyle/>
          <a:p>
            <a:r>
              <a:rPr lang="en-GB" sz="3200" dirty="0">
                <a:latin typeface="Calibri" pitchFamily="34" charset="0"/>
              </a:rPr>
              <a:t>Brain</a:t>
            </a:r>
          </a:p>
        </p:txBody>
      </p:sp>
      <p:cxnSp>
        <p:nvCxnSpPr>
          <p:cNvPr id="12" name="Straight Arrow Connector 11"/>
          <p:cNvCxnSpPr/>
          <p:nvPr/>
        </p:nvCxnSpPr>
        <p:spPr>
          <a:xfrm rot="10800000">
            <a:off x="2000250" y="2286000"/>
            <a:ext cx="1428750" cy="50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90" name="TextBox 13"/>
          <p:cNvSpPr txBox="1">
            <a:spLocks noChangeArrowheads="1"/>
          </p:cNvSpPr>
          <p:nvPr/>
        </p:nvSpPr>
        <p:spPr bwMode="auto">
          <a:xfrm>
            <a:off x="3347864" y="2420888"/>
            <a:ext cx="2571750" cy="523875"/>
          </a:xfrm>
          <a:prstGeom prst="rect">
            <a:avLst/>
          </a:prstGeom>
          <a:noFill/>
          <a:ln w="9525">
            <a:noFill/>
            <a:miter lim="800000"/>
            <a:headEnd/>
            <a:tailEnd/>
          </a:ln>
        </p:spPr>
        <p:txBody>
          <a:bodyPr>
            <a:spAutoFit/>
          </a:bodyPr>
          <a:lstStyle/>
          <a:p>
            <a:r>
              <a:rPr lang="en-GB" sz="2800" dirty="0">
                <a:latin typeface="Calibri" pitchFamily="34" charset="0"/>
              </a:rPr>
              <a:t>Spinal cord</a:t>
            </a:r>
          </a:p>
        </p:txBody>
      </p:sp>
      <p:cxnSp>
        <p:nvCxnSpPr>
          <p:cNvPr id="16" name="Straight Arrow Connector 15"/>
          <p:cNvCxnSpPr/>
          <p:nvPr/>
        </p:nvCxnSpPr>
        <p:spPr>
          <a:xfrm rot="10800000">
            <a:off x="2214563" y="3286125"/>
            <a:ext cx="1928812"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92" name="TextBox 18"/>
          <p:cNvSpPr txBox="1">
            <a:spLocks noChangeArrowheads="1"/>
          </p:cNvSpPr>
          <p:nvPr/>
        </p:nvSpPr>
        <p:spPr bwMode="auto">
          <a:xfrm>
            <a:off x="3995936" y="3284984"/>
            <a:ext cx="4824536" cy="3293209"/>
          </a:xfrm>
          <a:prstGeom prst="rect">
            <a:avLst/>
          </a:prstGeom>
          <a:solidFill>
            <a:schemeClr val="accent1">
              <a:lumMod val="20000"/>
              <a:lumOff val="80000"/>
            </a:schemeClr>
          </a:solidFill>
          <a:ln w="9525">
            <a:noFill/>
            <a:miter lim="800000"/>
            <a:headEnd/>
            <a:tailEnd/>
          </a:ln>
        </p:spPr>
        <p:txBody>
          <a:bodyPr wrap="square">
            <a:spAutoFit/>
          </a:bodyPr>
          <a:lstStyle/>
          <a:p>
            <a:r>
              <a:rPr lang="en-GB" sz="2800" dirty="0">
                <a:latin typeface="Calibri" pitchFamily="34" charset="0"/>
              </a:rPr>
              <a:t>Peripheral Nervous system (PNS)  consists of sensory and motor neurons. </a:t>
            </a:r>
          </a:p>
          <a:p>
            <a:endParaRPr lang="en-GB" sz="2800" dirty="0">
              <a:latin typeface="Calibri" pitchFamily="34" charset="0"/>
            </a:endParaRPr>
          </a:p>
          <a:p>
            <a:r>
              <a:rPr lang="en-GB" sz="2400" dirty="0">
                <a:latin typeface="Calibri" pitchFamily="34" charset="0"/>
              </a:rPr>
              <a:t>Peripheral nerves carry sensory information to CNS and motor commands from CNS to muscles and glands. </a:t>
            </a:r>
          </a:p>
        </p:txBody>
      </p:sp>
      <p:sp>
        <p:nvSpPr>
          <p:cNvPr id="16393" name="TextBox 19"/>
          <p:cNvSpPr txBox="1">
            <a:spLocks noChangeArrowheads="1"/>
          </p:cNvSpPr>
          <p:nvPr/>
        </p:nvSpPr>
        <p:spPr bwMode="auto">
          <a:xfrm>
            <a:off x="5796136" y="1285875"/>
            <a:ext cx="3168352" cy="1200329"/>
          </a:xfrm>
          <a:prstGeom prst="rect">
            <a:avLst/>
          </a:prstGeom>
          <a:solidFill>
            <a:schemeClr val="accent1">
              <a:lumMod val="20000"/>
              <a:lumOff val="80000"/>
            </a:schemeClr>
          </a:solidFill>
          <a:ln w="9525">
            <a:noFill/>
            <a:miter lim="800000"/>
            <a:headEnd/>
            <a:tailEnd/>
          </a:ln>
        </p:spPr>
        <p:txBody>
          <a:bodyPr wrap="square">
            <a:spAutoFit/>
          </a:bodyPr>
          <a:lstStyle/>
          <a:p>
            <a:r>
              <a:rPr lang="en-GB" sz="2400" dirty="0">
                <a:latin typeface="Calibri" pitchFamily="34" charset="0"/>
              </a:rPr>
              <a:t>Brain + Spinal cord  = central nervous system</a:t>
            </a:r>
          </a:p>
          <a:p>
            <a:r>
              <a:rPr lang="en-GB" sz="2400" dirty="0">
                <a:latin typeface="Calibri" pitchFamily="34" charset="0"/>
              </a:rPr>
              <a:t>(CNS) </a:t>
            </a:r>
          </a:p>
        </p:txBody>
      </p:sp>
    </p:spTree>
    <p:extLst>
      <p:ext uri="{BB962C8B-B14F-4D97-AF65-F5344CB8AC3E}">
        <p14:creationId xmlns:p14="http://schemas.microsoft.com/office/powerpoint/2010/main" val="4379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3417888" y="3427413"/>
            <a:ext cx="3086100" cy="3086100"/>
            <a:chOff x="2153" y="2159"/>
            <a:chExt cx="1944" cy="1944"/>
          </a:xfrm>
        </p:grpSpPr>
        <p:pic>
          <p:nvPicPr>
            <p:cNvPr id="31762" name="Picture 7" descr="nerve bundle"/>
            <p:cNvPicPr>
              <a:picLocks noChangeAspect="1" noChangeArrowheads="1"/>
            </p:cNvPicPr>
            <p:nvPr/>
          </p:nvPicPr>
          <p:blipFill>
            <a:blip r:embed="rId3" cstate="print"/>
            <a:srcRect/>
            <a:stretch>
              <a:fillRect/>
            </a:stretch>
          </p:blipFill>
          <p:spPr bwMode="auto">
            <a:xfrm>
              <a:off x="2204" y="2638"/>
              <a:ext cx="1780" cy="1019"/>
            </a:xfrm>
            <a:prstGeom prst="rect">
              <a:avLst/>
            </a:prstGeom>
            <a:noFill/>
            <a:ln w="9525">
              <a:noFill/>
              <a:miter lim="800000"/>
              <a:headEnd/>
              <a:tailEnd/>
            </a:ln>
          </p:spPr>
        </p:pic>
        <p:sp>
          <p:nvSpPr>
            <p:cNvPr id="31763" name="Oval 27"/>
            <p:cNvSpPr>
              <a:spLocks noChangeArrowheads="1"/>
            </p:cNvSpPr>
            <p:nvPr/>
          </p:nvSpPr>
          <p:spPr bwMode="auto">
            <a:xfrm>
              <a:off x="2153" y="2159"/>
              <a:ext cx="1944" cy="1944"/>
            </a:xfrm>
            <a:prstGeom prst="ellipse">
              <a:avLst/>
            </a:prstGeom>
            <a:noFill/>
            <a:ln w="38100">
              <a:solidFill>
                <a:schemeClr val="tx1"/>
              </a:solidFill>
              <a:round/>
              <a:headEnd/>
              <a:tailEnd/>
            </a:ln>
          </p:spPr>
          <p:txBody>
            <a:bodyPr wrap="none" anchor="ctr"/>
            <a:lstStyle/>
            <a:p>
              <a:endParaRPr lang="en-US"/>
            </a:p>
          </p:txBody>
        </p:sp>
      </p:grpSp>
      <p:sp>
        <p:nvSpPr>
          <p:cNvPr id="31747" name="Rectangle 2"/>
          <p:cNvSpPr>
            <a:spLocks noGrp="1" noChangeArrowheads="1"/>
          </p:cNvSpPr>
          <p:nvPr>
            <p:ph type="title" idx="4294967295"/>
          </p:nvPr>
        </p:nvSpPr>
        <p:spPr>
          <a:xfrm>
            <a:off x="152400" y="0"/>
            <a:ext cx="8788400" cy="620688"/>
          </a:xfrm>
        </p:spPr>
        <p:txBody>
          <a:bodyPr>
            <a:normAutofit fontScale="90000"/>
          </a:bodyPr>
          <a:lstStyle/>
          <a:p>
            <a:pPr eaLnBrk="1" hangingPunct="1"/>
            <a:r>
              <a:rPr lang="en-GB" dirty="0"/>
              <a:t>What are neurons? </a:t>
            </a:r>
          </a:p>
        </p:txBody>
      </p:sp>
      <p:sp>
        <p:nvSpPr>
          <p:cNvPr id="31748" name="Rectangle 3"/>
          <p:cNvSpPr>
            <a:spLocks noChangeArrowheads="1"/>
          </p:cNvSpPr>
          <p:nvPr/>
        </p:nvSpPr>
        <p:spPr bwMode="auto">
          <a:xfrm>
            <a:off x="130175" y="533400"/>
            <a:ext cx="7051675" cy="954107"/>
          </a:xfrm>
          <a:prstGeom prst="rect">
            <a:avLst/>
          </a:prstGeom>
          <a:noFill/>
          <a:ln w="9525">
            <a:noFill/>
            <a:miter lim="800000"/>
            <a:headEnd/>
            <a:tailEnd/>
          </a:ln>
        </p:spPr>
        <p:txBody>
          <a:bodyPr wrap="square">
            <a:spAutoFit/>
          </a:bodyPr>
          <a:lstStyle/>
          <a:p>
            <a:pPr algn="l"/>
            <a:r>
              <a:rPr lang="en-GB" sz="3200" b="1" dirty="0">
                <a:solidFill>
                  <a:srgbClr val="10BC45"/>
                </a:solidFill>
              </a:rPr>
              <a:t>Neurons</a:t>
            </a:r>
            <a:r>
              <a:rPr lang="en-GB" sz="3200" b="1" dirty="0"/>
              <a:t> </a:t>
            </a:r>
            <a:r>
              <a:rPr lang="en-GB" sz="2400" b="0" dirty="0"/>
              <a:t>cells that are specialised to  conduct electrical impulses through the body.</a:t>
            </a:r>
          </a:p>
        </p:txBody>
      </p:sp>
      <p:grpSp>
        <p:nvGrpSpPr>
          <p:cNvPr id="3" name="Group 37"/>
          <p:cNvGrpSpPr>
            <a:grpSpLocks/>
          </p:cNvGrpSpPr>
          <p:nvPr/>
        </p:nvGrpSpPr>
        <p:grpSpPr bwMode="auto">
          <a:xfrm>
            <a:off x="406400" y="4927610"/>
            <a:ext cx="3221038" cy="914402"/>
            <a:chOff x="256" y="3104"/>
            <a:chExt cx="2029" cy="576"/>
          </a:xfrm>
        </p:grpSpPr>
        <p:sp>
          <p:nvSpPr>
            <p:cNvPr id="31760" name="Text Box 8"/>
            <p:cNvSpPr txBox="1">
              <a:spLocks noChangeArrowheads="1"/>
            </p:cNvSpPr>
            <p:nvPr/>
          </p:nvSpPr>
          <p:spPr bwMode="auto">
            <a:xfrm>
              <a:off x="256" y="3234"/>
              <a:ext cx="1246" cy="446"/>
            </a:xfrm>
            <a:prstGeom prst="rect">
              <a:avLst/>
            </a:prstGeom>
            <a:noFill/>
            <a:ln w="9525">
              <a:noFill/>
              <a:miter lim="800000"/>
              <a:headEnd/>
              <a:tailEnd/>
            </a:ln>
          </p:spPr>
          <p:txBody>
            <a:bodyPr>
              <a:spAutoFit/>
            </a:bodyPr>
            <a:lstStyle/>
            <a:p>
              <a:pPr>
                <a:spcBef>
                  <a:spcPct val="50000"/>
                </a:spcBef>
              </a:pPr>
              <a:r>
                <a:rPr lang="en-GB" sz="4000" b="1" dirty="0">
                  <a:solidFill>
                    <a:srgbClr val="10BC45"/>
                  </a:solidFill>
                </a:rPr>
                <a:t>neuron</a:t>
              </a:r>
            </a:p>
          </p:txBody>
        </p:sp>
        <p:sp>
          <p:nvSpPr>
            <p:cNvPr id="31761" name="Line 18"/>
            <p:cNvSpPr>
              <a:spLocks noChangeShapeType="1"/>
            </p:cNvSpPr>
            <p:nvPr/>
          </p:nvSpPr>
          <p:spPr bwMode="auto">
            <a:xfrm flipV="1">
              <a:off x="1472" y="3104"/>
              <a:ext cx="813" cy="287"/>
            </a:xfrm>
            <a:prstGeom prst="line">
              <a:avLst/>
            </a:prstGeom>
            <a:noFill/>
            <a:ln w="38100">
              <a:solidFill>
                <a:schemeClr val="tx1"/>
              </a:solidFill>
              <a:round/>
              <a:headEnd type="oval" w="med" len="med"/>
              <a:tailEnd type="triangle" w="lg" len="lg"/>
            </a:ln>
          </p:spPr>
          <p:txBody>
            <a:bodyPr/>
            <a:lstStyle/>
            <a:p>
              <a:endParaRPr lang="en-US"/>
            </a:p>
          </p:txBody>
        </p:sp>
      </p:grpSp>
      <p:sp>
        <p:nvSpPr>
          <p:cNvPr id="248856" name="Rectangle 24"/>
          <p:cNvSpPr>
            <a:spLocks noChangeArrowheads="1"/>
          </p:cNvSpPr>
          <p:nvPr/>
        </p:nvSpPr>
        <p:spPr bwMode="auto">
          <a:xfrm>
            <a:off x="130175" y="1469002"/>
            <a:ext cx="6143600" cy="461665"/>
          </a:xfrm>
          <a:prstGeom prst="rect">
            <a:avLst/>
          </a:prstGeom>
          <a:noFill/>
          <a:ln w="9525">
            <a:noFill/>
            <a:miter lim="800000"/>
            <a:headEnd/>
            <a:tailEnd/>
          </a:ln>
        </p:spPr>
        <p:txBody>
          <a:bodyPr wrap="square">
            <a:spAutoFit/>
          </a:bodyPr>
          <a:lstStyle/>
          <a:p>
            <a:pPr algn="l"/>
            <a:r>
              <a:rPr lang="en-GB" sz="2400" b="0" dirty="0"/>
              <a:t>A </a:t>
            </a:r>
            <a:r>
              <a:rPr lang="en-GB" sz="2400" b="1" dirty="0">
                <a:solidFill>
                  <a:srgbClr val="00B050"/>
                </a:solidFill>
              </a:rPr>
              <a:t>nerve </a:t>
            </a:r>
            <a:r>
              <a:rPr lang="en-GB" sz="2400" b="0" dirty="0"/>
              <a:t>is a bundle of many neurons</a:t>
            </a:r>
          </a:p>
        </p:txBody>
      </p:sp>
      <p:pic>
        <p:nvPicPr>
          <p:cNvPr id="248857" name="Picture 25" descr="nervous_system"/>
          <p:cNvPicPr>
            <a:picLocks noChangeAspect="1" noChangeArrowheads="1"/>
          </p:cNvPicPr>
          <p:nvPr/>
        </p:nvPicPr>
        <p:blipFill>
          <a:blip r:embed="rId4" cstate="print"/>
          <a:srcRect/>
          <a:stretch>
            <a:fillRect/>
          </a:stretch>
        </p:blipFill>
        <p:spPr bwMode="auto">
          <a:xfrm>
            <a:off x="6353175" y="908050"/>
            <a:ext cx="2587625" cy="5214938"/>
          </a:xfrm>
          <a:prstGeom prst="rect">
            <a:avLst/>
          </a:prstGeom>
          <a:noFill/>
          <a:ln w="9525">
            <a:noFill/>
            <a:miter lim="800000"/>
            <a:headEnd/>
            <a:tailEnd/>
          </a:ln>
        </p:spPr>
      </p:pic>
      <p:grpSp>
        <p:nvGrpSpPr>
          <p:cNvPr id="4" name="Group 38"/>
          <p:cNvGrpSpPr>
            <a:grpSpLocks/>
          </p:cNvGrpSpPr>
          <p:nvPr/>
        </p:nvGrpSpPr>
        <p:grpSpPr bwMode="auto">
          <a:xfrm>
            <a:off x="684213" y="3960813"/>
            <a:ext cx="4672013" cy="708025"/>
            <a:chOff x="431" y="2495"/>
            <a:chExt cx="2943" cy="446"/>
          </a:xfrm>
        </p:grpSpPr>
        <p:sp>
          <p:nvSpPr>
            <p:cNvPr id="31758" name="Text Box 11"/>
            <p:cNvSpPr txBox="1">
              <a:spLocks noChangeArrowheads="1"/>
            </p:cNvSpPr>
            <p:nvPr/>
          </p:nvSpPr>
          <p:spPr bwMode="auto">
            <a:xfrm>
              <a:off x="431" y="2495"/>
              <a:ext cx="1000" cy="446"/>
            </a:xfrm>
            <a:prstGeom prst="rect">
              <a:avLst/>
            </a:prstGeom>
            <a:noFill/>
            <a:ln w="9525">
              <a:noFill/>
              <a:miter lim="800000"/>
              <a:headEnd/>
              <a:tailEnd/>
            </a:ln>
          </p:spPr>
          <p:txBody>
            <a:bodyPr wrap="square">
              <a:spAutoFit/>
            </a:bodyPr>
            <a:lstStyle/>
            <a:p>
              <a:pPr>
                <a:spcBef>
                  <a:spcPct val="50000"/>
                </a:spcBef>
              </a:pPr>
              <a:r>
                <a:rPr lang="en-GB" sz="4000" b="1" dirty="0">
                  <a:solidFill>
                    <a:srgbClr val="10BC45"/>
                  </a:solidFill>
                </a:rPr>
                <a:t>nerve</a:t>
              </a:r>
            </a:p>
          </p:txBody>
        </p:sp>
        <p:sp>
          <p:nvSpPr>
            <p:cNvPr id="31759" name="Line 28"/>
            <p:cNvSpPr>
              <a:spLocks noChangeShapeType="1"/>
            </p:cNvSpPr>
            <p:nvPr/>
          </p:nvSpPr>
          <p:spPr bwMode="auto">
            <a:xfrm>
              <a:off x="1458" y="2639"/>
              <a:ext cx="1916" cy="272"/>
            </a:xfrm>
            <a:prstGeom prst="line">
              <a:avLst/>
            </a:prstGeom>
            <a:noFill/>
            <a:ln w="38100">
              <a:solidFill>
                <a:schemeClr val="tx1"/>
              </a:solidFill>
              <a:round/>
              <a:headEnd type="oval" w="med" len="med"/>
              <a:tailEnd type="triangle" w="lg" len="lg"/>
            </a:ln>
          </p:spPr>
          <p:txBody>
            <a:bodyPr/>
            <a:lstStyle/>
            <a:p>
              <a:endParaRPr lang="en-US"/>
            </a:p>
          </p:txBody>
        </p:sp>
      </p:grpSp>
      <p:grpSp>
        <p:nvGrpSpPr>
          <p:cNvPr id="5" name="Group 39"/>
          <p:cNvGrpSpPr>
            <a:grpSpLocks/>
          </p:cNvGrpSpPr>
          <p:nvPr/>
        </p:nvGrpSpPr>
        <p:grpSpPr bwMode="auto">
          <a:xfrm>
            <a:off x="4999038" y="3427413"/>
            <a:ext cx="2430462" cy="2197100"/>
            <a:chOff x="3149" y="2159"/>
            <a:chExt cx="1531" cy="1384"/>
          </a:xfrm>
        </p:grpSpPr>
        <p:sp>
          <p:nvSpPr>
            <p:cNvPr id="31755" name="Oval 26"/>
            <p:cNvSpPr>
              <a:spLocks noChangeArrowheads="1"/>
            </p:cNvSpPr>
            <p:nvPr/>
          </p:nvSpPr>
          <p:spPr bwMode="auto">
            <a:xfrm>
              <a:off x="4524" y="2250"/>
              <a:ext cx="156" cy="156"/>
            </a:xfrm>
            <a:prstGeom prst="ellipse">
              <a:avLst/>
            </a:prstGeom>
            <a:noFill/>
            <a:ln w="31750">
              <a:solidFill>
                <a:schemeClr val="tx1"/>
              </a:solidFill>
              <a:round/>
              <a:headEnd/>
              <a:tailEnd/>
            </a:ln>
          </p:spPr>
          <p:txBody>
            <a:bodyPr wrap="none" anchor="ctr"/>
            <a:lstStyle/>
            <a:p>
              <a:endParaRPr lang="en-US"/>
            </a:p>
          </p:txBody>
        </p:sp>
        <p:sp>
          <p:nvSpPr>
            <p:cNvPr id="31756" name="Line 29"/>
            <p:cNvSpPr>
              <a:spLocks noChangeShapeType="1"/>
            </p:cNvSpPr>
            <p:nvPr/>
          </p:nvSpPr>
          <p:spPr bwMode="auto">
            <a:xfrm>
              <a:off x="3149" y="2159"/>
              <a:ext cx="1453" cy="91"/>
            </a:xfrm>
            <a:prstGeom prst="line">
              <a:avLst/>
            </a:prstGeom>
            <a:noFill/>
            <a:ln w="31750">
              <a:solidFill>
                <a:schemeClr val="tx1"/>
              </a:solidFill>
              <a:round/>
              <a:headEnd/>
              <a:tailEnd/>
            </a:ln>
          </p:spPr>
          <p:txBody>
            <a:bodyPr/>
            <a:lstStyle/>
            <a:p>
              <a:endParaRPr lang="en-US"/>
            </a:p>
          </p:txBody>
        </p:sp>
        <p:sp>
          <p:nvSpPr>
            <p:cNvPr id="31757" name="Line 30"/>
            <p:cNvSpPr>
              <a:spLocks noChangeShapeType="1"/>
            </p:cNvSpPr>
            <p:nvPr/>
          </p:nvSpPr>
          <p:spPr bwMode="auto">
            <a:xfrm flipH="1">
              <a:off x="4005" y="2394"/>
              <a:ext cx="636" cy="1149"/>
            </a:xfrm>
            <a:prstGeom prst="line">
              <a:avLst/>
            </a:prstGeom>
            <a:noFill/>
            <a:ln w="31750">
              <a:solidFill>
                <a:schemeClr val="tx1"/>
              </a:solidFill>
              <a:round/>
              <a:headEnd/>
              <a:tailEnd/>
            </a:ln>
          </p:spPr>
          <p:txBody>
            <a:bodyPr/>
            <a:lstStyle/>
            <a:p>
              <a:endParaRPr lang="en-US"/>
            </a:p>
          </p:txBody>
        </p:sp>
      </p:grpSp>
      <p:pic>
        <p:nvPicPr>
          <p:cNvPr id="248867" name="Picture 35"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a:ln w="9525">
            <a:noFill/>
            <a:miter lim="800000"/>
            <a:headEnd/>
            <a:tailEnd/>
          </a:ln>
        </p:spPr>
      </p:pic>
    </p:spTree>
    <p:extLst>
      <p:ext uri="{BB962C8B-B14F-4D97-AF65-F5344CB8AC3E}">
        <p14:creationId xmlns:p14="http://schemas.microsoft.com/office/powerpoint/2010/main" val="213695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856"/>
                                        </p:tgtEl>
                                        <p:attrNameLst>
                                          <p:attrName>style.visibility</p:attrName>
                                        </p:attrNameLst>
                                      </p:cBhvr>
                                      <p:to>
                                        <p:strVal val="visible"/>
                                      </p:to>
                                    </p:set>
                                    <p:animEffect transition="in" filter="dissolve">
                                      <p:cBhvr>
                                        <p:cTn id="7" dur="500"/>
                                        <p:tgtEl>
                                          <p:spTgt spid="2488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8857"/>
                                        </p:tgtEl>
                                        <p:attrNameLst>
                                          <p:attrName>style.visibility</p:attrName>
                                        </p:attrNameLst>
                                      </p:cBhvr>
                                      <p:to>
                                        <p:strVal val="visible"/>
                                      </p:to>
                                    </p:set>
                                    <p:animEffect transition="in" filter="wipe(up)">
                                      <p:cBhvr>
                                        <p:cTn id="12" dur="500"/>
                                        <p:tgtEl>
                                          <p:spTgt spid="248857"/>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248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93B3D-3DE5-CF4D-93C1-3EA6995B6B80}"/>
              </a:ext>
            </a:extLst>
          </p:cNvPr>
          <p:cNvSpPr>
            <a:spLocks noGrp="1"/>
          </p:cNvSpPr>
          <p:nvPr>
            <p:ph type="title"/>
          </p:nvPr>
        </p:nvSpPr>
        <p:spPr/>
        <p:txBody>
          <a:bodyPr>
            <a:normAutofit fontScale="90000"/>
          </a:bodyPr>
          <a:lstStyle/>
          <a:p>
            <a:pPr algn="l"/>
            <a:r>
              <a:rPr lang="en-US" dirty="0"/>
              <a:t>In GCSE Science you probably heard of these two types of neurons </a:t>
            </a:r>
          </a:p>
        </p:txBody>
      </p:sp>
      <p:sp>
        <p:nvSpPr>
          <p:cNvPr id="3" name="Content Placeholder 2">
            <a:extLst>
              <a:ext uri="{FF2B5EF4-FFF2-40B4-BE49-F238E27FC236}">
                <a16:creationId xmlns:a16="http://schemas.microsoft.com/office/drawing/2014/main" id="{E3B6ED09-C36A-0347-AE65-6E5D21F2C0F6}"/>
              </a:ext>
            </a:extLst>
          </p:cNvPr>
          <p:cNvSpPr>
            <a:spLocks noGrp="1"/>
          </p:cNvSpPr>
          <p:nvPr>
            <p:ph idx="1"/>
          </p:nvPr>
        </p:nvSpPr>
        <p:spPr/>
        <p:txBody>
          <a:bodyPr/>
          <a:lstStyle/>
          <a:p>
            <a:r>
              <a:rPr lang="en-US" dirty="0"/>
              <a:t>Sensory neuron </a:t>
            </a:r>
          </a:p>
          <a:p>
            <a:r>
              <a:rPr lang="en-US" dirty="0"/>
              <a:t>Motor neuron </a:t>
            </a:r>
          </a:p>
          <a:p>
            <a:endParaRPr lang="en-US" dirty="0"/>
          </a:p>
          <a:p>
            <a:pPr marL="0" indent="0">
              <a:buNone/>
            </a:pPr>
            <a:r>
              <a:rPr lang="en-US" dirty="0"/>
              <a:t>The next 2 slides will remind you of their structure </a:t>
            </a:r>
          </a:p>
        </p:txBody>
      </p:sp>
    </p:spTree>
    <p:extLst>
      <p:ext uri="{BB962C8B-B14F-4D97-AF65-F5344CB8AC3E}">
        <p14:creationId xmlns:p14="http://schemas.microsoft.com/office/powerpoint/2010/main" val="292288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340768"/>
            <a:ext cx="5040560" cy="646331"/>
          </a:xfrm>
          <a:prstGeom prst="rect">
            <a:avLst/>
          </a:prstGeom>
          <a:noFill/>
        </p:spPr>
        <p:txBody>
          <a:bodyPr wrap="square" rtlCol="0">
            <a:spAutoFit/>
          </a:bodyPr>
          <a:lstStyle/>
          <a:p>
            <a:r>
              <a:rPr lang="en-US" sz="3600" u="sng" dirty="0"/>
              <a:t>A sensory neuron </a:t>
            </a:r>
          </a:p>
        </p:txBody>
      </p:sp>
      <p:pic>
        <p:nvPicPr>
          <p:cNvPr id="4" name="Picture 3" descr="sensory neuron"/>
          <p:cNvPicPr/>
          <p:nvPr/>
        </p:nvPicPr>
        <p:blipFill>
          <a:blip r:embed="rId2" cstate="print"/>
          <a:srcRect/>
          <a:stretch>
            <a:fillRect/>
          </a:stretch>
        </p:blipFill>
        <p:spPr bwMode="auto">
          <a:xfrm>
            <a:off x="467544" y="3356992"/>
            <a:ext cx="8064896" cy="2088232"/>
          </a:xfrm>
          <a:prstGeom prst="rect">
            <a:avLst/>
          </a:prstGeom>
          <a:noFill/>
          <a:ln w="9525">
            <a:noFill/>
            <a:miter lim="800000"/>
            <a:headEnd/>
            <a:tailEnd/>
          </a:ln>
        </p:spPr>
      </p:pic>
      <p:sp>
        <p:nvSpPr>
          <p:cNvPr id="5" name="TextBox 4"/>
          <p:cNvSpPr txBox="1"/>
          <p:nvPr/>
        </p:nvSpPr>
        <p:spPr>
          <a:xfrm>
            <a:off x="3131840" y="2132856"/>
            <a:ext cx="3024336" cy="954107"/>
          </a:xfrm>
          <a:prstGeom prst="rect">
            <a:avLst/>
          </a:prstGeom>
          <a:noFill/>
        </p:spPr>
        <p:txBody>
          <a:bodyPr wrap="square" rtlCol="0">
            <a:spAutoFit/>
          </a:bodyPr>
          <a:lstStyle/>
          <a:p>
            <a:r>
              <a:rPr lang="en-GB" sz="2800" dirty="0"/>
              <a:t>Sensory neuron cell body</a:t>
            </a:r>
          </a:p>
        </p:txBody>
      </p:sp>
      <p:cxnSp>
        <p:nvCxnSpPr>
          <p:cNvPr id="7" name="Straight Connector 6"/>
          <p:cNvCxnSpPr/>
          <p:nvPr/>
        </p:nvCxnSpPr>
        <p:spPr>
          <a:xfrm>
            <a:off x="4644008" y="2924944"/>
            <a:ext cx="360040" cy="43204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4208" y="1700808"/>
            <a:ext cx="2699792" cy="1200329"/>
          </a:xfrm>
          <a:prstGeom prst="rect">
            <a:avLst/>
          </a:prstGeom>
          <a:noFill/>
        </p:spPr>
        <p:txBody>
          <a:bodyPr wrap="square" rtlCol="0">
            <a:spAutoFit/>
          </a:bodyPr>
          <a:lstStyle/>
          <a:p>
            <a:r>
              <a:rPr lang="en-GB" sz="2400" dirty="0"/>
              <a:t>Nerve endings in central nervous system </a:t>
            </a:r>
          </a:p>
        </p:txBody>
      </p:sp>
      <p:cxnSp>
        <p:nvCxnSpPr>
          <p:cNvPr id="10" name="Straight Connector 9"/>
          <p:cNvCxnSpPr/>
          <p:nvPr/>
        </p:nvCxnSpPr>
        <p:spPr>
          <a:xfrm>
            <a:off x="7452320" y="2924944"/>
            <a:ext cx="216024" cy="57606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67744" y="5013176"/>
            <a:ext cx="4032448"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55776" y="5085184"/>
            <a:ext cx="3384376" cy="400110"/>
          </a:xfrm>
          <a:prstGeom prst="rect">
            <a:avLst/>
          </a:prstGeom>
          <a:noFill/>
        </p:spPr>
        <p:txBody>
          <a:bodyPr wrap="square" rtlCol="0">
            <a:spAutoFit/>
          </a:bodyPr>
          <a:lstStyle/>
          <a:p>
            <a:r>
              <a:rPr lang="en-GB" sz="2000" dirty="0"/>
              <a:t>Direction of impulse</a:t>
            </a:r>
          </a:p>
        </p:txBody>
      </p:sp>
      <p:sp>
        <p:nvSpPr>
          <p:cNvPr id="16" name="Right Brace 15"/>
          <p:cNvSpPr/>
          <p:nvPr/>
        </p:nvSpPr>
        <p:spPr>
          <a:xfrm rot="5400000">
            <a:off x="611560" y="4941168"/>
            <a:ext cx="936104" cy="122413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251520" y="6093296"/>
            <a:ext cx="2880320" cy="461665"/>
          </a:xfrm>
          <a:prstGeom prst="rect">
            <a:avLst/>
          </a:prstGeom>
          <a:noFill/>
        </p:spPr>
        <p:txBody>
          <a:bodyPr wrap="square" rtlCol="0">
            <a:spAutoFit/>
          </a:bodyPr>
          <a:lstStyle/>
          <a:p>
            <a:r>
              <a:rPr lang="en-GB" sz="2400" dirty="0"/>
              <a:t>Sensory receptor</a:t>
            </a:r>
          </a:p>
        </p:txBody>
      </p:sp>
      <p:cxnSp>
        <p:nvCxnSpPr>
          <p:cNvPr id="19" name="Straight Connector 18"/>
          <p:cNvCxnSpPr/>
          <p:nvPr/>
        </p:nvCxnSpPr>
        <p:spPr>
          <a:xfrm>
            <a:off x="2555776" y="3501008"/>
            <a:ext cx="1008112" cy="10801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43708" y="3140968"/>
            <a:ext cx="2376264" cy="523220"/>
          </a:xfrm>
          <a:prstGeom prst="rect">
            <a:avLst/>
          </a:prstGeom>
          <a:noFill/>
        </p:spPr>
        <p:txBody>
          <a:bodyPr wrap="square" rtlCol="0">
            <a:spAutoFit/>
          </a:bodyPr>
          <a:lstStyle/>
          <a:p>
            <a:r>
              <a:rPr lang="en-GB" sz="2800" dirty="0"/>
              <a:t>axon</a:t>
            </a:r>
          </a:p>
        </p:txBody>
      </p:sp>
      <p:sp>
        <p:nvSpPr>
          <p:cNvPr id="15" name="TextBox 14"/>
          <p:cNvSpPr txBox="1"/>
          <p:nvPr/>
        </p:nvSpPr>
        <p:spPr>
          <a:xfrm>
            <a:off x="5256076" y="5485294"/>
            <a:ext cx="2304256" cy="461665"/>
          </a:xfrm>
          <a:prstGeom prst="rect">
            <a:avLst/>
          </a:prstGeom>
          <a:noFill/>
        </p:spPr>
        <p:txBody>
          <a:bodyPr wrap="square" rtlCol="0">
            <a:spAutoFit/>
          </a:bodyPr>
          <a:lstStyle/>
          <a:p>
            <a:r>
              <a:rPr lang="en-GB" sz="2400" dirty="0"/>
              <a:t>Myelin sheath</a:t>
            </a:r>
          </a:p>
        </p:txBody>
      </p:sp>
      <p:cxnSp>
        <p:nvCxnSpPr>
          <p:cNvPr id="17" name="Straight Connector 16"/>
          <p:cNvCxnSpPr/>
          <p:nvPr/>
        </p:nvCxnSpPr>
        <p:spPr>
          <a:xfrm>
            <a:off x="2555776" y="3494922"/>
            <a:ext cx="1008112" cy="10801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44008" y="4722805"/>
            <a:ext cx="766192" cy="83043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64956" y="2596054"/>
            <a:ext cx="214656" cy="89109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0512" y="1987099"/>
            <a:ext cx="2376264" cy="523220"/>
          </a:xfrm>
          <a:prstGeom prst="rect">
            <a:avLst/>
          </a:prstGeom>
          <a:noFill/>
        </p:spPr>
        <p:txBody>
          <a:bodyPr wrap="square" rtlCol="0">
            <a:spAutoFit/>
          </a:bodyPr>
          <a:lstStyle/>
          <a:p>
            <a:r>
              <a:rPr lang="en-GB" sz="2800" dirty="0"/>
              <a:t>dendrites</a:t>
            </a:r>
          </a:p>
        </p:txBody>
      </p:sp>
      <p:sp>
        <p:nvSpPr>
          <p:cNvPr id="24" name="TextBox 23"/>
          <p:cNvSpPr txBox="1"/>
          <p:nvPr/>
        </p:nvSpPr>
        <p:spPr>
          <a:xfrm>
            <a:off x="4355798" y="140439"/>
            <a:ext cx="3528392" cy="1569660"/>
          </a:xfrm>
          <a:prstGeom prst="rect">
            <a:avLst/>
          </a:prstGeom>
          <a:solidFill>
            <a:schemeClr val="accent1">
              <a:lumMod val="60000"/>
              <a:lumOff val="40000"/>
            </a:schemeClr>
          </a:solidFill>
        </p:spPr>
        <p:txBody>
          <a:bodyPr wrap="square" rtlCol="0">
            <a:spAutoFit/>
          </a:bodyPr>
          <a:lstStyle/>
          <a:p>
            <a:r>
              <a:rPr lang="en-GB" sz="2400" dirty="0"/>
              <a:t>The term ‘Nerve fibre’ refers to the axon and the myelin sheath together</a:t>
            </a:r>
          </a:p>
        </p:txBody>
      </p:sp>
    </p:spTree>
    <p:extLst>
      <p:ext uri="{BB962C8B-B14F-4D97-AF65-F5344CB8AC3E}">
        <p14:creationId xmlns:p14="http://schemas.microsoft.com/office/powerpoint/2010/main" val="2910369358"/>
      </p:ext>
    </p:extLst>
  </p:cSld>
  <p:clrMapOvr>
    <a:masterClrMapping/>
  </p:clrMapOvr>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1350</Words>
  <Application>Microsoft Macintosh PowerPoint</Application>
  <PresentationFormat>On-screen Show (4:3)</PresentationFormat>
  <Paragraphs>132</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A Level Psychology Transition 2021 Task 5 </vt:lpstr>
      <vt:lpstr>Tasks </vt:lpstr>
      <vt:lpstr>Responding to change – what does your nervous system do?</vt:lpstr>
      <vt:lpstr>Sense organs contain receptor cells....</vt:lpstr>
      <vt:lpstr>PowerPoint Presentation</vt:lpstr>
      <vt:lpstr>Nervous system = Central nervous system + the Peripheral Nervous System </vt:lpstr>
      <vt:lpstr>What are neurons? </vt:lpstr>
      <vt:lpstr>In GCSE Science you probably heard of these two types of neurons </vt:lpstr>
      <vt:lpstr>PowerPoint Presentation</vt:lpstr>
      <vt:lpstr>PowerPoint Presentation</vt:lpstr>
      <vt:lpstr> In A level Psychology, you will learn about 3 types of neurons (can you spot similarities and differences?) </vt:lpstr>
      <vt:lpstr>Sensory Neurons </vt:lpstr>
      <vt:lpstr>Relay Neurons </vt:lpstr>
      <vt:lpstr>Motor Neurons</vt:lpstr>
      <vt:lpstr>key words Recap. What is the key word?  </vt:lpstr>
      <vt:lpstr>Answers </vt:lpstr>
      <vt:lpstr>Reflex arc – do you remember these from GCSE Science?</vt:lpstr>
      <vt:lpstr>Answer</vt:lpstr>
      <vt:lpstr>Do you remember..?</vt:lpstr>
      <vt:lpstr>Answer: By the process of synaptic transmission </vt:lpstr>
      <vt:lpstr>Extension: Active learning task </vt:lpstr>
      <vt:lpstr>Challenge Extension </vt:lpstr>
      <vt:lpstr>If interested (spare time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Psychology Transition 2020</dc:title>
  <dc:creator>Office 2004 Test Drive User</dc:creator>
  <cp:lastModifiedBy>Nick Humphrey</cp:lastModifiedBy>
  <cp:revision>26</cp:revision>
  <dcterms:created xsi:type="dcterms:W3CDTF">2020-04-03T15:40:46Z</dcterms:created>
  <dcterms:modified xsi:type="dcterms:W3CDTF">2021-05-29T17:31:39Z</dcterms:modified>
</cp:coreProperties>
</file>