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70" r:id="rId5"/>
    <p:sldId id="310" r:id="rId6"/>
    <p:sldId id="269" r:id="rId7"/>
    <p:sldId id="297" r:id="rId8"/>
    <p:sldId id="268" r:id="rId9"/>
    <p:sldId id="311" r:id="rId10"/>
    <p:sldId id="312" r:id="rId11"/>
    <p:sldId id="271" r:id="rId12"/>
    <p:sldId id="29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5151E9E-5C2F-E3E0-283F-822EFA9E5C2C}" v="20" dt="2020-11-25T10:52:46.706"/>
    <p1510:client id="{CC0AF760-D738-87C4-BDA3-478C3621643F}" v="23" dt="2020-11-25T10:18:57.8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rlotte Ashworth" userId="ba0c326a-0b54-4824-a152-e0daa4c6a44a" providerId="ADAL" clId="{AABE2E2A-D377-4B79-A5F5-3E4D5362A8DC}"/>
    <pc:docChg chg="delSld">
      <pc:chgData name="Charlotte Ashworth" userId="ba0c326a-0b54-4824-a152-e0daa4c6a44a" providerId="ADAL" clId="{AABE2E2A-D377-4B79-A5F5-3E4D5362A8DC}" dt="2020-11-25T05:41:17.633" v="0" actId="2696"/>
      <pc:docMkLst>
        <pc:docMk/>
      </pc:docMkLst>
      <pc:sldChg chg="del">
        <pc:chgData name="Charlotte Ashworth" userId="ba0c326a-0b54-4824-a152-e0daa4c6a44a" providerId="ADAL" clId="{AABE2E2A-D377-4B79-A5F5-3E4D5362A8DC}" dt="2020-11-25T05:41:17.633" v="0" actId="2696"/>
        <pc:sldMkLst>
          <pc:docMk/>
          <pc:sldMk cId="2008601721" sldId="256"/>
        </pc:sldMkLst>
      </pc:sldChg>
    </pc:docChg>
  </pc:docChgLst>
  <pc:docChgLst>
    <pc:chgData name="Charlotte Ashworth" userId="S::ca@lpgs.bromley.sch.uk::ba0c326a-0b54-4824-a152-e0daa4c6a44a" providerId="AD" clId="Web-{CC0AF760-D738-87C4-BDA3-478C3621643F}"/>
    <pc:docChg chg="addSld delSld modSld">
      <pc:chgData name="Charlotte Ashworth" userId="S::ca@lpgs.bromley.sch.uk::ba0c326a-0b54-4824-a152-e0daa4c6a44a" providerId="AD" clId="Web-{CC0AF760-D738-87C4-BDA3-478C3621643F}" dt="2020-11-25T10:18:57.862" v="22"/>
      <pc:docMkLst>
        <pc:docMk/>
      </pc:docMkLst>
      <pc:sldChg chg="del">
        <pc:chgData name="Charlotte Ashworth" userId="S::ca@lpgs.bromley.sch.uk::ba0c326a-0b54-4824-a152-e0daa4c6a44a" providerId="AD" clId="Web-{CC0AF760-D738-87C4-BDA3-478C3621643F}" dt="2020-11-25T10:18:57.862" v="22"/>
        <pc:sldMkLst>
          <pc:docMk/>
          <pc:sldMk cId="1564034706" sldId="284"/>
        </pc:sldMkLst>
      </pc:sldChg>
      <pc:sldChg chg="del">
        <pc:chgData name="Charlotte Ashworth" userId="S::ca@lpgs.bromley.sch.uk::ba0c326a-0b54-4824-a152-e0daa4c6a44a" providerId="AD" clId="Web-{CC0AF760-D738-87C4-BDA3-478C3621643F}" dt="2020-11-25T10:17:22.892" v="8"/>
        <pc:sldMkLst>
          <pc:docMk/>
          <pc:sldMk cId="2438661600" sldId="286"/>
        </pc:sldMkLst>
      </pc:sldChg>
      <pc:sldChg chg="del">
        <pc:chgData name="Charlotte Ashworth" userId="S::ca@lpgs.bromley.sch.uk::ba0c326a-0b54-4824-a152-e0daa4c6a44a" providerId="AD" clId="Web-{CC0AF760-D738-87C4-BDA3-478C3621643F}" dt="2020-11-25T10:18:19.596" v="16"/>
        <pc:sldMkLst>
          <pc:docMk/>
          <pc:sldMk cId="3107251022" sldId="287"/>
        </pc:sldMkLst>
      </pc:sldChg>
      <pc:sldChg chg="addSp delSp modSp add replId delAnim">
        <pc:chgData name="Charlotte Ashworth" userId="S::ca@lpgs.bromley.sch.uk::ba0c326a-0b54-4824-a152-e0daa4c6a44a" providerId="AD" clId="Web-{CC0AF760-D738-87C4-BDA3-478C3621643F}" dt="2020-11-25T10:18:55.143" v="21" actId="1076"/>
        <pc:sldMkLst>
          <pc:docMk/>
          <pc:sldMk cId="2708808166" sldId="310"/>
        </pc:sldMkLst>
        <pc:picChg chg="del">
          <ac:chgData name="Charlotte Ashworth" userId="S::ca@lpgs.bromley.sch.uk::ba0c326a-0b54-4824-a152-e0daa4c6a44a" providerId="AD" clId="Web-{CC0AF760-D738-87C4-BDA3-478C3621643F}" dt="2020-11-25T10:18:27.705" v="17"/>
          <ac:picMkLst>
            <pc:docMk/>
            <pc:sldMk cId="2708808166" sldId="310"/>
            <ac:picMk id="2" creationId="{2A26D482-1659-447B-BF42-B9D2DD2D3D88}"/>
          </ac:picMkLst>
        </pc:picChg>
        <pc:picChg chg="add mod">
          <ac:chgData name="Charlotte Ashworth" userId="S::ca@lpgs.bromley.sch.uk::ba0c326a-0b54-4824-a152-e0daa4c6a44a" providerId="AD" clId="Web-{CC0AF760-D738-87C4-BDA3-478C3621643F}" dt="2020-11-25T10:18:55.143" v="21" actId="1076"/>
          <ac:picMkLst>
            <pc:docMk/>
            <pc:sldMk cId="2708808166" sldId="310"/>
            <ac:picMk id="4" creationId="{4708C591-5164-4072-8152-38B039BA1C70}"/>
          </ac:picMkLst>
        </pc:picChg>
      </pc:sldChg>
      <pc:sldChg chg="addSp delSp modSp add replId delAnim">
        <pc:chgData name="Charlotte Ashworth" userId="S::ca@lpgs.bromley.sch.uk::ba0c326a-0b54-4824-a152-e0daa4c6a44a" providerId="AD" clId="Web-{CC0AF760-D738-87C4-BDA3-478C3621643F}" dt="2020-11-25T10:18:15.830" v="15" actId="1076"/>
        <pc:sldMkLst>
          <pc:docMk/>
          <pc:sldMk cId="214273419" sldId="311"/>
        </pc:sldMkLst>
        <pc:picChg chg="del">
          <ac:chgData name="Charlotte Ashworth" userId="S::ca@lpgs.bromley.sch.uk::ba0c326a-0b54-4824-a152-e0daa4c6a44a" providerId="AD" clId="Web-{CC0AF760-D738-87C4-BDA3-478C3621643F}" dt="2020-11-25T10:17:32.314" v="9"/>
          <ac:picMkLst>
            <pc:docMk/>
            <pc:sldMk cId="214273419" sldId="311"/>
            <ac:picMk id="2" creationId="{30C283E4-231C-4BEA-9A43-1476FBAE1226}"/>
          </ac:picMkLst>
        </pc:picChg>
        <pc:picChg chg="add mod">
          <ac:chgData name="Charlotte Ashworth" userId="S::ca@lpgs.bromley.sch.uk::ba0c326a-0b54-4824-a152-e0daa4c6a44a" providerId="AD" clId="Web-{CC0AF760-D738-87C4-BDA3-478C3621643F}" dt="2020-11-25T10:18:15.830" v="15" actId="1076"/>
          <ac:picMkLst>
            <pc:docMk/>
            <pc:sldMk cId="214273419" sldId="311"/>
            <ac:picMk id="4" creationId="{D9766826-9F6A-490C-BAD0-096114D62D27}"/>
          </ac:picMkLst>
        </pc:picChg>
      </pc:sldChg>
      <pc:sldChg chg="addSp delSp modSp add replId delAnim">
        <pc:chgData name="Charlotte Ashworth" userId="S::ca@lpgs.bromley.sch.uk::ba0c326a-0b54-4824-a152-e0daa4c6a44a" providerId="AD" clId="Web-{CC0AF760-D738-87C4-BDA3-478C3621643F}" dt="2020-11-25T10:17:19.876" v="7" actId="1076"/>
        <pc:sldMkLst>
          <pc:docMk/>
          <pc:sldMk cId="1504966713" sldId="312"/>
        </pc:sldMkLst>
        <pc:picChg chg="del">
          <ac:chgData name="Charlotte Ashworth" userId="S::ca@lpgs.bromley.sch.uk::ba0c326a-0b54-4824-a152-e0daa4c6a44a" providerId="AD" clId="Web-{CC0AF760-D738-87C4-BDA3-478C3621643F}" dt="2020-11-25T10:17:07.751" v="3"/>
          <ac:picMkLst>
            <pc:docMk/>
            <pc:sldMk cId="1504966713" sldId="312"/>
            <ac:picMk id="2" creationId="{6E0EF798-C9F9-456D-B654-B77DB1DD2F89}"/>
          </ac:picMkLst>
        </pc:picChg>
        <pc:picChg chg="add mod">
          <ac:chgData name="Charlotte Ashworth" userId="S::ca@lpgs.bromley.sch.uk::ba0c326a-0b54-4824-a152-e0daa4c6a44a" providerId="AD" clId="Web-{CC0AF760-D738-87C4-BDA3-478C3621643F}" dt="2020-11-25T10:17:19.876" v="7" actId="1076"/>
          <ac:picMkLst>
            <pc:docMk/>
            <pc:sldMk cId="1504966713" sldId="312"/>
            <ac:picMk id="4" creationId="{10951C85-EE85-4547-A213-750BCD909D7F}"/>
          </ac:picMkLst>
        </pc:picChg>
      </pc:sldChg>
    </pc:docChg>
  </pc:docChgLst>
  <pc:docChgLst>
    <pc:chgData name="Charlotte Ashworth" userId="S::ca@lpgs.bromley.sch.uk::ba0c326a-0b54-4824-a152-e0daa4c6a44a" providerId="AD" clId="Web-{A5151E9E-5C2F-E3E0-283F-822EFA9E5C2C}"/>
    <pc:docChg chg="delSld">
      <pc:chgData name="Charlotte Ashworth" userId="S::ca@lpgs.bromley.sch.uk::ba0c326a-0b54-4824-a152-e0daa4c6a44a" providerId="AD" clId="Web-{A5151E9E-5C2F-E3E0-283F-822EFA9E5C2C}" dt="2020-11-25T10:52:46.706" v="19"/>
      <pc:docMkLst>
        <pc:docMk/>
      </pc:docMkLst>
      <pc:sldChg chg="del">
        <pc:chgData name="Charlotte Ashworth" userId="S::ca@lpgs.bromley.sch.uk::ba0c326a-0b54-4824-a152-e0daa4c6a44a" providerId="AD" clId="Web-{A5151E9E-5C2F-E3E0-283F-822EFA9E5C2C}" dt="2020-11-25T10:51:41.111" v="5"/>
        <pc:sldMkLst>
          <pc:docMk/>
          <pc:sldMk cId="1644084491" sldId="257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111" v="1"/>
        <pc:sldMkLst>
          <pc:docMk/>
          <pc:sldMk cId="2092540371" sldId="258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111" v="4"/>
        <pc:sldMkLst>
          <pc:docMk/>
          <pc:sldMk cId="3441268228" sldId="259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096" v="0"/>
        <pc:sldMkLst>
          <pc:docMk/>
          <pc:sldMk cId="4279938983" sldId="261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111" v="6"/>
        <pc:sldMkLst>
          <pc:docMk/>
          <pc:sldMk cId="1746946772" sldId="262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111" v="2"/>
        <pc:sldMkLst>
          <pc:docMk/>
          <pc:sldMk cId="3874887229" sldId="263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127" v="8"/>
        <pc:sldMkLst>
          <pc:docMk/>
          <pc:sldMk cId="4212660895" sldId="288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111" v="7"/>
        <pc:sldMkLst>
          <pc:docMk/>
          <pc:sldMk cId="1079528292" sldId="289"/>
        </pc:sldMkLst>
      </pc:sldChg>
      <pc:sldChg chg="del">
        <pc:chgData name="Charlotte Ashworth" userId="S::ca@lpgs.bromley.sch.uk::ba0c326a-0b54-4824-a152-e0daa4c6a44a" providerId="AD" clId="Web-{A5151E9E-5C2F-E3E0-283F-822EFA9E5C2C}" dt="2020-11-25T10:51:41.111" v="3"/>
        <pc:sldMkLst>
          <pc:docMk/>
          <pc:sldMk cId="2455111546" sldId="293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9"/>
        <pc:sldMkLst>
          <pc:docMk/>
          <pc:sldMk cId="2385144814" sldId="299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8"/>
        <pc:sldMkLst>
          <pc:docMk/>
          <pc:sldMk cId="3814693002" sldId="300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7"/>
        <pc:sldMkLst>
          <pc:docMk/>
          <pc:sldMk cId="2484433006" sldId="301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6"/>
        <pc:sldMkLst>
          <pc:docMk/>
          <pc:sldMk cId="1060341279" sldId="302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5"/>
        <pc:sldMkLst>
          <pc:docMk/>
          <pc:sldMk cId="1764770265" sldId="303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4"/>
        <pc:sldMkLst>
          <pc:docMk/>
          <pc:sldMk cId="286943650" sldId="304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3"/>
        <pc:sldMkLst>
          <pc:docMk/>
          <pc:sldMk cId="512698648" sldId="305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2"/>
        <pc:sldMkLst>
          <pc:docMk/>
          <pc:sldMk cId="613079811" sldId="306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1"/>
        <pc:sldMkLst>
          <pc:docMk/>
          <pc:sldMk cId="1349810052" sldId="307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706" v="10"/>
        <pc:sldMkLst>
          <pc:docMk/>
          <pc:sldMk cId="1573906602" sldId="308"/>
        </pc:sldMkLst>
      </pc:sldChg>
      <pc:sldChg chg="del">
        <pc:chgData name="Charlotte Ashworth" userId="S::ca@lpgs.bromley.sch.uk::ba0c326a-0b54-4824-a152-e0daa4c6a44a" providerId="AD" clId="Web-{A5151E9E-5C2F-E3E0-283F-822EFA9E5C2C}" dt="2020-11-25T10:52:46.690" v="9"/>
        <pc:sldMkLst>
          <pc:docMk/>
          <pc:sldMk cId="3042518153" sldId="30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FEFE7-9AED-4B5B-9E5E-04C00D082B8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208274-2543-44AC-A34F-AB82DC1502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CBDC-3FD5-4209-B1FE-5EF7F9004A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947A-AAD4-46E9-8662-DE910D61F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E60D3-C58E-462C-AE24-1B487AECD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3177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AC59-6CCE-49E5-A0A1-9766B795B4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F5719F-9E06-42D2-954C-89A623FC5D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D6B40F-A5D1-4B8F-946E-F6EC4D5753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B79EB-4B83-43CA-9583-573877939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EA5C4C-E0C4-472D-A845-DE34AA5FD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709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506516-42FB-454D-A57C-2F2B075A34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C98007D-C652-4981-88B6-BB6EB3C545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67F7C9-ABBB-43DF-B12B-2D13590F92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1A9DB2-C14E-4D14-87E1-952A96B4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4A9C67-5348-46FD-91BD-0919DFAC5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969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8E13B0-CB28-4091-BD8C-E367C6B0E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04E87B-6CD5-4F4D-BC52-5C054B0B4D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111DD3-9ECD-4062-B26F-35999FF3C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3D4B3-B0E1-4125-A924-210F777F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7C3456-22E6-44D9-96C2-232EF742FA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87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924B58-41E6-453B-A9EF-7ADAF75F3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B1C59-2D63-42BC-8F94-B891B7824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C9674B-9538-4E2A-867F-5FCBEBAA9F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74C8EC-E67A-4B4B-A4F7-1CD090BA1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A6A7A5-CB05-4E09-9F3D-F6E26D545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3476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88081-2D08-47C4-982C-2806FC5AF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4EB45F-485B-4F26-8B8F-61EC1AB3B8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158FA2-CC07-4599-9DB8-C8AD26B1F6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E1E90B-9A13-4811-B706-FF8E5107A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A125B-67E2-4DF1-997A-CFFC5CA41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C4DAE2F-B74B-449B-878E-6429B29F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80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1C3F-3DE0-4CEF-9196-F78914964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0E2CB0-1AEC-481E-8D97-C2E052CAC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40C85E-CABA-4919-92C8-0C782CBE84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D9303C-D472-42AE-ABB5-47D7075540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EDCA4E5-EE4D-40C1-AF00-A67A7B7692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46B8A19-4552-48EB-935B-0F383D4F3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EE7523-882D-4C17-B48D-796F5E302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E702448-CBC3-4FCB-AE65-550A6C625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31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0A62DF-2809-409C-9C4B-24EAD86D5B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4825C9-97F0-4F1E-BF6A-4562BA6F0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8A80822-1092-47DA-A8DD-1A83BF30D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48D315-4629-4F31-AEBF-AB7767E0A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550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AE0577-311F-4A3C-940D-E0980749C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C87866-E2B5-4FAB-9B02-47B6E0230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7D8144-08A8-4724-BF24-18234D474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726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01D03-B1AE-42B6-8B09-42D236667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B097D7-EDF1-4144-B00F-3F3E628D56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E11518-A7DF-4A73-A4E9-2B7EDF53A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BEA09-0C7E-4392-B23A-79A659E425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F84306-0E03-40A8-9CF3-789C81370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91F26-0FC4-4CD9-A6C8-B9438B0E9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5584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0355-0C88-4D88-B4E3-CD9438A0B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077AEFA-3F43-499C-B09F-4AEF5AF732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A0753A-9293-4CA8-B2B1-E74948877F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DB2A79-D369-4E2B-87D5-ED89ACF36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404D7E-5209-46F5-AD36-CFF2C0B206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583ED2-B335-42F1-98A2-44C739FFDC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052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2A1292-3329-48EA-AB04-8557445B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45431A-CC7B-4E57-91A0-871BB6D651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BD628E-E985-4D32-B735-D2B3B498D1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A2392D-5232-477C-9CDB-91F1262B8DAB}" type="datetimeFigureOut">
              <a:rPr lang="en-US" smtClean="0"/>
              <a:t>11/25/2020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6C01E0-7C7C-4ABE-8989-06ACA5E71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71055-1B4C-4C01-9F43-97780D09CD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1B5EF-5C91-461B-AF31-DD938CC00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4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mKI27lmXwTE?feature=oembed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4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emf"/><Relationship Id="rId5" Type="http://schemas.openxmlformats.org/officeDocument/2006/relationships/image" Target="../media/image6.png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TeZfd-Js9k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D9P7uwUI-Yg?feature=oembe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slide" Target="slide9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3.png"/><Relationship Id="rId5" Type="http://schemas.openxmlformats.org/officeDocument/2006/relationships/image" Target="../media/image2.emf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1950" y="1196975"/>
            <a:ext cx="8928100" cy="5545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GB" sz="180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>
                <a:solidFill>
                  <a:srgbClr val="002060"/>
                </a:solidFill>
              </a:rPr>
              <a:t>Physical Chemistry: </a:t>
            </a:r>
            <a:r>
              <a:rPr lang="en-GB">
                <a:solidFill>
                  <a:srgbClr val="002060"/>
                </a:solidFill>
              </a:rPr>
              <a:t>topics such as atomic structure, energetics, kinetics, thermodynamics and electrochemical cells.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>
                <a:solidFill>
                  <a:srgbClr val="002060"/>
                </a:solidFill>
              </a:rPr>
              <a:t>Inorganic Chemistry: </a:t>
            </a:r>
            <a:r>
              <a:rPr lang="en-GB">
                <a:solidFill>
                  <a:srgbClr val="002060"/>
                </a:solidFill>
              </a:rPr>
              <a:t>topics such as periodicity, the chemistry of group 2 and 7 (17) elements and transition metal complexes.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>
                <a:solidFill>
                  <a:srgbClr val="002060"/>
                </a:solidFill>
              </a:rPr>
              <a:t>Organic Chemistry: </a:t>
            </a:r>
            <a:r>
              <a:rPr lang="en-GB">
                <a:solidFill>
                  <a:srgbClr val="002060"/>
                </a:solidFill>
              </a:rPr>
              <a:t>topics such as halogenoalkanes, organic synthesis, aromatic chemistry and analytical techniques.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GB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endParaRPr lang="en-GB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5548" y="56230"/>
            <a:ext cx="6594231" cy="1032729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FFFF00"/>
                </a:solidFill>
              </a:rPr>
              <a:t>A level Chemistry Overview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E0F7E-5FB3-4991-A774-C83725F19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1" y="71570"/>
            <a:ext cx="680835" cy="909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542" y="1"/>
            <a:ext cx="1415459" cy="1052513"/>
          </a:xfrm>
          <a:prstGeom prst="rect">
            <a:avLst/>
          </a:prstGeom>
        </p:spPr>
      </p:pic>
      <p:pic>
        <p:nvPicPr>
          <p:cNvPr id="3" name="overview">
            <a:hlinkClick r:id="" action="ppaction://media"/>
            <a:extLst>
              <a:ext uri="{FF2B5EF4-FFF2-40B4-BE49-F238E27FC236}">
                <a16:creationId xmlns:a16="http://schemas.microsoft.com/office/drawing/2014/main" id="{5B34272D-A407-43B0-8535-F7BA9A460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754734" y="5708651"/>
            <a:ext cx="609600" cy="609600"/>
          </a:xfrm>
          <a:prstGeom prst="rect">
            <a:avLst/>
          </a:prstGeom>
        </p:spPr>
      </p:pic>
      <p:sp>
        <p:nvSpPr>
          <p:cNvPr id="4" name="Rounded Rectangle 3">
            <a:hlinkClick r:id="" action="ppaction://noaction"/>
          </p:cNvPr>
          <p:cNvSpPr/>
          <p:nvPr/>
        </p:nvSpPr>
        <p:spPr>
          <a:xfrm>
            <a:off x="9071792" y="5661911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10942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E4B3AB8-A220-4E85-B574-36A019C03B4C}"/>
              </a:ext>
            </a:extLst>
          </p:cNvPr>
          <p:cNvSpPr txBox="1"/>
          <p:nvPr/>
        </p:nvSpPr>
        <p:spPr>
          <a:xfrm>
            <a:off x="2838451" y="6115051"/>
            <a:ext cx="660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>
                <a:solidFill>
                  <a:srgbClr val="002060"/>
                </a:solidFill>
              </a:rPr>
              <a:t>Year 12 introduction to titration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4708C591-5164-4072-8152-38B039BA1C7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156604" y="504106"/>
            <a:ext cx="8065698" cy="50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08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1950" y="1196975"/>
            <a:ext cx="8928100" cy="5545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sz="2400">
              <a:solidFill>
                <a:srgbClr val="002060"/>
              </a:solidFill>
            </a:endParaRPr>
          </a:p>
          <a:p>
            <a:endParaRPr lang="en-GB" sz="2400">
              <a:solidFill>
                <a:srgbClr val="002060"/>
              </a:solidFill>
            </a:endParaRPr>
          </a:p>
          <a:p>
            <a:endParaRPr lang="en-GB" sz="2400">
              <a:solidFill>
                <a:srgbClr val="002060"/>
              </a:solidFill>
            </a:endParaRPr>
          </a:p>
          <a:p>
            <a:endParaRPr lang="en-GB" sz="2400">
              <a:solidFill>
                <a:srgbClr val="002060"/>
              </a:solidFill>
            </a:endParaRPr>
          </a:p>
          <a:p>
            <a:endParaRPr lang="en-GB" sz="110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>
                <a:solidFill>
                  <a:srgbClr val="002060"/>
                </a:solidFill>
              </a:rPr>
              <a:t>As you may well be aware, the challenge &amp; demand of A-Level courses has risen with the introduction of the new A-Level  specifications.</a:t>
            </a:r>
          </a:p>
          <a:p>
            <a:pPr>
              <a:spcBef>
                <a:spcPts val="0"/>
              </a:spcBef>
            </a:pPr>
            <a:endParaRPr lang="en-GB" sz="110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>
                <a:solidFill>
                  <a:srgbClr val="002060"/>
                </a:solidFill>
              </a:rPr>
              <a:t>In addition, the mathematical requirements in A-level sciences are also of higher demand.</a:t>
            </a:r>
          </a:p>
          <a:p>
            <a:pPr>
              <a:spcBef>
                <a:spcPts val="0"/>
              </a:spcBef>
            </a:pPr>
            <a:endParaRPr lang="en-GB" sz="1100">
              <a:solidFill>
                <a:srgbClr val="002060"/>
              </a:solidFill>
            </a:endParaRPr>
          </a:p>
          <a:p>
            <a:pPr>
              <a:spcBef>
                <a:spcPts val="0"/>
              </a:spcBef>
            </a:pPr>
            <a:r>
              <a:rPr lang="en-GB" sz="2400">
                <a:solidFill>
                  <a:srgbClr val="002060"/>
                </a:solidFill>
              </a:rPr>
              <a:t>The above entry requirements are set to ensure that students enrolling on the A-Level Chemistry course are in the best possible position to adapt and rise to the demands of the course.</a:t>
            </a:r>
          </a:p>
          <a:p>
            <a:endParaRPr lang="en-GB" sz="240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GB" sz="2400">
              <a:solidFill>
                <a:srgbClr val="002060"/>
              </a:solidFill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9F81EA2C-F2D0-4BAE-B714-5CFE0DEC51B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981200" y="1600200"/>
          <a:ext cx="8229600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31381719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3221951912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82715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Route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Min.</a:t>
                      </a:r>
                      <a:r>
                        <a:rPr lang="en-GB" sz="2400" baseline="0"/>
                        <a:t> </a:t>
                      </a:r>
                      <a:r>
                        <a:rPr lang="en-GB" sz="2400"/>
                        <a:t>Science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Min. Maths Grade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4611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Triple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Chemistry: </a:t>
                      </a:r>
                      <a:r>
                        <a:rPr lang="en-GB" sz="2400">
                          <a:solidFill>
                            <a:srgbClr val="FF0000"/>
                          </a:solidFill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3735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Combined Science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/>
                        <a:t>Comb. Sci.: </a:t>
                      </a:r>
                      <a:r>
                        <a:rPr lang="en-GB" sz="2400">
                          <a:solidFill>
                            <a:srgbClr val="FF0000"/>
                          </a:solidFill>
                        </a:rPr>
                        <a:t>6-6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GB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2666240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2485548" y="56230"/>
            <a:ext cx="6594231" cy="1032729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FFFF00"/>
                </a:solidFill>
              </a:rPr>
              <a:t>Entry requirements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E0F7E-5FB3-4991-A774-C83725F19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1" y="71570"/>
            <a:ext cx="680835" cy="909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542" y="1"/>
            <a:ext cx="1415459" cy="1052513"/>
          </a:xfrm>
          <a:prstGeom prst="rect">
            <a:avLst/>
          </a:prstGeom>
        </p:spPr>
      </p:pic>
      <p:pic>
        <p:nvPicPr>
          <p:cNvPr id="2" name="entry requirements">
            <a:hlinkClick r:id="" action="ppaction://media"/>
            <a:extLst>
              <a:ext uri="{FF2B5EF4-FFF2-40B4-BE49-F238E27FC236}">
                <a16:creationId xmlns:a16="http://schemas.microsoft.com/office/drawing/2014/main" id="{CEC9FAD6-1D22-483B-B3E0-95551427A7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55470" y="3771900"/>
            <a:ext cx="609600" cy="609600"/>
          </a:xfrm>
          <a:prstGeom prst="rect">
            <a:avLst/>
          </a:prstGeom>
        </p:spPr>
      </p:pic>
      <p:sp>
        <p:nvSpPr>
          <p:cNvPr id="8" name="Rounded Rectangle 7">
            <a:hlinkClick r:id="rId7" action="ppaction://hlinksldjump"/>
          </p:cNvPr>
          <p:cNvSpPr/>
          <p:nvPr/>
        </p:nvSpPr>
        <p:spPr>
          <a:xfrm>
            <a:off x="9252541" y="6008914"/>
            <a:ext cx="1227908" cy="590166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76271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4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DAD30F-8533-4F84-9268-14AA581A93E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862" y="123825"/>
            <a:ext cx="6858000" cy="51435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E7BD840-B79D-4CAB-92EB-EBCDF07B5D35}"/>
              </a:ext>
            </a:extLst>
          </p:cNvPr>
          <p:cNvSpPr txBox="1"/>
          <p:nvPr/>
        </p:nvSpPr>
        <p:spPr>
          <a:xfrm>
            <a:off x="1295401" y="5391150"/>
            <a:ext cx="932497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>
                <a:solidFill>
                  <a:srgbClr val="002060"/>
                </a:solidFill>
              </a:rPr>
              <a:t>We support students with their organisation through regular folder checks and advice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7B6D737-889A-4E65-8346-0C0E3B084F09}"/>
              </a:ext>
            </a:extLst>
          </p:cNvPr>
          <p:cNvSpPr/>
          <p:nvPr/>
        </p:nvSpPr>
        <p:spPr>
          <a:xfrm>
            <a:off x="3524250" y="1457325"/>
            <a:ext cx="819150" cy="133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6883254-4209-41EC-A996-7347E5A6DB8F}"/>
              </a:ext>
            </a:extLst>
          </p:cNvPr>
          <p:cNvSpPr/>
          <p:nvPr/>
        </p:nvSpPr>
        <p:spPr>
          <a:xfrm>
            <a:off x="7029452" y="1409700"/>
            <a:ext cx="1142998" cy="133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D068C7-79D4-450F-B864-F951E5A7281E}"/>
              </a:ext>
            </a:extLst>
          </p:cNvPr>
          <p:cNvSpPr/>
          <p:nvPr/>
        </p:nvSpPr>
        <p:spPr>
          <a:xfrm>
            <a:off x="3933826" y="4076700"/>
            <a:ext cx="542925" cy="13335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7587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5000">
        <p:fade/>
      </p:transition>
    </mc:Choice>
    <mc:Fallback xmlns="">
      <p:transition spd="med" advClick="0" advTm="5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title"/>
          </p:nvPr>
        </p:nvSpPr>
        <p:spPr>
          <a:xfrm>
            <a:off x="2485548" y="56230"/>
            <a:ext cx="6594231" cy="1032729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GB" sz="3200" b="1">
                <a:solidFill>
                  <a:srgbClr val="FFFF00"/>
                </a:solidFill>
              </a:rPr>
              <a:t>Assessment Structure:</a:t>
            </a:r>
            <a:br>
              <a:rPr lang="en-GB" sz="3200" b="1">
                <a:solidFill>
                  <a:srgbClr val="FFFF00"/>
                </a:solidFill>
              </a:rPr>
            </a:br>
            <a:r>
              <a:rPr lang="en-GB" sz="3200" b="1">
                <a:solidFill>
                  <a:srgbClr val="FFFF00"/>
                </a:solidFill>
              </a:rPr>
              <a:t>All exams at the end of Y13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1950" y="1196975"/>
            <a:ext cx="8928100" cy="5545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defRPr/>
            </a:pPr>
            <a:endParaRPr lang="en-GB" sz="2400">
              <a:solidFill>
                <a:srgbClr val="002060"/>
              </a:solidFill>
              <a:latin typeface="Calibri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ABE0F7E-5FB3-4991-A774-C83725F19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1" y="71570"/>
            <a:ext cx="680835" cy="90937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551D377-8338-41FB-A2E5-17245BCC37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9901" y="1245454"/>
            <a:ext cx="8772198" cy="54481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52542" y="1"/>
            <a:ext cx="1415459" cy="1052513"/>
          </a:xfrm>
          <a:prstGeom prst="rect">
            <a:avLst/>
          </a:prstGeom>
        </p:spPr>
      </p:pic>
      <p:pic>
        <p:nvPicPr>
          <p:cNvPr id="4" name="assessment">
            <a:hlinkClick r:id="" action="ppaction://media"/>
            <a:extLst>
              <a:ext uri="{FF2B5EF4-FFF2-40B4-BE49-F238E27FC236}">
                <a16:creationId xmlns:a16="http://schemas.microsoft.com/office/drawing/2014/main" id="{8E96832A-0AE0-4904-87E7-A37F25BFBE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655470" y="2552700"/>
            <a:ext cx="609600" cy="609600"/>
          </a:xfrm>
          <a:prstGeom prst="rect">
            <a:avLst/>
          </a:prstGeom>
        </p:spPr>
      </p:pic>
      <p:sp>
        <p:nvSpPr>
          <p:cNvPr id="11" name="Rounded Rectangle 10">
            <a:hlinkClick r:id="" action="ppaction://noaction"/>
          </p:cNvPr>
          <p:cNvSpPr/>
          <p:nvPr/>
        </p:nvSpPr>
        <p:spPr>
          <a:xfrm>
            <a:off x="1871593" y="566130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324294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1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4E5E8B6-CE35-4EFC-9E8C-DCF481595512}"/>
              </a:ext>
            </a:extLst>
          </p:cNvPr>
          <p:cNvSpPr txBox="1"/>
          <p:nvPr/>
        </p:nvSpPr>
        <p:spPr>
          <a:xfrm>
            <a:off x="2838451" y="6115051"/>
            <a:ext cx="660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>
                <a:solidFill>
                  <a:srgbClr val="002060"/>
                </a:solidFill>
              </a:rPr>
              <a:t>Year 12 practical work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D9766826-9F6A-490C-BAD0-096114D62D2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279584" y="101540"/>
            <a:ext cx="9719093" cy="583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0"/>
    </mc:Choice>
    <mc:Fallback xmlns="">
      <p:transition advClick="0" advTm="10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C65DDDD-7F24-4E9B-816C-10A510A1CFCC}"/>
              </a:ext>
            </a:extLst>
          </p:cNvPr>
          <p:cNvSpPr txBox="1"/>
          <p:nvPr/>
        </p:nvSpPr>
        <p:spPr>
          <a:xfrm>
            <a:off x="2838451" y="6115051"/>
            <a:ext cx="6600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i="1">
                <a:solidFill>
                  <a:srgbClr val="002060"/>
                </a:solidFill>
              </a:rPr>
              <a:t>Year 12 practical work</a:t>
            </a:r>
          </a:p>
        </p:txBody>
      </p:sp>
      <p:pic>
        <p:nvPicPr>
          <p:cNvPr id="4" name="Picture 4">
            <a:hlinkClick r:id="" action="ppaction://media"/>
            <a:extLst>
              <a:ext uri="{FF2B5EF4-FFF2-40B4-BE49-F238E27FC236}">
                <a16:creationId xmlns:a16="http://schemas.microsoft.com/office/drawing/2014/main" id="{10951C85-EE85-4547-A213-750BCD909D7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08982" y="590371"/>
            <a:ext cx="9963509" cy="534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96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10000">
        <p:fade/>
      </p:transition>
    </mc:Choice>
    <mc:Fallback xmlns="">
      <p:transition spd="med" advClick="0" advTm="10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839312" y="4164379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941602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9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1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5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357209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1950" y="1196975"/>
            <a:ext cx="8928100" cy="5545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GB" sz="1800">
              <a:solidFill>
                <a:srgbClr val="002060"/>
              </a:solidFill>
            </a:endParaRP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>
                <a:solidFill>
                  <a:srgbClr val="002060"/>
                </a:solidFill>
              </a:rPr>
              <a:t>All students undertake at least 12 practical activities as part of the course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GB" b="1">
                <a:solidFill>
                  <a:srgbClr val="002060"/>
                </a:solidFill>
              </a:rPr>
              <a:t>Pass/Fail grade assessed on 5 main criteria (CPAC):</a:t>
            </a:r>
            <a:endParaRPr lang="en-GB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5548" y="56230"/>
            <a:ext cx="6594231" cy="1032729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FFFF00"/>
                </a:solidFill>
              </a:rPr>
              <a:t>Practical Endorsement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E0F7E-5FB3-4991-A774-C83725F196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1" y="71570"/>
            <a:ext cx="680835" cy="909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52542" y="1"/>
            <a:ext cx="1415459" cy="1052513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972368" y="3277332"/>
          <a:ext cx="8238433" cy="32842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38433">
                  <a:extLst>
                    <a:ext uri="{9D8B030D-6E8A-4147-A177-3AD203B41FA5}">
                      <a16:colId xmlns:a16="http://schemas.microsoft.com/office/drawing/2014/main" val="1573700139"/>
                    </a:ext>
                  </a:extLst>
                </a:gridCol>
              </a:tblGrid>
              <a:tr h="645795">
                <a:tc>
                  <a:txBody>
                    <a:bodyPr/>
                    <a:lstStyle/>
                    <a:p>
                      <a:r>
                        <a:rPr lang="en-GB" sz="2000"/>
                        <a:t>CPAC 1: </a:t>
                      </a:r>
                      <a:r>
                        <a:rPr lang="en-GB" sz="2000" kern="1200">
                          <a:effectLst/>
                        </a:rPr>
                        <a:t>Follows written procedures</a:t>
                      </a:r>
                      <a:endParaRPr lang="en-GB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0274827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pPr marL="809625" indent="-809625"/>
                      <a:r>
                        <a:rPr lang="en-GB" sz="2000"/>
                        <a:t>CPAC 2: </a:t>
                      </a:r>
                      <a:r>
                        <a:rPr lang="en-GB" sz="2000" kern="1200">
                          <a:effectLst/>
                        </a:rPr>
                        <a:t>Applies investigative approaches and methods when using instruments and equipment</a:t>
                      </a:r>
                      <a:endParaRPr lang="en-GB" sz="2000"/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7328687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r>
                        <a:rPr lang="en-GB" sz="2000"/>
                        <a:t>CPAC 3: </a:t>
                      </a:r>
                      <a:r>
                        <a:rPr lang="en-GB" sz="2000" kern="1200"/>
                        <a:t>Safely uses a range of practical equipment and materials</a:t>
                      </a:r>
                      <a:endParaRPr lang="en-GB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4088337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r>
                        <a:rPr lang="en-GB" sz="2000"/>
                        <a:t>CPAC 4: </a:t>
                      </a:r>
                      <a:r>
                        <a:rPr lang="en-GB" sz="2000" kern="1200"/>
                        <a:t>Makes and records observations</a:t>
                      </a:r>
                      <a:endParaRPr lang="en-GB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4178781"/>
                  </a:ext>
                </a:extLst>
              </a:tr>
              <a:tr h="645795">
                <a:tc>
                  <a:txBody>
                    <a:bodyPr/>
                    <a:lstStyle/>
                    <a:p>
                      <a:r>
                        <a:rPr lang="en-GB" sz="2000"/>
                        <a:t>CPAC 5: </a:t>
                      </a:r>
                      <a:r>
                        <a:rPr lang="en-GB" sz="2000" kern="1200"/>
                        <a:t>Researches, references and reports</a:t>
                      </a:r>
                      <a:endParaRPr lang="en-GB" sz="2000" kern="120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266992"/>
                  </a:ext>
                </a:extLst>
              </a:tr>
            </a:tbl>
          </a:graphicData>
        </a:graphic>
      </p:graphicFrame>
      <p:pic>
        <p:nvPicPr>
          <p:cNvPr id="2" name="pracs">
            <a:hlinkClick r:id="" action="ppaction://media"/>
            <a:extLst>
              <a:ext uri="{FF2B5EF4-FFF2-40B4-BE49-F238E27FC236}">
                <a16:creationId xmlns:a16="http://schemas.microsoft.com/office/drawing/2014/main" id="{E22C55B1-8E61-43EF-A354-961A0BC3578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726012" y="1979979"/>
            <a:ext cx="609600" cy="609600"/>
          </a:xfrm>
          <a:prstGeom prst="rect">
            <a:avLst/>
          </a:prstGeom>
        </p:spPr>
      </p:pic>
      <p:sp>
        <p:nvSpPr>
          <p:cNvPr id="9" name="Rounded Rectangle 8">
            <a:hlinkClick r:id="rId7" action="ppaction://hlinksldjump"/>
          </p:cNvPr>
          <p:cNvSpPr/>
          <p:nvPr/>
        </p:nvSpPr>
        <p:spPr>
          <a:xfrm>
            <a:off x="8802904" y="5602988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102505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1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/>
          <p:cNvGraphicFramePr>
            <a:graphicFrameLocks noGrp="1"/>
          </p:cNvGraphicFramePr>
          <p:nvPr>
            <p:ph idx="1"/>
          </p:nvPr>
        </p:nvGraphicFramePr>
        <p:xfrm>
          <a:off x="1839312" y="4164379"/>
          <a:ext cx="78867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86700">
                  <a:extLst>
                    <a:ext uri="{9D8B030D-6E8A-4147-A177-3AD203B41FA5}">
                      <a16:colId xmlns:a16="http://schemas.microsoft.com/office/drawing/2014/main" val="394160202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99464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3515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201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84533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357209"/>
                  </a:ext>
                </a:extLst>
              </a:tr>
            </a:tbl>
          </a:graphicData>
        </a:graphic>
      </p:graphicFrame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631950" y="1196975"/>
            <a:ext cx="8928100" cy="554513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0" lvl="2" indent="0">
              <a:buNone/>
            </a:pPr>
            <a:endParaRPr lang="en-GB" sz="1800">
              <a:solidFill>
                <a:srgbClr val="00206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485548" y="56230"/>
            <a:ext cx="6594231" cy="1032729"/>
          </a:xfrm>
          <a:prstGeom prst="rect">
            <a:avLst/>
          </a:prstGeom>
          <a:solidFill>
            <a:srgbClr val="002060"/>
          </a:solidFill>
        </p:spPr>
        <p:txBody>
          <a:bodyPr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3200" b="1">
                <a:solidFill>
                  <a:srgbClr val="FFFF00"/>
                </a:solidFill>
              </a:rPr>
              <a:t>Our staff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BE0F7E-5FB3-4991-A774-C83725F196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951" y="71570"/>
            <a:ext cx="680835" cy="90937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2542" y="1"/>
            <a:ext cx="1415459" cy="105251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CCADCF0-3265-4A34-880A-222568976B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778" t="21805" r="6445" b="35278"/>
          <a:stretch/>
        </p:blipFill>
        <p:spPr>
          <a:xfrm>
            <a:off x="1839312" y="1495425"/>
            <a:ext cx="8513376" cy="4809202"/>
          </a:xfrm>
          <a:prstGeom prst="rect">
            <a:avLst/>
          </a:prstGeom>
        </p:spPr>
      </p:pic>
      <p:sp>
        <p:nvSpPr>
          <p:cNvPr id="8" name="Rounded Rectangle 7">
            <a:hlinkClick r:id="" action="ppaction://noaction"/>
          </p:cNvPr>
          <p:cNvSpPr/>
          <p:nvPr/>
        </p:nvSpPr>
        <p:spPr>
          <a:xfrm>
            <a:off x="9112058" y="5894825"/>
            <a:ext cx="1227908" cy="819604"/>
          </a:xfrm>
          <a:prstGeom prst="round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Click for next slide</a:t>
            </a:r>
          </a:p>
        </p:txBody>
      </p:sp>
    </p:spTree>
    <p:extLst>
      <p:ext uri="{BB962C8B-B14F-4D97-AF65-F5344CB8AC3E}">
        <p14:creationId xmlns:p14="http://schemas.microsoft.com/office/powerpoint/2010/main" val="703792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566D3DDD623A4CBC2668CE18198163" ma:contentTypeVersion="13" ma:contentTypeDescription="Create a new document." ma:contentTypeScope="" ma:versionID="ca11efd46e1303fe05b611689d9e6817">
  <xsd:schema xmlns:xsd="http://www.w3.org/2001/XMLSchema" xmlns:xs="http://www.w3.org/2001/XMLSchema" xmlns:p="http://schemas.microsoft.com/office/2006/metadata/properties" xmlns:ns3="213b7841-c439-4178-ba02-ef1728b1e47b" xmlns:ns4="9326a1f4-667f-4aa8-91d7-67da91ee439a" targetNamespace="http://schemas.microsoft.com/office/2006/metadata/properties" ma:root="true" ma:fieldsID="6814766228ab4dc0f521e2dc873c3dc2" ns3:_="" ns4:_="">
    <xsd:import namespace="213b7841-c439-4178-ba02-ef1728b1e47b"/>
    <xsd:import namespace="9326a1f4-667f-4aa8-91d7-67da91ee439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3b7841-c439-4178-ba02-ef1728b1e4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26a1f4-667f-4aa8-91d7-67da91ee439a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AC99507-2727-4DA4-A412-F2729C9704EF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7CE69ECA-07EF-4107-A50C-FDED79C01E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16FADD4-C844-4485-91A8-81D335424588}">
  <ds:schemaRefs>
    <ds:schemaRef ds:uri="213b7841-c439-4178-ba02-ef1728b1e47b"/>
    <ds:schemaRef ds:uri="9326a1f4-667f-4aa8-91d7-67da91ee439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Assessment Structure: All exams at the end of Y13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Ross Ashworth</dc:creator>
  <cp:revision>3</cp:revision>
  <dcterms:created xsi:type="dcterms:W3CDTF">2020-11-25T05:39:07Z</dcterms:created>
  <dcterms:modified xsi:type="dcterms:W3CDTF">2020-11-25T10:52:47Z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0x01010091566D3DDD623A4CBC2668CE18198163</vt:lpwstr>
  </property>
</Properties>
</file>