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76"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C2E2"/>
    <a:srgbClr val="C20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64" d="100"/>
          <a:sy n="64" d="100"/>
        </p:scale>
        <p:origin x="-147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20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D11BB0F4-FF6C-A646-9453-FB4F4D5867C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11BB0F4-FF6C-A646-9453-FB4F4D5867CC}"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FEBFF-2005-DF4F-AD11-214B891A62D2}"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D11BB0F4-FF6C-A646-9453-FB4F4D5867C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D11BB0F4-FF6C-A646-9453-FB4F4D5867C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D11BB0F4-FF6C-A646-9453-FB4F4D5867C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D11BB0F4-FF6C-A646-9453-FB4F4D5867C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EBFF-2005-DF4F-AD11-214B891A62D2}"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11BB0F4-FF6C-A646-9453-FB4F4D5867CC}" type="datetimeFigureOut">
              <a:rPr lang="en-US" smtClean="0"/>
              <a:pPr/>
              <a:t>4/14/2015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D11BB0F4-FF6C-A646-9453-FB4F4D5867CC}"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D11BB0F4-FF6C-A646-9453-FB4F4D5867CC}" type="datetimeFigureOut">
              <a:rPr lang="en-US" smtClean="0"/>
              <a:pPr/>
              <a:t>4/14/2015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11BB0F4-FF6C-A646-9453-FB4F4D5867CC}" type="datetimeFigureOut">
              <a:rPr lang="en-US" smtClean="0"/>
              <a:pPr/>
              <a:t>4/14/2015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BB0F4-FF6C-A646-9453-FB4F4D5867CC}" type="datetimeFigureOut">
              <a:rPr lang="en-US" smtClean="0"/>
              <a:pPr/>
              <a:t>4/14/2015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11BB0F4-FF6C-A646-9453-FB4F4D5867CC}" type="datetimeFigureOut">
              <a:rPr lang="en-US" smtClean="0"/>
              <a:pPr/>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FEBFF-2005-DF4F-AD11-214B891A62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11BB0F4-FF6C-A646-9453-FB4F4D5867CC}" type="datetimeFigureOut">
              <a:rPr lang="en-US" smtClean="0"/>
              <a:pPr/>
              <a:t>4/14/2015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BAFEBFF-2005-DF4F-AD11-214B891A62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7544" y="3429000"/>
            <a:ext cx="4608512" cy="1336956"/>
          </a:xfrm>
        </p:spPr>
        <p:txBody>
          <a:bodyPr/>
          <a:lstStyle/>
          <a:p>
            <a:r>
              <a:rPr lang="en-US" sz="8000" b="1" dirty="0" smtClean="0">
                <a:effectLst>
                  <a:outerShdw blurRad="38100" dist="38100" dir="2700000" algn="tl">
                    <a:srgbClr val="000000">
                      <a:alpha val="43137"/>
                    </a:srgbClr>
                  </a:outerShdw>
                </a:effectLst>
              </a:rPr>
              <a:t> Revision Guide</a:t>
            </a:r>
            <a:endParaRPr lang="en-US" sz="8000" b="1" dirty="0">
              <a:effectLst>
                <a:outerShdw blurRad="38100" dist="38100" dir="2700000" algn="tl">
                  <a:srgbClr val="000000">
                    <a:alpha val="43137"/>
                  </a:srgbClr>
                </a:outerShdw>
              </a:effectLst>
            </a:endParaRPr>
          </a:p>
        </p:txBody>
      </p:sp>
      <p:pic>
        <p:nvPicPr>
          <p:cNvPr id="18434" name="Picture 2" descr="Woman studying and seated on stack of books"/>
          <p:cNvPicPr>
            <a:picLocks noChangeAspect="1" noChangeArrowheads="1"/>
          </p:cNvPicPr>
          <p:nvPr/>
        </p:nvPicPr>
        <p:blipFill>
          <a:blip r:embed="rId2"/>
          <a:srcRect/>
          <a:stretch>
            <a:fillRect/>
          </a:stretch>
        </p:blipFill>
        <p:spPr bwMode="auto">
          <a:xfrm>
            <a:off x="5436096" y="620688"/>
            <a:ext cx="2733675" cy="4286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315416"/>
            <a:ext cx="8042276" cy="1336956"/>
          </a:xfrm>
        </p:spPr>
        <p:txBody>
          <a:bodyPr/>
          <a:lstStyle/>
          <a:p>
            <a:r>
              <a:rPr lang="en-GB" sz="5400" dirty="0" smtClean="0">
                <a:effectLst>
                  <a:outerShdw blurRad="38100" dist="38100" dir="2700000" algn="tl">
                    <a:srgbClr val="000000">
                      <a:alpha val="43137"/>
                    </a:srgbClr>
                  </a:outerShdw>
                </a:effectLst>
              </a:rPr>
              <a:t>Example of a Mind Map</a:t>
            </a:r>
            <a:endParaRPr lang="en-GB"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29" y="1021540"/>
            <a:ext cx="8724591" cy="557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220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7576"/>
            <a:ext cx="8640960" cy="1336956"/>
          </a:xfrm>
        </p:spPr>
        <p:txBody>
          <a:bodyPr/>
          <a:lstStyle/>
          <a:p>
            <a:r>
              <a:rPr lang="en-GB" sz="4800" dirty="0" smtClean="0">
                <a:effectLst>
                  <a:outerShdw blurRad="38100" dist="38100" dir="2700000" algn="tl">
                    <a:srgbClr val="000000">
                      <a:alpha val="43137"/>
                    </a:srgbClr>
                  </a:outerShdw>
                </a:effectLst>
              </a:rPr>
              <a:t>During your spare moments…</a:t>
            </a:r>
            <a:endParaRPr lang="en-GB" sz="48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dirty="0" smtClean="0"/>
              <a:t>Carry your revision cards around with you and test yourself when you can.</a:t>
            </a:r>
          </a:p>
          <a:p>
            <a:r>
              <a:rPr lang="en-GB" dirty="0" smtClean="0"/>
              <a:t>You can read them on the bus, in the car, during lunchtime or break or any spare moments that you have.</a:t>
            </a:r>
          </a:p>
          <a:p>
            <a:r>
              <a:rPr lang="en-GB" dirty="0" smtClean="0"/>
              <a:t>After reading the revision card, try to recall the information in your mind until you know it off by heart.</a:t>
            </a:r>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5022058"/>
            <a:ext cx="1998378" cy="157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891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7576"/>
            <a:ext cx="8640960" cy="1336956"/>
          </a:xfrm>
        </p:spPr>
        <p:txBody>
          <a:bodyPr/>
          <a:lstStyle/>
          <a:p>
            <a:r>
              <a:rPr lang="en-GB" sz="5400" dirty="0" smtClean="0">
                <a:effectLst>
                  <a:outerShdw blurRad="38100" dist="38100" dir="2700000" algn="tl">
                    <a:srgbClr val="000000">
                      <a:alpha val="43137"/>
                    </a:srgbClr>
                  </a:outerShdw>
                </a:effectLst>
              </a:rPr>
              <a:t>Improving your memory…</a:t>
            </a:r>
            <a:endParaRPr lang="en-GB"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GB" dirty="0" smtClean="0"/>
              <a:t>Try to understand the information first, as you will not be able to remember information you do not understand how it relates to the project and the work you have already done.</a:t>
            </a:r>
          </a:p>
          <a:p>
            <a:r>
              <a:rPr lang="en-GB" dirty="0" smtClean="0"/>
              <a:t>Create “Memory Hooks” which help you remember the info. Hooks work best when they are unusual, funny and personal to you. Use links, pictures, rhymes and stories to learn key-information.</a:t>
            </a:r>
          </a:p>
          <a:p>
            <a:r>
              <a:rPr lang="en-GB" dirty="0" smtClean="0"/>
              <a:t>Recall the information regularly by testing yourself and getting others to test you.</a:t>
            </a:r>
          </a:p>
          <a:p>
            <a:r>
              <a:rPr lang="en-GB" dirty="0" smtClean="0"/>
              <a:t>Work on bite-sized pieces of information at </a:t>
            </a:r>
            <a:r>
              <a:rPr lang="en-GB" smtClean="0"/>
              <a:t>a time.</a:t>
            </a:r>
          </a:p>
          <a:p>
            <a:endParaRPr lang="en-GB" dirty="0"/>
          </a:p>
        </p:txBody>
      </p:sp>
    </p:spTree>
    <p:extLst>
      <p:ext uri="{BB962C8B-B14F-4D97-AF65-F5344CB8AC3E}">
        <p14:creationId xmlns:p14="http://schemas.microsoft.com/office/powerpoint/2010/main" val="563190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07576"/>
            <a:ext cx="8640960" cy="1336956"/>
          </a:xfrm>
        </p:spPr>
        <p:txBody>
          <a:bodyPr/>
          <a:lstStyle/>
          <a:p>
            <a:r>
              <a:rPr lang="en-GB" dirty="0" smtClean="0">
                <a:effectLst>
                  <a:outerShdw blurRad="38100" dist="38100" dir="2700000" algn="tl">
                    <a:srgbClr val="000000">
                      <a:alpha val="43137"/>
                    </a:srgbClr>
                  </a:outerShdw>
                </a:effectLst>
              </a:rPr>
              <a:t>Improving your memory continued….</a:t>
            </a:r>
            <a:endParaRPr lang="en-GB"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549275" y="1600201"/>
            <a:ext cx="7119069" cy="4343400"/>
          </a:xfrm>
        </p:spPr>
        <p:txBody>
          <a:bodyPr>
            <a:normAutofit fontScale="92500" lnSpcReduction="20000"/>
          </a:bodyPr>
          <a:lstStyle/>
          <a:p>
            <a:r>
              <a:rPr lang="en-GB" dirty="0" smtClean="0"/>
              <a:t>One type of memory hook is called a mnemonic. Use the first letters from words you are trying to remember.</a:t>
            </a:r>
          </a:p>
          <a:p>
            <a:r>
              <a:rPr lang="en-GB" dirty="0" smtClean="0"/>
              <a:t>E.g. HOMES can be used to remember the 5 great lakes in Canada:</a:t>
            </a:r>
          </a:p>
          <a:p>
            <a:pPr marL="0" indent="0">
              <a:buNone/>
            </a:pPr>
            <a:r>
              <a:rPr lang="en-GB" dirty="0" smtClean="0"/>
              <a:t>     </a:t>
            </a:r>
            <a:r>
              <a:rPr lang="en-GB" b="1" dirty="0" smtClean="0"/>
              <a:t>H</a:t>
            </a:r>
            <a:r>
              <a:rPr lang="en-GB" dirty="0" smtClean="0"/>
              <a:t>uron, </a:t>
            </a:r>
            <a:r>
              <a:rPr lang="en-GB" b="1" dirty="0" smtClean="0"/>
              <a:t>O</a:t>
            </a:r>
            <a:r>
              <a:rPr lang="en-GB" dirty="0" smtClean="0"/>
              <a:t>ntario, </a:t>
            </a:r>
            <a:r>
              <a:rPr lang="en-GB" b="1" dirty="0" smtClean="0"/>
              <a:t>M</a:t>
            </a:r>
            <a:r>
              <a:rPr lang="en-GB" dirty="0" smtClean="0"/>
              <a:t>ichigan, </a:t>
            </a:r>
            <a:r>
              <a:rPr lang="en-GB" b="1" dirty="0" smtClean="0"/>
              <a:t>E</a:t>
            </a:r>
            <a:r>
              <a:rPr lang="en-GB" dirty="0" smtClean="0"/>
              <a:t>erie, </a:t>
            </a:r>
            <a:r>
              <a:rPr lang="en-GB" b="1" dirty="0" smtClean="0"/>
              <a:t>S</a:t>
            </a:r>
            <a:r>
              <a:rPr lang="en-GB" dirty="0" smtClean="0"/>
              <a:t>uperior</a:t>
            </a:r>
          </a:p>
          <a:p>
            <a:r>
              <a:rPr lang="en-GB" dirty="0" smtClean="0"/>
              <a:t>Pictures can be good memory hooks. Draw a picture of the item you are trying to learn, and you will be able to visualise this image in the exam.</a:t>
            </a:r>
          </a:p>
          <a:p>
            <a:r>
              <a:rPr lang="en-GB" dirty="0" smtClean="0"/>
              <a:t>Songs or rhymes can also help you to remember key facts. Rewrite the words to your favourite song by using the key information.</a:t>
            </a:r>
            <a:endParaRPr lang="en-GB" dirty="0"/>
          </a:p>
        </p:txBody>
      </p:sp>
      <p:sp>
        <p:nvSpPr>
          <p:cNvPr id="6" name="Music"/>
          <p:cNvSpPr>
            <a:spLocks noEditPoints="1" noChangeArrowheads="1"/>
          </p:cNvSpPr>
          <p:nvPr/>
        </p:nvSpPr>
        <p:spPr bwMode="auto">
          <a:xfrm>
            <a:off x="7092280" y="4581128"/>
            <a:ext cx="1589272" cy="180975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67996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5860"/>
            <a:ext cx="8042276" cy="1336956"/>
          </a:xfrm>
        </p:spPr>
        <p:txBody>
          <a:bodyPr/>
          <a:lstStyle/>
          <a:p>
            <a:r>
              <a:rPr lang="en-GB" dirty="0" smtClean="0">
                <a:effectLst>
                  <a:outerShdw blurRad="38100" dist="38100" dir="2700000" algn="tl">
                    <a:srgbClr val="000000">
                      <a:alpha val="43137"/>
                    </a:srgbClr>
                  </a:outerShdw>
                </a:effectLst>
              </a:rPr>
              <a:t>Enrichment Sessions at School</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772816"/>
            <a:ext cx="6975053" cy="4343400"/>
          </a:xfrm>
        </p:spPr>
        <p:txBody>
          <a:bodyPr>
            <a:normAutofit/>
          </a:bodyPr>
          <a:lstStyle/>
          <a:p>
            <a:r>
              <a:rPr lang="en-GB" dirty="0" smtClean="0"/>
              <a:t>Take full advantage of any extra sessions on offer at school.</a:t>
            </a:r>
          </a:p>
          <a:p>
            <a:r>
              <a:rPr lang="en-GB" dirty="0" smtClean="0"/>
              <a:t>Talk to your teachers about anything you do not understand and get clarification before you revise.</a:t>
            </a:r>
          </a:p>
          <a:p>
            <a:r>
              <a:rPr lang="en-GB" dirty="0" smtClean="0"/>
              <a:t>Arrange revision sessions with your friends where you learn and test each other.</a:t>
            </a:r>
            <a:endParaRPr lang="en-GB" dirty="0"/>
          </a:p>
        </p:txBody>
      </p:sp>
      <p:pic>
        <p:nvPicPr>
          <p:cNvPr id="1026" name="Picture 2" descr="C:\Users\kscruto\AppData\Local\Microsoft\Windows\Temporary Internet Files\Content.IE5\MAE1W5XW\MC90008905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4431" y="4215957"/>
            <a:ext cx="2167120" cy="245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214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effectLst>
                  <a:outerShdw blurRad="38100" dist="38100" dir="2700000" algn="tl">
                    <a:srgbClr val="000000">
                      <a:alpha val="43137"/>
                    </a:srgbClr>
                  </a:outerShdw>
                </a:effectLst>
              </a:rPr>
              <a:t>Terrific Technology</a:t>
            </a:r>
            <a:endParaRPr lang="en-GB"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600201"/>
            <a:ext cx="7839149" cy="4343400"/>
          </a:xfrm>
        </p:spPr>
        <p:txBody>
          <a:bodyPr/>
          <a:lstStyle/>
          <a:p>
            <a:r>
              <a:rPr lang="en-GB" dirty="0" smtClean="0"/>
              <a:t>Use the huge range online revision tools available to you. This is another form of interactive revision which is very effective.</a:t>
            </a:r>
          </a:p>
          <a:p>
            <a:r>
              <a:rPr lang="en-GB" dirty="0" smtClean="0"/>
              <a:t>Ask your teachers for websites! </a:t>
            </a:r>
          </a:p>
          <a:p>
            <a:pPr marL="0" indent="0">
              <a:buNone/>
            </a:pPr>
            <a:endParaRPr lang="en-GB" dirty="0" smtClean="0"/>
          </a:p>
          <a:p>
            <a:endParaRPr lang="en-GB" dirty="0"/>
          </a:p>
        </p:txBody>
      </p:sp>
      <p:pic>
        <p:nvPicPr>
          <p:cNvPr id="4098" name="Picture 2" descr="C:\Program Files (x86)\Microsoft Office\MEDIA\CAGCAT10\j019538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475" y="3076600"/>
            <a:ext cx="3447595" cy="352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77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effectLst>
                  <a:outerShdw blurRad="38100" dist="38100" dir="2700000" algn="tl">
                    <a:srgbClr val="000000">
                      <a:alpha val="43137"/>
                    </a:srgbClr>
                  </a:outerShdw>
                </a:effectLst>
              </a:rPr>
              <a:t>Where to Start?</a:t>
            </a:r>
            <a:endParaRPr lang="en-GB"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GB" dirty="0" smtClean="0"/>
              <a:t>Draw up a check list of all the subjects that you need to revise and the </a:t>
            </a:r>
            <a:r>
              <a:rPr lang="en-GB" b="1" dirty="0"/>
              <a:t>m</a:t>
            </a:r>
            <a:r>
              <a:rPr lang="en-GB" b="1" dirty="0" smtClean="0"/>
              <a:t>ain </a:t>
            </a:r>
            <a:r>
              <a:rPr lang="en-GB" b="1" dirty="0"/>
              <a:t>t</a:t>
            </a:r>
            <a:r>
              <a:rPr lang="en-GB" b="1" dirty="0" smtClean="0"/>
              <a:t>opics </a:t>
            </a:r>
            <a:r>
              <a:rPr lang="en-GB" dirty="0" smtClean="0"/>
              <a:t>that you need to revise in each area.</a:t>
            </a:r>
          </a:p>
          <a:p>
            <a:r>
              <a:rPr lang="en-GB" dirty="0" smtClean="0"/>
              <a:t>Create a </a:t>
            </a:r>
            <a:r>
              <a:rPr lang="en-GB" b="1" dirty="0" smtClean="0"/>
              <a:t>Revision Timetable. </a:t>
            </a:r>
            <a:r>
              <a:rPr lang="en-GB" dirty="0" smtClean="0"/>
              <a:t>Do this on the computer so that changes can be made easily and you can up-date it each week. </a:t>
            </a:r>
          </a:p>
          <a:p>
            <a:pPr>
              <a:buNone/>
            </a:pPr>
            <a:r>
              <a:rPr lang="en-GB" dirty="0" smtClean="0"/>
              <a:t>Avoid:</a:t>
            </a:r>
          </a:p>
          <a:p>
            <a:r>
              <a:rPr lang="en-GB" b="1" dirty="0" smtClean="0"/>
              <a:t>Being over </a:t>
            </a:r>
            <a:r>
              <a:rPr lang="en-GB" b="1" dirty="0" err="1" smtClean="0"/>
              <a:t>ambitous</a:t>
            </a:r>
            <a:r>
              <a:rPr lang="en-GB" b="1" dirty="0" smtClean="0"/>
              <a:t> and unrealistic about what can be achieved.</a:t>
            </a:r>
          </a:p>
          <a:p>
            <a:r>
              <a:rPr lang="en-GB" dirty="0" smtClean="0"/>
              <a:t>Make sure you add regular breaks and treats to help you through the revision!</a:t>
            </a:r>
            <a:endParaRPr lang="en-GB" dirty="0"/>
          </a:p>
        </p:txBody>
      </p:sp>
    </p:spTree>
    <p:extLst>
      <p:ext uri="{BB962C8B-B14F-4D97-AF65-F5344CB8AC3E}">
        <p14:creationId xmlns:p14="http://schemas.microsoft.com/office/powerpoint/2010/main" val="2058153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dirty="0" smtClean="0">
                <a:effectLst>
                  <a:outerShdw blurRad="38100" dist="38100" dir="2700000" algn="tl">
                    <a:srgbClr val="000000">
                      <a:alpha val="43137"/>
                    </a:srgbClr>
                  </a:outerShdw>
                </a:effectLst>
              </a:rPr>
              <a:t>Sitting Your Exams</a:t>
            </a:r>
            <a:endParaRPr lang="en-GB"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600201"/>
            <a:ext cx="7939757" cy="4343400"/>
          </a:xfrm>
        </p:spPr>
        <p:txBody>
          <a:bodyPr>
            <a:normAutofit/>
          </a:bodyPr>
          <a:lstStyle/>
          <a:p>
            <a:pPr>
              <a:buNone/>
            </a:pPr>
            <a:r>
              <a:rPr lang="en-GB" b="1" dirty="0" smtClean="0"/>
              <a:t>The Night Before…</a:t>
            </a:r>
          </a:p>
          <a:p>
            <a:r>
              <a:rPr lang="en-GB" dirty="0" smtClean="0"/>
              <a:t>Light revision the night before, should include re-reading your notes and some light testing.</a:t>
            </a:r>
          </a:p>
          <a:p>
            <a:r>
              <a:rPr lang="en-GB" dirty="0" err="1" smtClean="0"/>
              <a:t>Organinse</a:t>
            </a:r>
            <a:r>
              <a:rPr lang="en-GB" dirty="0" smtClean="0"/>
              <a:t> everything you will need for the exam in your bag</a:t>
            </a:r>
          </a:p>
          <a:p>
            <a:r>
              <a:rPr lang="en-GB" dirty="0" smtClean="0"/>
              <a:t>Check the time of your exam once more.</a:t>
            </a:r>
          </a:p>
          <a:p>
            <a:r>
              <a:rPr lang="en-GB" dirty="0" smtClean="0"/>
              <a:t>Relax an hour before bed, and have a good night’s sleep!</a:t>
            </a:r>
            <a:endParaRPr lang="en-GB" dirty="0"/>
          </a:p>
        </p:txBody>
      </p:sp>
      <p:pic>
        <p:nvPicPr>
          <p:cNvPr id="5122" name="Picture 2" descr="C:\Users\kscruto\AppData\Local\Microsoft\Windows\Temporary Internet Files\Content.IE5\7LWSHNQQ\MC90044052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5297488"/>
            <a:ext cx="1828800" cy="129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656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23892"/>
            <a:ext cx="8042276" cy="1336956"/>
          </a:xfrm>
        </p:spPr>
        <p:txBody>
          <a:bodyPr/>
          <a:lstStyle/>
          <a:p>
            <a:r>
              <a:rPr lang="en-GB" sz="6600" dirty="0" smtClean="0">
                <a:effectLst>
                  <a:outerShdw blurRad="38100" dist="38100" dir="2700000" algn="tl">
                    <a:srgbClr val="000000">
                      <a:alpha val="43137"/>
                    </a:srgbClr>
                  </a:outerShdw>
                </a:effectLst>
              </a:rPr>
              <a:t>The Day of your exam</a:t>
            </a:r>
            <a:endParaRPr lang="en-GB"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2060848"/>
            <a:ext cx="8042276" cy="4343400"/>
          </a:xfrm>
        </p:spPr>
        <p:txBody>
          <a:bodyPr>
            <a:normAutofit fontScale="70000" lnSpcReduction="20000"/>
          </a:bodyPr>
          <a:lstStyle/>
          <a:p>
            <a:r>
              <a:rPr lang="en-GB" dirty="0" smtClean="0"/>
              <a:t>Get up in plenty of time</a:t>
            </a:r>
          </a:p>
          <a:p>
            <a:r>
              <a:rPr lang="en-GB" dirty="0" smtClean="0"/>
              <a:t>Check you’ve got everything you need for the exam</a:t>
            </a:r>
          </a:p>
          <a:p>
            <a:r>
              <a:rPr lang="en-GB" dirty="0" smtClean="0"/>
              <a:t>Have a proper breakfast and take a bottle of water for your exam (with no label on it).</a:t>
            </a:r>
          </a:p>
          <a:p>
            <a:r>
              <a:rPr lang="en-GB" dirty="0" smtClean="0"/>
              <a:t>When you are in the exam:</a:t>
            </a:r>
          </a:p>
          <a:p>
            <a:r>
              <a:rPr lang="en-GB" dirty="0"/>
              <a:t>Before you start, breath </a:t>
            </a:r>
            <a:r>
              <a:rPr lang="en-GB" dirty="0" smtClean="0"/>
              <a:t>deeply, </a:t>
            </a:r>
            <a:r>
              <a:rPr lang="en-GB" dirty="0"/>
              <a:t>and avoid comparing yourself to others who are scribbling away</a:t>
            </a:r>
            <a:endParaRPr lang="en-GB" dirty="0" smtClean="0"/>
          </a:p>
          <a:p>
            <a:r>
              <a:rPr lang="en-GB" dirty="0" smtClean="0"/>
              <a:t>Read the paper properly, look at how many marks each question is and divide the time appropriately</a:t>
            </a:r>
          </a:p>
          <a:p>
            <a:r>
              <a:rPr lang="en-GB" dirty="0" smtClean="0"/>
              <a:t>Look on both sides of the paper and do not miss out any questions!</a:t>
            </a:r>
          </a:p>
          <a:p>
            <a:r>
              <a:rPr lang="en-GB" dirty="0" smtClean="0"/>
              <a:t>.If you are stuck, move on to the next question and come back to that one.</a:t>
            </a:r>
          </a:p>
          <a:p>
            <a:endParaRPr lang="en-GB" dirty="0"/>
          </a:p>
        </p:txBody>
      </p:sp>
    </p:spTree>
    <p:extLst>
      <p:ext uri="{BB962C8B-B14F-4D97-AF65-F5344CB8AC3E}">
        <p14:creationId xmlns:p14="http://schemas.microsoft.com/office/powerpoint/2010/main" val="107855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scruto\AppData\Local\Microsoft\Windows\Temporary Internet Files\Content.IE5\NZJZC20P\MC900104954[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943" y="764704"/>
            <a:ext cx="8063513" cy="5426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17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effectLst>
                  <a:outerShdw blurRad="38100" dist="38100" dir="2700000" algn="tl">
                    <a:srgbClr val="000000">
                      <a:alpha val="43137"/>
                    </a:srgbClr>
                  </a:outerShdw>
                </a:effectLst>
              </a:rPr>
              <a:t>The Study Space</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556792"/>
            <a:ext cx="8042276" cy="4055368"/>
          </a:xfrm>
        </p:spPr>
        <p:txBody>
          <a:bodyPr/>
          <a:lstStyle/>
          <a:p>
            <a:r>
              <a:rPr lang="en-US" sz="2000" dirty="0" smtClean="0">
                <a:solidFill>
                  <a:schemeClr val="tx1">
                    <a:lumMod val="95000"/>
                    <a:lumOff val="5000"/>
                  </a:schemeClr>
                </a:solidFill>
                <a:latin typeface="Arial"/>
              </a:rPr>
              <a:t>Make your work space clean and tidy</a:t>
            </a:r>
          </a:p>
          <a:p>
            <a:r>
              <a:rPr lang="en-US" sz="2000" dirty="0" err="1" smtClean="0">
                <a:solidFill>
                  <a:schemeClr val="tx1">
                    <a:lumMod val="95000"/>
                    <a:lumOff val="5000"/>
                  </a:schemeClr>
                </a:solidFill>
                <a:latin typeface="Arial"/>
              </a:rPr>
              <a:t>Organise</a:t>
            </a:r>
            <a:r>
              <a:rPr lang="en-US" sz="2000" dirty="0" smtClean="0">
                <a:solidFill>
                  <a:schemeClr val="tx1">
                    <a:lumMod val="95000"/>
                    <a:lumOff val="5000"/>
                  </a:schemeClr>
                </a:solidFill>
                <a:latin typeface="Arial"/>
              </a:rPr>
              <a:t> everything you need including your books, notes and stationary.</a:t>
            </a:r>
          </a:p>
          <a:p>
            <a:r>
              <a:rPr lang="en-US" sz="2000" dirty="0" smtClean="0">
                <a:solidFill>
                  <a:schemeClr val="tx1">
                    <a:lumMod val="95000"/>
                    <a:lumOff val="5000"/>
                  </a:schemeClr>
                </a:solidFill>
                <a:latin typeface="Arial"/>
              </a:rPr>
              <a:t>Make sure you have a comfortable chair and use the back rest to make you feel as comfortable as possible.</a:t>
            </a:r>
          </a:p>
          <a:p>
            <a:r>
              <a:rPr lang="en-US" sz="2000" dirty="0" smtClean="0">
                <a:solidFill>
                  <a:schemeClr val="tx1">
                    <a:lumMod val="95000"/>
                    <a:lumOff val="5000"/>
                  </a:schemeClr>
                </a:solidFill>
                <a:latin typeface="Arial"/>
              </a:rPr>
              <a:t>Make sure you have plenty of sleep and eat and drink properly to ensure you can focus on your work.</a:t>
            </a:r>
            <a:endParaRPr lang="en-US" sz="2000" dirty="0">
              <a:solidFill>
                <a:schemeClr val="tx1">
                  <a:lumMod val="95000"/>
                  <a:lumOff val="5000"/>
                </a:schemeClr>
              </a:solidFill>
              <a:latin typeface="Arial"/>
            </a:endParaRPr>
          </a:p>
        </p:txBody>
      </p:sp>
      <p:pic>
        <p:nvPicPr>
          <p:cNvPr id="7" name="Picture 6"/>
          <p:cNvPicPr>
            <a:picLocks noChangeAspect="1"/>
          </p:cNvPicPr>
          <p:nvPr/>
        </p:nvPicPr>
        <p:blipFill>
          <a:blip r:embed="rId2"/>
          <a:stretch>
            <a:fillRect/>
          </a:stretch>
        </p:blipFill>
        <p:spPr>
          <a:xfrm>
            <a:off x="2411760" y="4841915"/>
            <a:ext cx="1376511" cy="1540489"/>
          </a:xfrm>
          <a:prstGeom prst="rect">
            <a:avLst/>
          </a:prstGeom>
        </p:spPr>
      </p:pic>
      <p:pic>
        <p:nvPicPr>
          <p:cNvPr id="9" name="Picture 8"/>
          <p:cNvPicPr>
            <a:picLocks noChangeAspect="1"/>
          </p:cNvPicPr>
          <p:nvPr/>
        </p:nvPicPr>
        <p:blipFill>
          <a:blip r:embed="rId3"/>
          <a:stretch>
            <a:fillRect/>
          </a:stretch>
        </p:blipFill>
        <p:spPr>
          <a:xfrm>
            <a:off x="5076056" y="4742168"/>
            <a:ext cx="2038351" cy="164023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effectLst>
                  <a:outerShdw blurRad="38100" dist="38100" dir="2700000" algn="tl">
                    <a:srgbClr val="000000">
                      <a:alpha val="43137"/>
                    </a:srgbClr>
                  </a:outerShdw>
                </a:effectLst>
              </a:rPr>
              <a:t>Doing your Revision</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600201"/>
            <a:ext cx="6903045" cy="4343400"/>
          </a:xfrm>
        </p:spPr>
        <p:txBody>
          <a:bodyPr>
            <a:normAutofit fontScale="92500" lnSpcReduction="10000"/>
          </a:bodyPr>
          <a:lstStyle/>
          <a:p>
            <a:pPr>
              <a:buNone/>
            </a:pPr>
            <a:r>
              <a:rPr lang="en-US" b="1" dirty="0" smtClean="0"/>
              <a:t>Active Revision</a:t>
            </a:r>
            <a:r>
              <a:rPr lang="en-US" dirty="0" smtClean="0"/>
              <a:t>:</a:t>
            </a:r>
          </a:p>
          <a:p>
            <a:pPr>
              <a:buNone/>
            </a:pPr>
            <a:r>
              <a:rPr lang="en-US" dirty="0" smtClean="0"/>
              <a:t>    </a:t>
            </a:r>
            <a:r>
              <a:rPr lang="en-US" b="1" dirty="0" smtClean="0"/>
              <a:t>Revision should be an </a:t>
            </a:r>
            <a:r>
              <a:rPr lang="en-US" b="1" u="sng" dirty="0" smtClean="0"/>
              <a:t>active</a:t>
            </a:r>
            <a:r>
              <a:rPr lang="en-US" b="1" dirty="0" smtClean="0"/>
              <a:t> process where you use your eyes, ears and hands to enable learning. Follow these suggestions below:</a:t>
            </a:r>
          </a:p>
          <a:p>
            <a:pPr>
              <a:buAutoNum type="arabicPeriod"/>
            </a:pPr>
            <a:r>
              <a:rPr lang="en-US" sz="1500" b="1" dirty="0" smtClean="0"/>
              <a:t>Write revision notes as your read and research</a:t>
            </a:r>
          </a:p>
          <a:p>
            <a:pPr>
              <a:buAutoNum type="arabicPeriod"/>
            </a:pPr>
            <a:r>
              <a:rPr lang="en-US" sz="1500" b="1" dirty="0" smtClean="0"/>
              <a:t>Read your notes allowed</a:t>
            </a:r>
          </a:p>
          <a:p>
            <a:pPr>
              <a:buAutoNum type="arabicPeriod"/>
            </a:pPr>
            <a:r>
              <a:rPr lang="en-US" sz="1500" b="1" dirty="0" smtClean="0"/>
              <a:t>Record key points onto an IPOD, MP3 or phone to play back and learn</a:t>
            </a:r>
          </a:p>
          <a:p>
            <a:pPr>
              <a:buAutoNum type="arabicPeriod"/>
            </a:pPr>
            <a:r>
              <a:rPr lang="en-US" sz="1500" b="1" dirty="0" smtClean="0"/>
              <a:t>Discuss topics with another person</a:t>
            </a:r>
          </a:p>
          <a:p>
            <a:pPr>
              <a:buAutoNum type="arabicPeriod"/>
            </a:pPr>
            <a:r>
              <a:rPr lang="en-US" sz="1500" b="1" dirty="0" smtClean="0"/>
              <a:t>Test yourself and get others to test you</a:t>
            </a:r>
          </a:p>
          <a:p>
            <a:pPr>
              <a:buAutoNum type="arabicPeriod"/>
            </a:pPr>
            <a:r>
              <a:rPr lang="en-US" sz="1500" b="1" dirty="0" smtClean="0"/>
              <a:t>Complete past papers to help you practice your exam techniques</a:t>
            </a:r>
          </a:p>
          <a:p>
            <a:pPr>
              <a:buAutoNum type="arabicPeriod"/>
            </a:pPr>
            <a:endParaRPr lang="en-US" sz="1200" b="1" dirty="0" smtClean="0"/>
          </a:p>
          <a:p>
            <a:endParaRPr lang="en-US" dirty="0" smtClean="0"/>
          </a:p>
          <a:p>
            <a:endParaRPr lang="en-US" dirty="0"/>
          </a:p>
        </p:txBody>
      </p:sp>
      <p:pic>
        <p:nvPicPr>
          <p:cNvPr id="2050" name="Picture 2" descr="C:\Users\kscruto\AppData\Local\Microsoft\Windows\Temporary Internet Files\Content.IE5\NZJZC20P\MP90043942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5582" y="1444532"/>
            <a:ext cx="1760240" cy="176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582" y="3284983"/>
            <a:ext cx="1118826" cy="1684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36712"/>
            <a:ext cx="8042276" cy="1336956"/>
          </a:xfrm>
        </p:spPr>
        <p:txBody>
          <a:bodyPr/>
          <a:lstStyle/>
          <a:p>
            <a:r>
              <a:rPr lang="en-US" sz="6600" dirty="0" smtClean="0">
                <a:effectLst>
                  <a:outerShdw blurRad="38100" dist="38100" dir="2700000" algn="tl">
                    <a:srgbClr val="000000">
                      <a:alpha val="43137"/>
                    </a:srgbClr>
                  </a:outerShdw>
                </a:effectLst>
              </a:rPr>
              <a:t>Revising with the exam in mind</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2492896"/>
            <a:ext cx="8042276" cy="3337757"/>
          </a:xfrm>
        </p:spPr>
        <p:txBody>
          <a:bodyPr>
            <a:normAutofit/>
          </a:bodyPr>
          <a:lstStyle/>
          <a:p>
            <a:r>
              <a:rPr lang="en-US" sz="2000" dirty="0" smtClean="0"/>
              <a:t>Get hold of the syllabus for each subject from each subject teacher. This tells you the topics you should know in depth.</a:t>
            </a:r>
          </a:p>
          <a:p>
            <a:r>
              <a:rPr lang="en-US" sz="2000" dirty="0" smtClean="0"/>
              <a:t>Understand the exam process for each subject. How many papers are there? And how long is each paper? How many marks can you get for each paper?</a:t>
            </a:r>
          </a:p>
          <a:p>
            <a:r>
              <a:rPr lang="en-US" sz="2000" dirty="0" smtClean="0"/>
              <a:t>Complete past papers under exam conditions in the time you would get for the exam.</a:t>
            </a:r>
            <a:endParaRPr lang="en-US" sz="2000" dirty="0"/>
          </a:p>
        </p:txBody>
      </p:sp>
      <p:pic>
        <p:nvPicPr>
          <p:cNvPr id="3075" name="Picture 3" descr="C:\Users\kscruto\AppData\Local\Microsoft\Windows\Temporary Internet Files\Content.IE5\MAE1W5XW\MP9004395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941168"/>
            <a:ext cx="2592288" cy="17257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836712"/>
            <a:ext cx="8042276" cy="1336956"/>
          </a:xfrm>
        </p:spPr>
        <p:txBody>
          <a:bodyPr/>
          <a:lstStyle/>
          <a:p>
            <a:r>
              <a:rPr lang="en-US" sz="6600" dirty="0" smtClean="0">
                <a:effectLst>
                  <a:outerShdw blurRad="38100" dist="38100" dir="2700000" algn="tl">
                    <a:srgbClr val="000000">
                      <a:alpha val="43137"/>
                    </a:srgbClr>
                  </a:outerShdw>
                </a:effectLst>
              </a:rPr>
              <a:t>Writing your own notes</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1520" y="2173668"/>
            <a:ext cx="8042276" cy="4343400"/>
          </a:xfrm>
        </p:spPr>
        <p:txBody>
          <a:bodyPr>
            <a:normAutofit/>
          </a:bodyPr>
          <a:lstStyle/>
          <a:p>
            <a:r>
              <a:rPr lang="en-US" sz="2000" dirty="0" smtClean="0"/>
              <a:t>Revision notes should be created in the early stages of your revision. They should be </a:t>
            </a:r>
            <a:r>
              <a:rPr lang="en-US" sz="2000" dirty="0" err="1" smtClean="0"/>
              <a:t>organised</a:t>
            </a:r>
            <a:r>
              <a:rPr lang="en-US" sz="2000" dirty="0" smtClean="0"/>
              <a:t> and filed for further use.</a:t>
            </a:r>
          </a:p>
          <a:p>
            <a:r>
              <a:rPr lang="en-US" sz="2000" dirty="0" smtClean="0"/>
              <a:t>Pick out the most important points and key words when making notes.</a:t>
            </a:r>
          </a:p>
          <a:p>
            <a:r>
              <a:rPr lang="en-US" sz="2000" dirty="0" smtClean="0"/>
              <a:t>Make your notes clear and to the point.</a:t>
            </a:r>
          </a:p>
          <a:p>
            <a:r>
              <a:rPr lang="en-US" sz="2000" dirty="0" smtClean="0"/>
              <a:t>Consider placing your notes on your bedroom wall, so that you are constantly reading and absorbing the information</a:t>
            </a:r>
            <a:endParaRPr lang="en-US" sz="2000" dirty="0"/>
          </a:p>
        </p:txBody>
      </p:sp>
      <p:pic>
        <p:nvPicPr>
          <p:cNvPr id="4098" name="Picture 2" descr="C:\Users\kscruto\AppData\Local\Microsoft\Windows\Temporary Internet Files\Content.IE5\7LWSHNQQ\MC90043938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969970"/>
            <a:ext cx="2514629" cy="176024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980728"/>
            <a:ext cx="8042276" cy="1336956"/>
          </a:xfrm>
        </p:spPr>
        <p:txBody>
          <a:bodyPr/>
          <a:lstStyle/>
          <a:p>
            <a:r>
              <a:rPr lang="en-US" sz="6600" dirty="0" smtClean="0">
                <a:effectLst>
                  <a:outerShdw blurRad="38100" dist="38100" dir="2700000" algn="tl">
                    <a:srgbClr val="000000">
                      <a:alpha val="43137"/>
                    </a:srgbClr>
                  </a:outerShdw>
                </a:effectLst>
              </a:rPr>
              <a:t>How to write revision notes</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2514600"/>
            <a:ext cx="8042276" cy="4343400"/>
          </a:xfrm>
        </p:spPr>
        <p:txBody>
          <a:bodyPr>
            <a:normAutofit lnSpcReduction="10000"/>
          </a:bodyPr>
          <a:lstStyle/>
          <a:p>
            <a:r>
              <a:rPr lang="en-US" dirty="0" smtClean="0"/>
              <a:t>Choose a topic or part of a topic.</a:t>
            </a:r>
          </a:p>
          <a:p>
            <a:r>
              <a:rPr lang="en-US" dirty="0" smtClean="0"/>
              <a:t>Look at bite-sized chunks of the topic at a time</a:t>
            </a:r>
          </a:p>
          <a:p>
            <a:r>
              <a:rPr lang="en-US" dirty="0" smtClean="0"/>
              <a:t>Research the topic by looking it up, reading through class notes and using your text book</a:t>
            </a:r>
          </a:p>
          <a:p>
            <a:r>
              <a:rPr lang="en-US" dirty="0" smtClean="0"/>
              <a:t>Use your own words when writing notes to show you fully understand the point</a:t>
            </a:r>
          </a:p>
          <a:p>
            <a:r>
              <a:rPr lang="en-US" dirty="0" err="1" smtClean="0"/>
              <a:t>Preseent</a:t>
            </a:r>
            <a:r>
              <a:rPr lang="en-US" dirty="0" smtClean="0"/>
              <a:t> your work in a clear and </a:t>
            </a:r>
            <a:r>
              <a:rPr lang="en-US" dirty="0" err="1" smtClean="0"/>
              <a:t>organised</a:t>
            </a:r>
            <a:r>
              <a:rPr lang="en-US" dirty="0" smtClean="0"/>
              <a:t> fashion. Use </a:t>
            </a:r>
            <a:r>
              <a:rPr lang="en-US" dirty="0" err="1" smtClean="0"/>
              <a:t>colour</a:t>
            </a:r>
            <a:r>
              <a:rPr lang="en-US" dirty="0" smtClean="0"/>
              <a:t>-coding, boxes, circles, underlining and abbreviations to assist with the note-taking.</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268760"/>
            <a:ext cx="1728192" cy="216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071801"/>
            <a:ext cx="9144000" cy="57861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This can be a useful for two reasons: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It helps you figure out which bits of the lesson you didn’t quite understand</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It’s a good way of reminding yourself what the lesson was about.</a:t>
            </a:r>
          </a:p>
          <a:p>
            <a:pPr marL="457200" marR="0" lvl="0" indent="-457200" algn="l" defTabSz="914400" rtl="0" eaLnBrk="0" fontAlgn="base" latinLnBrk="0" hangingPunct="0">
              <a:lnSpc>
                <a:spcPct val="100000"/>
              </a:lnSpc>
              <a:spcBef>
                <a:spcPct val="0"/>
              </a:spcBef>
              <a:spcAft>
                <a:spcPct val="0"/>
              </a:spcAft>
              <a:buClrTx/>
              <a:buSzTx/>
              <a:tabLst/>
            </a:pPr>
            <a:endParaRPr lang="en-GB" sz="2400" i="1" dirty="0" smtClean="0">
              <a:latin typeface="Calibri" pitchFamily="34" charset="0"/>
              <a:ea typeface="Times New Roman" pitchFamily="18" charset="0"/>
              <a:cs typeface="Times New Roman" pitchFamily="18" charset="0"/>
            </a:endParaRPr>
          </a:p>
          <a:p>
            <a:pPr marL="457200" marR="0" lvl="0" indent="-457200" defTabSz="914400" rtl="0" eaLnBrk="0" fontAlgn="base" latinLnBrk="0" hangingPunct="0">
              <a:lnSpc>
                <a:spcPct val="100000"/>
              </a:lnSpc>
              <a:spcBef>
                <a:spcPct val="0"/>
              </a:spcBef>
              <a:spcAft>
                <a:spcPct val="0"/>
              </a:spcAft>
              <a:buClrTx/>
              <a:buSzTx/>
              <a:tabLst/>
            </a:pP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Your brain remembers information much better if you revisit it ‘little and</a:t>
            </a:r>
            <a:r>
              <a:rPr lang="en-GB" sz="2400" i="1" dirty="0" smtClean="0">
                <a:latin typeface="Calibri" pitchFamily="34" charset="0"/>
                <a:ea typeface="Times New Roman" pitchFamily="18" charset="0"/>
                <a:cs typeface="Times New Roman" pitchFamily="18" charset="0"/>
              </a:rPr>
              <a:t> </a:t>
            </a: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often’ rather than trying to cram everything in at the last minute (i.e. a week before the exam!).</a:t>
            </a:r>
          </a:p>
          <a:p>
            <a:pPr marL="457200" marR="0" lvl="0" indent="-457200" defTabSz="914400" rtl="0" eaLnBrk="0" fontAlgn="base" latinLnBrk="0" hangingPunct="0">
              <a:lnSpc>
                <a:spcPct val="100000"/>
              </a:lnSpc>
              <a:spcBef>
                <a:spcPct val="0"/>
              </a:spcBef>
              <a:spcAft>
                <a:spcPct val="0"/>
              </a:spcAft>
              <a:buClrTx/>
              <a:buSzTx/>
              <a:tabLst/>
            </a:pPr>
            <a:endParaRPr kumimoji="0" lang="en-GB"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2400" i="1" dirty="0" smtClean="0">
                <a:latin typeface="Calibri" pitchFamily="34" charset="0"/>
                <a:ea typeface="Times New Roman" pitchFamily="18" charset="0"/>
                <a:cs typeface="Times New Roman" pitchFamily="18" charset="0"/>
              </a:rPr>
              <a:t>T</a:t>
            </a: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ake </a:t>
            </a:r>
            <a:r>
              <a:rPr lang="en-GB" sz="2400" i="1" dirty="0" smtClean="0">
                <a:latin typeface="Calibri" pitchFamily="34" charset="0"/>
                <a:ea typeface="Times New Roman" pitchFamily="18" charset="0"/>
                <a:cs typeface="Times New Roman" pitchFamily="18" charset="0"/>
              </a:rPr>
              <a:t>your revision</a:t>
            </a: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note</a:t>
            </a:r>
            <a:r>
              <a:rPr kumimoji="0" lang="en-GB" sz="2400" b="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book and </a:t>
            </a: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write down as much as you can remember, in as much detail as you can, from each of yesterdays lessons. Then go back to your notes and in a </a:t>
            </a:r>
            <a:r>
              <a:rPr kumimoji="0" lang="en-GB" sz="2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different colour pen</a:t>
            </a: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add anything to your revision</a:t>
            </a:r>
            <a:r>
              <a:rPr lang="en-GB" sz="2400" i="1" dirty="0" smtClean="0">
                <a:latin typeface="Calibri" pitchFamily="34" charset="0"/>
                <a:ea typeface="Times New Roman" pitchFamily="18" charset="0"/>
                <a:cs typeface="Times New Roman" pitchFamily="18" charset="0"/>
              </a:rPr>
              <a:t> page</a:t>
            </a:r>
            <a:r>
              <a:rPr kumimoji="0" lang="en-GB" sz="2400" b="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which you didn’t include first time round. Write a list of questions about anything you don’t understand – you can ask your teacher these questions in the next lesson.</a:t>
            </a:r>
            <a:endParaRPr kumimoji="0" lang="en-GB" sz="2400" b="0"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251520" y="260648"/>
            <a:ext cx="8640960" cy="1107996"/>
          </a:xfrm>
          <a:prstGeom prst="rect">
            <a:avLst/>
          </a:prstGeom>
        </p:spPr>
        <p:txBody>
          <a:bodyPr wrap="square">
            <a:spAutoFit/>
          </a:bodyPr>
          <a:lstStyle/>
          <a:p>
            <a:pPr algn="ctr"/>
            <a:r>
              <a:rPr lang="en-US" sz="6600" dirty="0" smtClean="0">
                <a:solidFill>
                  <a:schemeClr val="accent1"/>
                </a:solidFill>
                <a:effectLst>
                  <a:outerShdw blurRad="38100" dist="38100" dir="2700000" algn="tl">
                    <a:srgbClr val="000000">
                      <a:alpha val="43137"/>
                    </a:srgbClr>
                  </a:outerShdw>
                </a:effectLst>
              </a:rPr>
              <a:t>Lesson Summaries</a:t>
            </a:r>
            <a:endParaRPr lang="en-GB" sz="6600" dirty="0">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effectLst>
                  <a:outerShdw blurRad="38100" dist="38100" dir="2700000" algn="tl">
                    <a:srgbClr val="000000">
                      <a:alpha val="43137"/>
                    </a:srgbClr>
                  </a:outerShdw>
                </a:effectLst>
              </a:rPr>
              <a:t>Revision Cards</a:t>
            </a:r>
            <a:endParaRPr lang="en-US"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2514600"/>
            <a:ext cx="8042276" cy="4343400"/>
          </a:xfrm>
        </p:spPr>
        <p:txBody>
          <a:bodyPr/>
          <a:lstStyle/>
          <a:p>
            <a:r>
              <a:rPr lang="en-US" dirty="0" smtClean="0"/>
              <a:t>Make post-card sized revision cards.</a:t>
            </a:r>
          </a:p>
          <a:p>
            <a:r>
              <a:rPr lang="en-US" dirty="0" smtClean="0"/>
              <a:t>Always write the subject in the top right hand corner of the card</a:t>
            </a:r>
          </a:p>
          <a:p>
            <a:r>
              <a:rPr lang="en-US" dirty="0" smtClean="0"/>
              <a:t>Always put a title at the top of the card</a:t>
            </a:r>
          </a:p>
          <a:p>
            <a:r>
              <a:rPr lang="en-US" dirty="0" smtClean="0"/>
              <a:t>Develop a method for numbering cards</a:t>
            </a:r>
          </a:p>
          <a:p>
            <a:r>
              <a:rPr lang="en-US" dirty="0" smtClean="0"/>
              <a:t>Ask key questions on one side of the card, and have the answers on the back. This way you can test yourself or get others to test you.</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1444532"/>
            <a:ext cx="2832388"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8640"/>
            <a:ext cx="8042276" cy="1336956"/>
          </a:xfrm>
        </p:spPr>
        <p:txBody>
          <a:bodyPr/>
          <a:lstStyle/>
          <a:p>
            <a:r>
              <a:rPr lang="en-GB" sz="6600" dirty="0" smtClean="0">
                <a:effectLst>
                  <a:outerShdw blurRad="38100" dist="38100" dir="2700000" algn="tl">
                    <a:srgbClr val="000000">
                      <a:alpha val="43137"/>
                    </a:srgbClr>
                  </a:outerShdw>
                </a:effectLst>
              </a:rPr>
              <a:t>Creating Mind Maps</a:t>
            </a:r>
            <a:endParaRPr lang="en-GB" sz="6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49275" y="1772816"/>
            <a:ext cx="8042276" cy="4343400"/>
          </a:xfrm>
        </p:spPr>
        <p:txBody>
          <a:bodyPr>
            <a:normAutofit fontScale="70000" lnSpcReduction="20000"/>
          </a:bodyPr>
          <a:lstStyle/>
          <a:p>
            <a:r>
              <a:rPr lang="en-GB" dirty="0" smtClean="0"/>
              <a:t>Mind maps can be more fun to make and more interesting to revise from. They help to show an overview of a topic but also make links between themes clear. You can visually remember the layout of the page which helps you to access the revision.</a:t>
            </a:r>
          </a:p>
          <a:p>
            <a:r>
              <a:rPr lang="en-GB" dirty="0" smtClean="0"/>
              <a:t>To do this:</a:t>
            </a:r>
          </a:p>
          <a:p>
            <a:r>
              <a:rPr lang="en-GB" dirty="0" smtClean="0"/>
              <a:t>1. Write the main topic in the centre of the page.</a:t>
            </a:r>
          </a:p>
          <a:p>
            <a:r>
              <a:rPr lang="en-GB" dirty="0" smtClean="0"/>
              <a:t>2. For each key point draw a branch from the main topic</a:t>
            </a:r>
          </a:p>
          <a:p>
            <a:r>
              <a:rPr lang="en-GB" dirty="0" smtClean="0"/>
              <a:t>3. Write a key word or phrase on each branch.</a:t>
            </a:r>
          </a:p>
          <a:p>
            <a:r>
              <a:rPr lang="en-GB" dirty="0" smtClean="0"/>
              <a:t>4. Add diagrams, pictures, and symbols where you can</a:t>
            </a:r>
          </a:p>
          <a:p>
            <a:r>
              <a:rPr lang="en-GB" dirty="0" smtClean="0"/>
              <a:t>5. Highlight links and connections</a:t>
            </a:r>
          </a:p>
          <a:p>
            <a:r>
              <a:rPr lang="en-GB" dirty="0" smtClean="0"/>
              <a:t>6. Be creative and personalise it</a:t>
            </a:r>
            <a:endParaRPr lang="en-GB" dirty="0"/>
          </a:p>
        </p:txBody>
      </p:sp>
    </p:spTree>
    <p:extLst>
      <p:ext uri="{BB962C8B-B14F-4D97-AF65-F5344CB8AC3E}">
        <p14:creationId xmlns:p14="http://schemas.microsoft.com/office/powerpoint/2010/main" val="352048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200</TotalTime>
  <Words>1327</Words>
  <Application>Microsoft Office PowerPoint</Application>
  <PresentationFormat>On-screen Show (4:3)</PresentationFormat>
  <Paragraphs>99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Breeze</vt:lpstr>
      <vt:lpstr> Revision Guide</vt:lpstr>
      <vt:lpstr>The Study Space</vt:lpstr>
      <vt:lpstr>Doing your Revision</vt:lpstr>
      <vt:lpstr>Revising with the exam in mind</vt:lpstr>
      <vt:lpstr>Writing your own notes</vt:lpstr>
      <vt:lpstr>How to write revision notes</vt:lpstr>
      <vt:lpstr>PowerPoint Presentation</vt:lpstr>
      <vt:lpstr>Revision Cards</vt:lpstr>
      <vt:lpstr>Creating Mind Maps</vt:lpstr>
      <vt:lpstr>Example of a Mind Map</vt:lpstr>
      <vt:lpstr>During your spare moments…</vt:lpstr>
      <vt:lpstr>Improving your memory…</vt:lpstr>
      <vt:lpstr>Improving your memory continued….</vt:lpstr>
      <vt:lpstr>Enrichment Sessions at School</vt:lpstr>
      <vt:lpstr>Terrific Technology</vt:lpstr>
      <vt:lpstr>Where to Start?</vt:lpstr>
      <vt:lpstr>Sitting Your Exams</vt:lpstr>
      <vt:lpstr>The Day of your exam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Revision- Learner and Parent Guide</dc:title>
  <dc:creator>ANTONY BAYMAN</dc:creator>
  <cp:lastModifiedBy>kk</cp:lastModifiedBy>
  <cp:revision>23</cp:revision>
  <dcterms:created xsi:type="dcterms:W3CDTF">2012-10-14T17:17:57Z</dcterms:created>
  <dcterms:modified xsi:type="dcterms:W3CDTF">2015-04-14T13:52:11Z</dcterms:modified>
</cp:coreProperties>
</file>