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sldIdLst>
    <p:sldId id="266" r:id="rId2"/>
    <p:sldId id="263" r:id="rId3"/>
    <p:sldId id="257" r:id="rId4"/>
    <p:sldId id="269" r:id="rId5"/>
    <p:sldId id="267" r:id="rId6"/>
    <p:sldId id="270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14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49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F439E7-7BAF-4333-8F57-6928DC70F3C8}" type="datetimeFigureOut">
              <a:rPr lang="en-GB" smtClean="0"/>
              <a:t>18/06/2021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757767-99E2-482A-91AE-A3E792056D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05276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F445E15-5B34-4528-9574-37527DD52CB6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42399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F445E15-5B34-4528-9574-37527DD52CB6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955969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F445E15-5B34-4528-9574-37527DD52CB6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575820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F445E15-5B34-4528-9574-37527DD52CB6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934189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067E4C2-101A-4EDA-8A6C-1C9BD435C778}"/>
              </a:ext>
            </a:extLst>
          </p:cNvPr>
          <p:cNvSpPr/>
          <p:nvPr userDrawn="1"/>
        </p:nvSpPr>
        <p:spPr>
          <a:xfrm>
            <a:off x="628650" y="980902"/>
            <a:ext cx="7975023" cy="2922472"/>
          </a:xfrm>
          <a:prstGeom prst="rect">
            <a:avLst/>
          </a:prstGeom>
          <a:solidFill>
            <a:srgbClr val="324A8B"/>
          </a:solidFill>
          <a:ln w="38100">
            <a:solidFill>
              <a:srgbClr val="AED9E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73209"/>
            <a:ext cx="7715250" cy="1736246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7F402-75BA-4D01-ABE7-820BF8D82ABC}" type="datetimeFigureOut">
              <a:rPr lang="en-GB" smtClean="0"/>
              <a:t>18/06/2021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BCBC9-9C3F-4A2E-A1C6-B64433A7093F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2" descr="LangleyParkGirlsSch (@LPGSBromley) | Twitter">
            <a:extLst>
              <a:ext uri="{FF2B5EF4-FFF2-40B4-BE49-F238E27FC236}">
                <a16:creationId xmlns:a16="http://schemas.microsoft.com/office/drawing/2014/main" id="{831E9E21-3AAE-4FD6-B0DC-EB60E996064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7071" y="4574934"/>
            <a:ext cx="1109857" cy="1109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359BDDF8-B88A-4D9E-88FF-36FB9B91E7F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29837" y="520118"/>
            <a:ext cx="1096291" cy="1168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1355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7F402-75BA-4D01-ABE7-820BF8D82ABC}" type="datetimeFigureOut">
              <a:rPr lang="en-GB" smtClean="0"/>
              <a:t>18/06/2021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BCBC9-9C3F-4A2E-A1C6-B64433A709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2977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7F402-75BA-4D01-ABE7-820BF8D82ABC}" type="datetimeFigureOut">
              <a:rPr lang="en-GB" smtClean="0"/>
              <a:t>18/06/2021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BCBC9-9C3F-4A2E-A1C6-B64433A709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4750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71353"/>
            <a:ext cx="7886700" cy="4705610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7F402-75BA-4D01-ABE7-820BF8D82ABC}" type="datetimeFigureOut">
              <a:rPr lang="en-GB" smtClean="0"/>
              <a:t>18/06/2021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BCBC9-9C3F-4A2E-A1C6-B64433A7093F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13067D1-314F-4E55-8ACD-92B8938698FE}"/>
              </a:ext>
            </a:extLst>
          </p:cNvPr>
          <p:cNvSpPr/>
          <p:nvPr userDrawn="1"/>
        </p:nvSpPr>
        <p:spPr>
          <a:xfrm>
            <a:off x="0" y="-1"/>
            <a:ext cx="9144000" cy="1080655"/>
          </a:xfrm>
          <a:prstGeom prst="rect">
            <a:avLst/>
          </a:prstGeom>
          <a:solidFill>
            <a:srgbClr val="324A8B"/>
          </a:solidFill>
          <a:ln w="28575">
            <a:solidFill>
              <a:srgbClr val="AED9E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7524" y="91438"/>
            <a:ext cx="7517825" cy="897776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1A4C59E-F642-4E5C-A2D6-6113BC6B5F5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80439" y="320890"/>
            <a:ext cx="544907" cy="43887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719FD17-C202-4E17-828A-51299791DBD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604092" y="286830"/>
            <a:ext cx="451164" cy="472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1640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7F402-75BA-4D01-ABE7-820BF8D82ABC}" type="datetimeFigureOut">
              <a:rPr lang="en-GB" smtClean="0"/>
              <a:t>18/06/2021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BCBC9-9C3F-4A2E-A1C6-B64433A7093F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13067D1-314F-4E55-8ACD-92B8938698FE}"/>
              </a:ext>
            </a:extLst>
          </p:cNvPr>
          <p:cNvSpPr/>
          <p:nvPr userDrawn="1"/>
        </p:nvSpPr>
        <p:spPr>
          <a:xfrm>
            <a:off x="0" y="-1"/>
            <a:ext cx="1105786" cy="6932816"/>
          </a:xfrm>
          <a:prstGeom prst="rect">
            <a:avLst/>
          </a:prstGeom>
          <a:solidFill>
            <a:srgbClr val="324A8B"/>
          </a:solidFill>
          <a:ln w="28575">
            <a:solidFill>
              <a:srgbClr val="AED9E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5344" y="91438"/>
            <a:ext cx="7830591" cy="897776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78459FE-57F6-41A3-BA70-48C02263120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80439" y="320890"/>
            <a:ext cx="544907" cy="438871"/>
          </a:xfrm>
          <a:prstGeom prst="rect">
            <a:avLst/>
          </a:prstGeom>
        </p:spPr>
      </p:pic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C7B27B16-DCBC-49C3-953F-579CF6D783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5344" y="1113602"/>
            <a:ext cx="7830591" cy="4705610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B94592F-431D-430D-BBA7-25E8108BBFD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27310" y="6356351"/>
            <a:ext cx="451164" cy="472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032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7F402-75BA-4D01-ABE7-820BF8D82ABC}" type="datetimeFigureOut">
              <a:rPr lang="en-GB" smtClean="0"/>
              <a:t>18/06/2021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BCBC9-9C3F-4A2E-A1C6-B64433A709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6394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7F402-75BA-4D01-ABE7-820BF8D82ABC}" type="datetimeFigureOut">
              <a:rPr lang="en-GB" smtClean="0"/>
              <a:t>18/06/2021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BCBC9-9C3F-4A2E-A1C6-B64433A709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9246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7F402-75BA-4D01-ABE7-820BF8D82ABC}" type="datetimeFigureOut">
              <a:rPr lang="en-GB" smtClean="0"/>
              <a:t>18/06/2021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BCBC9-9C3F-4A2E-A1C6-B64433A709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3980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7F402-75BA-4D01-ABE7-820BF8D82ABC}" type="datetimeFigureOut">
              <a:rPr lang="en-GB" smtClean="0"/>
              <a:t>18/06/2021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BCBC9-9C3F-4A2E-A1C6-B64433A709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50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7F402-75BA-4D01-ABE7-820BF8D82ABC}" type="datetimeFigureOut">
              <a:rPr lang="en-GB" smtClean="0"/>
              <a:t>18/06/2021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BCBC9-9C3F-4A2E-A1C6-B64433A709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7866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7F402-75BA-4D01-ABE7-820BF8D82ABC}" type="datetimeFigureOut">
              <a:rPr lang="en-GB" smtClean="0"/>
              <a:t>18/06/2021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BCBC9-9C3F-4A2E-A1C6-B64433A709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7027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B7F402-75BA-4D01-ABE7-820BF8D82ABC}" type="datetimeFigureOut">
              <a:rPr lang="en-GB" smtClean="0"/>
              <a:t>18/06/2021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6BCBC9-9C3F-4A2E-A1C6-B64433A709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100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7dZMJM-LGzQ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7dZMJM-LGzQ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7FEEF7-416C-459D-829B-3E43F3CE91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0175" y="1359379"/>
            <a:ext cx="7649449" cy="802796"/>
          </a:xfrm>
        </p:spPr>
        <p:txBody>
          <a:bodyPr>
            <a:noAutofit/>
          </a:bodyPr>
          <a:lstStyle/>
          <a:p>
            <a:r>
              <a:rPr lang="en-GB" sz="4000" b="1" dirty="0"/>
              <a:t>Sixth Form Taster Lesson</a:t>
            </a:r>
            <a:endParaRPr lang="en-GB" sz="4000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5E44BCF6-217A-4D2E-8A97-33AD5E8F6386}"/>
              </a:ext>
            </a:extLst>
          </p:cNvPr>
          <p:cNvSpPr txBox="1">
            <a:spLocks/>
          </p:cNvSpPr>
          <p:nvPr/>
        </p:nvSpPr>
        <p:spPr>
          <a:xfrm>
            <a:off x="747275" y="2626204"/>
            <a:ext cx="7649449" cy="80279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800" b="1" dirty="0"/>
              <a:t>English Literature</a:t>
            </a:r>
            <a:endParaRPr lang="en-GB" sz="4800" dirty="0"/>
          </a:p>
        </p:txBody>
      </p:sp>
    </p:spTree>
    <p:extLst>
      <p:ext uri="{BB962C8B-B14F-4D97-AF65-F5344CB8AC3E}">
        <p14:creationId xmlns:p14="http://schemas.microsoft.com/office/powerpoint/2010/main" val="27924581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7FEEF7-416C-459D-829B-3E43F3CE91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4375" y="1359379"/>
            <a:ext cx="7715250" cy="802796"/>
          </a:xfrm>
        </p:spPr>
        <p:txBody>
          <a:bodyPr>
            <a:noAutofit/>
          </a:bodyPr>
          <a:lstStyle/>
          <a:p>
            <a:r>
              <a:rPr lang="en-GB" sz="4800" b="1" dirty="0"/>
              <a:t>English Literature:</a:t>
            </a:r>
            <a:endParaRPr lang="en-GB" sz="4800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A569D75-48C9-47B2-999D-3D1CE35C99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7122175"/>
              </p:ext>
            </p:extLst>
          </p:nvPr>
        </p:nvGraphicFramePr>
        <p:xfrm>
          <a:off x="1252220" y="4059119"/>
          <a:ext cx="6639560" cy="2910426"/>
        </p:xfrm>
        <a:graphic>
          <a:graphicData uri="http://schemas.openxmlformats.org/drawingml/2006/table">
            <a:tbl>
              <a:tblPr firstRow="1" firstCol="1" bandRow="1"/>
              <a:tblGrid>
                <a:gridCol w="6639560">
                  <a:extLst>
                    <a:ext uri="{9D8B030D-6E8A-4147-A177-3AD203B41FA5}">
                      <a16:colId xmlns:a16="http://schemas.microsoft.com/office/drawing/2014/main" val="2633691444"/>
                    </a:ext>
                  </a:extLst>
                </a:gridCol>
              </a:tblGrid>
              <a:tr h="615345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 It Now: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9700266"/>
                  </a:ext>
                </a:extLst>
              </a:tr>
              <a:tr h="1360316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is arguably the most famous line in the whole of English Literature:</a:t>
                      </a: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rgbClr val="00206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‘To be or not to be, that is the question:’</a:t>
                      </a:r>
                    </a:p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 you know: </a:t>
                      </a:r>
                      <a:r>
                        <a:rPr lang="en-GB" sz="16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who wrote it / which text it comes from / who says it?</a:t>
                      </a:r>
                    </a:p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What ideas could the character who says this be trying to express?</a:t>
                      </a:r>
                    </a:p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6769783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714375" y="2604773"/>
            <a:ext cx="771525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Learning Outcomes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1 To analyse the most famous line in English Literature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solidFill>
                  <a:prstClr val="white"/>
                </a:solidFill>
                <a:latin typeface="Tahoma"/>
              </a:rPr>
              <a:t>2 To consider how Literature study encourages you to explore the meaning of your existence.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056179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D2F554F-3ED0-4724-A48A-59C7176F36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7524" y="91438"/>
            <a:ext cx="7962849" cy="906852"/>
          </a:xfrm>
        </p:spPr>
        <p:txBody>
          <a:bodyPr>
            <a:noAutofit/>
          </a:bodyPr>
          <a:lstStyle/>
          <a:p>
            <a:r>
              <a:rPr lang="en-GB" sz="3200" dirty="0"/>
              <a:t>‘To be or not to be, that is the question:’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32454EA-7BA9-4585-8D11-0FF94F6E6EFF}"/>
              </a:ext>
            </a:extLst>
          </p:cNvPr>
          <p:cNvSpPr txBox="1"/>
          <p:nvPr/>
        </p:nvSpPr>
        <p:spPr>
          <a:xfrm>
            <a:off x="158926" y="1132514"/>
            <a:ext cx="521002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  <a:p>
            <a:endParaRPr lang="en-GB" dirty="0">
              <a:solidFill>
                <a:srgbClr val="002060"/>
              </a:solidFill>
            </a:endParaRPr>
          </a:p>
          <a:p>
            <a:r>
              <a:rPr lang="en-GB" dirty="0">
                <a:solidFill>
                  <a:srgbClr val="002060"/>
                </a:solidFill>
              </a:rPr>
              <a:t>Who wrote it:</a:t>
            </a:r>
            <a:r>
              <a:rPr lang="en-GB" dirty="0"/>
              <a:t> William Shakespeare</a:t>
            </a:r>
          </a:p>
          <a:p>
            <a:endParaRPr lang="en-GB" dirty="0"/>
          </a:p>
          <a:p>
            <a:r>
              <a:rPr lang="en-GB" dirty="0">
                <a:solidFill>
                  <a:srgbClr val="002060"/>
                </a:solidFill>
              </a:rPr>
              <a:t>Which text does it comes from: </a:t>
            </a:r>
            <a:r>
              <a:rPr lang="en-GB" dirty="0"/>
              <a:t>Hamlet, Prince of Denmark</a:t>
            </a:r>
          </a:p>
          <a:p>
            <a:endParaRPr lang="en-GB" dirty="0"/>
          </a:p>
          <a:p>
            <a:r>
              <a:rPr lang="en-GB" dirty="0">
                <a:solidFill>
                  <a:srgbClr val="002060"/>
                </a:solidFill>
              </a:rPr>
              <a:t>Who says it: </a:t>
            </a:r>
            <a:r>
              <a:rPr lang="en-GB" dirty="0"/>
              <a:t>Hamlet himself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pPr lvl="0"/>
            <a:r>
              <a:rPr lang="en-GB" b="1" dirty="0">
                <a:solidFill>
                  <a:srgbClr val="002060"/>
                </a:solidFill>
              </a:rPr>
              <a:t>What ideas could the character who says this be trying to express? How do they feel?</a:t>
            </a:r>
          </a:p>
          <a:p>
            <a:endParaRPr lang="en-GB" dirty="0"/>
          </a:p>
          <a:p>
            <a:r>
              <a:rPr lang="en-GB" dirty="0"/>
              <a:t>Does Papa </a:t>
            </a:r>
            <a:r>
              <a:rPr lang="en-GB" dirty="0" err="1"/>
              <a:t>Essiedu’s</a:t>
            </a:r>
            <a:r>
              <a:rPr lang="en-GB" dirty="0"/>
              <a:t> acclaimed performance of the line for the RSC provide you with additional ideas?</a:t>
            </a:r>
          </a:p>
          <a:p>
            <a:endParaRPr lang="en-GB" dirty="0"/>
          </a:p>
          <a:p>
            <a:endParaRPr lang="en-GB" dirty="0"/>
          </a:p>
        </p:txBody>
      </p:sp>
      <p:pic>
        <p:nvPicPr>
          <p:cNvPr id="2" name="Picture 1">
            <a:hlinkClick r:id="rId3"/>
            <a:extLst>
              <a:ext uri="{FF2B5EF4-FFF2-40B4-BE49-F238E27FC236}">
                <a16:creationId xmlns:a16="http://schemas.microsoft.com/office/drawing/2014/main" id="{17C6D780-CBF0-4245-AC47-BA99BF29D80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26375" y="1409351"/>
            <a:ext cx="3458699" cy="5297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8767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D2F554F-3ED0-4724-A48A-59C7176F36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7524" y="91438"/>
            <a:ext cx="7962849" cy="906852"/>
          </a:xfrm>
        </p:spPr>
        <p:txBody>
          <a:bodyPr>
            <a:noAutofit/>
          </a:bodyPr>
          <a:lstStyle/>
          <a:p>
            <a:r>
              <a:rPr lang="en-GB" sz="3200" dirty="0"/>
              <a:t>‘To be or not to be, that is the question:’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32454EA-7BA9-4585-8D11-0FF94F6E6EFF}"/>
              </a:ext>
            </a:extLst>
          </p:cNvPr>
          <p:cNvSpPr txBox="1"/>
          <p:nvPr/>
        </p:nvSpPr>
        <p:spPr>
          <a:xfrm>
            <a:off x="158926" y="998290"/>
            <a:ext cx="5210028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  <a:p>
            <a:endParaRPr lang="en-GB" dirty="0">
              <a:solidFill>
                <a:srgbClr val="002060"/>
              </a:solidFill>
            </a:endParaRPr>
          </a:p>
          <a:p>
            <a:r>
              <a:rPr lang="en-GB" dirty="0">
                <a:solidFill>
                  <a:srgbClr val="002060"/>
                </a:solidFill>
              </a:rPr>
              <a:t>Who wrote it:</a:t>
            </a:r>
            <a:r>
              <a:rPr lang="en-GB" dirty="0"/>
              <a:t> William Shakespeare</a:t>
            </a:r>
          </a:p>
          <a:p>
            <a:endParaRPr lang="en-GB" dirty="0"/>
          </a:p>
          <a:p>
            <a:r>
              <a:rPr lang="en-GB" dirty="0">
                <a:solidFill>
                  <a:srgbClr val="002060"/>
                </a:solidFill>
              </a:rPr>
              <a:t>Which text does it comes from: </a:t>
            </a:r>
            <a:r>
              <a:rPr lang="en-GB" dirty="0"/>
              <a:t>Hamlet, Prince of Denmark</a:t>
            </a:r>
          </a:p>
          <a:p>
            <a:endParaRPr lang="en-GB" dirty="0"/>
          </a:p>
          <a:p>
            <a:r>
              <a:rPr lang="en-GB" dirty="0">
                <a:solidFill>
                  <a:srgbClr val="002060"/>
                </a:solidFill>
              </a:rPr>
              <a:t>Who says it: </a:t>
            </a:r>
            <a:r>
              <a:rPr lang="en-GB" dirty="0"/>
              <a:t>Hamlet himself</a:t>
            </a:r>
          </a:p>
          <a:p>
            <a:endParaRPr lang="en-GB" dirty="0"/>
          </a:p>
          <a:p>
            <a:endParaRPr lang="en-GB" dirty="0"/>
          </a:p>
          <a:p>
            <a:pPr lvl="0"/>
            <a:r>
              <a:rPr lang="en-GB" b="1" dirty="0">
                <a:solidFill>
                  <a:srgbClr val="002060"/>
                </a:solidFill>
              </a:rPr>
              <a:t>What ideas could the character who says this be trying to express? How do they feel?</a:t>
            </a:r>
          </a:p>
          <a:p>
            <a:pPr lvl="0"/>
            <a:endParaRPr lang="en-GB" dirty="0">
              <a:solidFill>
                <a:prstClr val="black"/>
              </a:solidFill>
            </a:endParaRPr>
          </a:p>
          <a:p>
            <a:pPr lvl="0"/>
            <a:endParaRPr lang="en-GB" dirty="0">
              <a:solidFill>
                <a:prstClr val="black"/>
              </a:solidFill>
            </a:endParaRPr>
          </a:p>
          <a:p>
            <a:pPr marL="285750" lvl="0" indent="-285750">
              <a:buFontTx/>
              <a:buChar char="-"/>
            </a:pPr>
            <a:r>
              <a:rPr lang="en-GB" dirty="0">
                <a:solidFill>
                  <a:prstClr val="black"/>
                </a:solidFill>
              </a:rPr>
              <a:t>Is asking himself whether he should live or die</a:t>
            </a:r>
          </a:p>
          <a:p>
            <a:pPr marL="285750" lvl="0" indent="-285750">
              <a:buFontTx/>
              <a:buChar char="-"/>
            </a:pPr>
            <a:r>
              <a:rPr lang="en-GB" dirty="0">
                <a:solidFill>
                  <a:prstClr val="black"/>
                </a:solidFill>
              </a:rPr>
              <a:t>Suffering from mental health problems, depressed</a:t>
            </a:r>
          </a:p>
          <a:p>
            <a:pPr marL="285750" lvl="0" indent="-285750">
              <a:buFontTx/>
              <a:buChar char="-"/>
            </a:pPr>
            <a:r>
              <a:rPr lang="en-GB" dirty="0">
                <a:solidFill>
                  <a:prstClr val="black"/>
                </a:solidFill>
              </a:rPr>
              <a:t>Desperate and despairing</a:t>
            </a:r>
          </a:p>
          <a:p>
            <a:endParaRPr lang="en-GB" dirty="0"/>
          </a:p>
          <a:p>
            <a:endParaRPr lang="en-GB" dirty="0"/>
          </a:p>
        </p:txBody>
      </p:sp>
      <p:pic>
        <p:nvPicPr>
          <p:cNvPr id="2" name="Picture 1">
            <a:hlinkClick r:id="rId3"/>
            <a:extLst>
              <a:ext uri="{FF2B5EF4-FFF2-40B4-BE49-F238E27FC236}">
                <a16:creationId xmlns:a16="http://schemas.microsoft.com/office/drawing/2014/main" id="{17C6D780-CBF0-4245-AC47-BA99BF29D80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26375" y="1409351"/>
            <a:ext cx="3458699" cy="5297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61936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D2F554F-3ED0-4724-A48A-59C7176F36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7524" y="91438"/>
            <a:ext cx="7962849" cy="906852"/>
          </a:xfrm>
        </p:spPr>
        <p:txBody>
          <a:bodyPr>
            <a:noAutofit/>
          </a:bodyPr>
          <a:lstStyle/>
          <a:p>
            <a:r>
              <a:rPr lang="en-GB" sz="3200" dirty="0"/>
              <a:t>‘To be or not to be, that is the question:’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32454EA-7BA9-4585-8D11-0FF94F6E6EFF}"/>
              </a:ext>
            </a:extLst>
          </p:cNvPr>
          <p:cNvSpPr txBox="1"/>
          <p:nvPr/>
        </p:nvSpPr>
        <p:spPr>
          <a:xfrm>
            <a:off x="158925" y="998290"/>
            <a:ext cx="8826149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  <a:p>
            <a:endParaRPr lang="en-GB" b="1" dirty="0">
              <a:solidFill>
                <a:srgbClr val="002060"/>
              </a:solidFill>
            </a:endParaRPr>
          </a:p>
          <a:p>
            <a:r>
              <a:rPr lang="en-GB" b="1" dirty="0">
                <a:solidFill>
                  <a:srgbClr val="002060"/>
                </a:solidFill>
              </a:rPr>
              <a:t>Could analysing the poetic rhythm help us understand this line further?</a:t>
            </a:r>
          </a:p>
          <a:p>
            <a:endParaRPr lang="en-GB" dirty="0"/>
          </a:p>
          <a:p>
            <a:r>
              <a:rPr lang="en-GB" dirty="0"/>
              <a:t>- It is written, like most of Shakespeare’s drama, in ‘</a:t>
            </a:r>
            <a:r>
              <a:rPr lang="en-GB" b="1" dirty="0">
                <a:solidFill>
                  <a:srgbClr val="002060"/>
                </a:solidFill>
              </a:rPr>
              <a:t>iambic pentameter</a:t>
            </a:r>
            <a:r>
              <a:rPr lang="en-GB" dirty="0"/>
              <a:t>’.</a:t>
            </a:r>
          </a:p>
          <a:p>
            <a:endParaRPr lang="en-GB" dirty="0"/>
          </a:p>
          <a:p>
            <a:r>
              <a:rPr lang="en-GB" dirty="0"/>
              <a:t>- This involves a </a:t>
            </a:r>
            <a:r>
              <a:rPr lang="en-GB" dirty="0">
                <a:solidFill>
                  <a:srgbClr val="002060"/>
                </a:solidFill>
              </a:rPr>
              <a:t>ten-beat line </a:t>
            </a:r>
            <a:r>
              <a:rPr lang="en-GB" dirty="0"/>
              <a:t>with an ‘</a:t>
            </a:r>
            <a:r>
              <a:rPr lang="en-GB" dirty="0">
                <a:solidFill>
                  <a:srgbClr val="002060"/>
                </a:solidFill>
              </a:rPr>
              <a:t>off-on’ stress pattern</a:t>
            </a:r>
            <a:r>
              <a:rPr lang="en-GB" dirty="0"/>
              <a:t>.</a:t>
            </a:r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Here’s the line again with its stress pattern:</a:t>
            </a:r>
          </a:p>
          <a:p>
            <a:endParaRPr lang="en-GB" dirty="0"/>
          </a:p>
          <a:p>
            <a:r>
              <a:rPr lang="en-GB" dirty="0"/>
              <a:t>	</a:t>
            </a:r>
            <a:r>
              <a:rPr lang="en-GB" sz="2400" dirty="0"/>
              <a:t>‘To </a:t>
            </a:r>
            <a:r>
              <a:rPr lang="en-GB" sz="2400" b="1" dirty="0">
                <a:solidFill>
                  <a:srgbClr val="002060"/>
                </a:solidFill>
              </a:rPr>
              <a:t>be</a:t>
            </a:r>
            <a:r>
              <a:rPr lang="en-GB" sz="2400" dirty="0"/>
              <a:t> or </a:t>
            </a:r>
            <a:r>
              <a:rPr lang="en-GB" sz="2400" b="1" dirty="0">
                <a:solidFill>
                  <a:srgbClr val="002060"/>
                </a:solidFill>
              </a:rPr>
              <a:t>not</a:t>
            </a:r>
            <a:r>
              <a:rPr lang="en-GB" sz="2400" dirty="0"/>
              <a:t> to </a:t>
            </a:r>
            <a:r>
              <a:rPr lang="en-GB" sz="2400" b="1" dirty="0">
                <a:solidFill>
                  <a:srgbClr val="002060"/>
                </a:solidFill>
              </a:rPr>
              <a:t>be</a:t>
            </a:r>
            <a:r>
              <a:rPr lang="en-GB" sz="2400" dirty="0"/>
              <a:t> that </a:t>
            </a:r>
            <a:r>
              <a:rPr lang="en-GB" sz="2400" b="1" dirty="0">
                <a:solidFill>
                  <a:srgbClr val="002060"/>
                </a:solidFill>
              </a:rPr>
              <a:t>is</a:t>
            </a:r>
            <a:r>
              <a:rPr lang="en-GB" sz="2400" dirty="0"/>
              <a:t> the </a:t>
            </a:r>
            <a:r>
              <a:rPr lang="en-GB" sz="2400" b="1" dirty="0">
                <a:solidFill>
                  <a:srgbClr val="002060"/>
                </a:solidFill>
              </a:rPr>
              <a:t>question</a:t>
            </a:r>
            <a:r>
              <a:rPr lang="en-GB" sz="2400" dirty="0"/>
              <a:t>’</a:t>
            </a:r>
          </a:p>
          <a:p>
            <a:endParaRPr lang="en-GB" dirty="0"/>
          </a:p>
          <a:p>
            <a:r>
              <a:rPr lang="en-GB" b="1" dirty="0">
                <a:solidFill>
                  <a:srgbClr val="002060"/>
                </a:solidFill>
              </a:rPr>
              <a:t>Can we interpret the line in a more specific way if we consider the particular words Shakespeare chooses to emphasise through the poetic structure?</a:t>
            </a:r>
          </a:p>
          <a:p>
            <a:endParaRPr lang="en-GB" b="1" dirty="0">
              <a:solidFill>
                <a:srgbClr val="002060"/>
              </a:solidFill>
            </a:endParaRPr>
          </a:p>
          <a:p>
            <a:r>
              <a:rPr lang="en-GB" dirty="0">
                <a:solidFill>
                  <a:srgbClr val="002060"/>
                </a:solidFill>
              </a:rPr>
              <a:t>Do you notice anything else a little unusual about this line as an example of iambic pentameter?</a:t>
            </a:r>
          </a:p>
        </p:txBody>
      </p:sp>
    </p:spTree>
    <p:extLst>
      <p:ext uri="{BB962C8B-B14F-4D97-AF65-F5344CB8AC3E}">
        <p14:creationId xmlns:p14="http://schemas.microsoft.com/office/powerpoint/2010/main" val="5002478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D2F554F-3ED0-4724-A48A-59C7176F36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7524" y="91438"/>
            <a:ext cx="7962849" cy="906852"/>
          </a:xfrm>
        </p:spPr>
        <p:txBody>
          <a:bodyPr>
            <a:noAutofit/>
          </a:bodyPr>
          <a:lstStyle/>
          <a:p>
            <a:r>
              <a:rPr lang="en-GB" sz="3200" dirty="0"/>
              <a:t>‘To be or not to be, that is the question:’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32454EA-7BA9-4585-8D11-0FF94F6E6EFF}"/>
              </a:ext>
            </a:extLst>
          </p:cNvPr>
          <p:cNvSpPr txBox="1"/>
          <p:nvPr/>
        </p:nvSpPr>
        <p:spPr>
          <a:xfrm>
            <a:off x="183627" y="724190"/>
            <a:ext cx="8826149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  <a:p>
            <a:endParaRPr lang="en-GB" b="1" dirty="0">
              <a:solidFill>
                <a:srgbClr val="002060"/>
              </a:solidFill>
            </a:endParaRPr>
          </a:p>
          <a:p>
            <a:r>
              <a:rPr lang="en-GB" b="1" dirty="0">
                <a:solidFill>
                  <a:srgbClr val="002060"/>
                </a:solidFill>
              </a:rPr>
              <a:t>Could analysing the poetic rhythm help us understand this line further?</a:t>
            </a:r>
          </a:p>
          <a:p>
            <a:endParaRPr lang="en-GB" dirty="0"/>
          </a:p>
          <a:p>
            <a:r>
              <a:rPr lang="en-GB" dirty="0"/>
              <a:t>												Stress on ‘is’ is defiant in tone:</a:t>
            </a:r>
          </a:p>
          <a:p>
            <a:r>
              <a:rPr lang="en-GB" dirty="0"/>
              <a:t>												people ignore the importance 												of this question </a:t>
            </a:r>
          </a:p>
          <a:p>
            <a:r>
              <a:rPr lang="en-GB" dirty="0"/>
              <a:t>	</a:t>
            </a:r>
            <a:r>
              <a:rPr lang="en-GB" sz="2400" dirty="0"/>
              <a:t>‘To </a:t>
            </a:r>
            <a:r>
              <a:rPr lang="en-GB" sz="2400" b="1" dirty="0">
                <a:solidFill>
                  <a:srgbClr val="002060"/>
                </a:solidFill>
              </a:rPr>
              <a:t>be</a:t>
            </a:r>
            <a:r>
              <a:rPr lang="en-GB" sz="2400" dirty="0"/>
              <a:t> or </a:t>
            </a:r>
            <a:r>
              <a:rPr lang="en-GB" sz="2400" b="1" dirty="0">
                <a:solidFill>
                  <a:srgbClr val="002060"/>
                </a:solidFill>
              </a:rPr>
              <a:t>not</a:t>
            </a:r>
            <a:r>
              <a:rPr lang="en-GB" sz="2400" dirty="0"/>
              <a:t> to </a:t>
            </a:r>
            <a:r>
              <a:rPr lang="en-GB" sz="2400" b="1" dirty="0">
                <a:solidFill>
                  <a:srgbClr val="002060"/>
                </a:solidFill>
              </a:rPr>
              <a:t>be</a:t>
            </a:r>
            <a:r>
              <a:rPr lang="en-GB" sz="2400" dirty="0"/>
              <a:t> that </a:t>
            </a:r>
            <a:r>
              <a:rPr lang="en-GB" sz="2400" b="1" dirty="0">
                <a:solidFill>
                  <a:srgbClr val="002060"/>
                </a:solidFill>
              </a:rPr>
              <a:t>is</a:t>
            </a:r>
            <a:r>
              <a:rPr lang="en-GB" sz="2400" dirty="0"/>
              <a:t> the </a:t>
            </a:r>
            <a:r>
              <a:rPr lang="en-GB" sz="2400" b="1" dirty="0">
                <a:solidFill>
                  <a:srgbClr val="002060"/>
                </a:solidFill>
              </a:rPr>
              <a:t>question</a:t>
            </a:r>
            <a:r>
              <a:rPr lang="en-GB" sz="2400" dirty="0"/>
              <a:t>’</a:t>
            </a:r>
          </a:p>
          <a:p>
            <a:endParaRPr lang="en-GB" sz="2400" dirty="0"/>
          </a:p>
          <a:p>
            <a:r>
              <a:rPr lang="en-GB" dirty="0"/>
              <a:t>Emphasising &amp; juxtaposing ‘be’ and ‘not’ strengthens this</a:t>
            </a:r>
          </a:p>
          <a:p>
            <a:r>
              <a:rPr lang="en-GB" dirty="0"/>
              <a:t>sense of a dichotomy between two options: </a:t>
            </a:r>
          </a:p>
          <a:p>
            <a:r>
              <a:rPr lang="en-GB" dirty="0"/>
              <a:t>‘living’ and simply ‘not living’ 					The emphasis on question is strong </a:t>
            </a:r>
          </a:p>
          <a:p>
            <a:r>
              <a:rPr lang="en-GB" dirty="0"/>
              <a:t>								because it is the final word/idea of the line – 								also, S. adds an extra beat to the usually ten-								syllable line. Reveals Hamlet’s obsession with the 								great ‘questions’ of existence.</a:t>
            </a:r>
            <a:endParaRPr lang="en-GB" dirty="0">
              <a:solidFill>
                <a:srgbClr val="002060"/>
              </a:solidFill>
            </a:endParaRP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6C45D492-CAF2-4A09-9320-E5C61099CD2C}"/>
              </a:ext>
            </a:extLst>
          </p:cNvPr>
          <p:cNvCxnSpPr/>
          <p:nvPr/>
        </p:nvCxnSpPr>
        <p:spPr>
          <a:xfrm>
            <a:off x="1325925" y="3021739"/>
            <a:ext cx="906012" cy="4530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89177E45-1A5F-4BB2-A9C9-C66682795658}"/>
              </a:ext>
            </a:extLst>
          </p:cNvPr>
          <p:cNvCxnSpPr>
            <a:cxnSpLocks/>
          </p:cNvCxnSpPr>
          <p:nvPr/>
        </p:nvCxnSpPr>
        <p:spPr>
          <a:xfrm flipH="1">
            <a:off x="2655582" y="3015124"/>
            <a:ext cx="650146" cy="4530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315E32D3-F370-4458-88FA-5EF03091E503}"/>
              </a:ext>
            </a:extLst>
          </p:cNvPr>
          <p:cNvCxnSpPr/>
          <p:nvPr/>
        </p:nvCxnSpPr>
        <p:spPr>
          <a:xfrm>
            <a:off x="2273882" y="3021739"/>
            <a:ext cx="75500" cy="4530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69ACFC95-B64B-4DB7-87EF-376CA2DC9EEB}"/>
              </a:ext>
            </a:extLst>
          </p:cNvPr>
          <p:cNvCxnSpPr>
            <a:cxnSpLocks/>
          </p:cNvCxnSpPr>
          <p:nvPr/>
        </p:nvCxnSpPr>
        <p:spPr>
          <a:xfrm flipV="1">
            <a:off x="4265883" y="2046914"/>
            <a:ext cx="1426129" cy="6711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E213AD90-82A0-4DD2-8E9B-4BFDCA4ABC6F}"/>
              </a:ext>
            </a:extLst>
          </p:cNvPr>
          <p:cNvCxnSpPr>
            <a:cxnSpLocks/>
          </p:cNvCxnSpPr>
          <p:nvPr/>
        </p:nvCxnSpPr>
        <p:spPr>
          <a:xfrm>
            <a:off x="5981350" y="3021739"/>
            <a:ext cx="1459685" cy="8898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097745E8-57C2-497A-AC15-2EC548A8C0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5295268"/>
              </p:ext>
            </p:extLst>
          </p:nvPr>
        </p:nvGraphicFramePr>
        <p:xfrm>
          <a:off x="225572" y="5433171"/>
          <a:ext cx="8826149" cy="13333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826149">
                  <a:extLst>
                    <a:ext uri="{9D8B030D-6E8A-4147-A177-3AD203B41FA5}">
                      <a16:colId xmlns:a16="http://schemas.microsoft.com/office/drawing/2014/main" val="934798"/>
                    </a:ext>
                  </a:extLst>
                </a:gridCol>
              </a:tblGrid>
              <a:tr h="354949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Task</a:t>
                      </a:r>
                      <a:r>
                        <a:rPr lang="en-GB" sz="2000" b="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: Quick paragraph (type into the chat)</a:t>
                      </a:r>
                      <a:endParaRPr lang="en-GB" sz="2000" b="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24A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6645988"/>
                  </a:ext>
                </a:extLst>
              </a:tr>
              <a:tr h="978442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In one brief paragraph, </a:t>
                      </a:r>
                      <a:r>
                        <a:rPr lang="en-GB" sz="1600" b="1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explain why you think Hamlet says this</a:t>
                      </a: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. Try to include direct reference to the line, and some language analysis, to help strengthen your explanation.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98961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303713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</TotalTime>
  <Words>616</Words>
  <Application>Microsoft Office PowerPoint</Application>
  <PresentationFormat>On-screen Show (4:3)</PresentationFormat>
  <Paragraphs>82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Tahoma</vt:lpstr>
      <vt:lpstr>Times New Roman</vt:lpstr>
      <vt:lpstr>1_Office Theme</vt:lpstr>
      <vt:lpstr>Sixth Form Taster Lesson</vt:lpstr>
      <vt:lpstr>English Literature:</vt:lpstr>
      <vt:lpstr>‘To be or not to be, that is the question:’</vt:lpstr>
      <vt:lpstr>‘To be or not to be, that is the question:’</vt:lpstr>
      <vt:lpstr>‘To be or not to be, that is the question:’</vt:lpstr>
      <vt:lpstr>‘To be or not to be, that is the question:’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Sixth Form Taster Lesson</dc:title>
  <dc:creator>Christopher Watkins</dc:creator>
  <cp:lastModifiedBy>David Frost</cp:lastModifiedBy>
  <cp:revision>14</cp:revision>
  <dcterms:created xsi:type="dcterms:W3CDTF">2021-06-15T09:20:34Z</dcterms:created>
  <dcterms:modified xsi:type="dcterms:W3CDTF">2021-06-18T09:39:39Z</dcterms:modified>
</cp:coreProperties>
</file>