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63" r:id="rId3"/>
    <p:sldId id="269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2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96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407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306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443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118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189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584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3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968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47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73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59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2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1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29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734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://www.premiere.fr/Bandes-annonces/Video/Intouchables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nc-nd/3.0/" TargetMode="External"/><Relationship Id="rId4" Type="http://schemas.openxmlformats.org/officeDocument/2006/relationships/hyperlink" Target="http://tartinesetmoi.blogspot.com/2012/01/nous-sommes-tous-des-intouchables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6CDF8-ACD0-447B-9EBF-082C6B4B6B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0999" y="4406512"/>
            <a:ext cx="9790289" cy="1170200"/>
          </a:xfrm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Les intouchables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FC92F-018A-4964-BF69-3582DA273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5519" y="6136695"/>
            <a:ext cx="8825658" cy="861420"/>
          </a:xfrm>
        </p:spPr>
        <p:txBody>
          <a:bodyPr/>
          <a:lstStyle/>
          <a:p>
            <a:r>
              <a:rPr lang="en-GB" dirty="0">
                <a:solidFill>
                  <a:srgbClr val="FFFF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http://www.premiere.fr/Bandes-annonces/Video/Intouchables</a:t>
            </a:r>
            <a:endParaRPr lang="en-GB" dirty="0">
              <a:solidFill>
                <a:srgbClr val="FFFF00"/>
              </a:solidFill>
            </a:endParaRPr>
          </a:p>
          <a:p>
            <a:endParaRPr lang="fr-FR" dirty="0"/>
          </a:p>
          <a:p>
            <a:endParaRPr 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CBE852-C4B2-4992-9531-EEBA4814A6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567409" y="290595"/>
            <a:ext cx="6000750" cy="4000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74ECB0-303E-450F-8E3D-029D09567DBF}"/>
              </a:ext>
            </a:extLst>
          </p:cNvPr>
          <p:cNvSpPr txBox="1"/>
          <p:nvPr/>
        </p:nvSpPr>
        <p:spPr>
          <a:xfrm>
            <a:off x="2463447" y="4175679"/>
            <a:ext cx="60007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>
                <a:hlinkClick r:id="rId4" tooltip="http://tartinesetmoi.blogspot.com/2012/01/nous-sommes-tous-des-intouchables.html"/>
              </a:rPr>
              <a:t>This Photo</a:t>
            </a:r>
            <a:r>
              <a:rPr lang="fr-FR" sz="900"/>
              <a:t> by Unknown Author is licensed under </a:t>
            </a:r>
            <a:r>
              <a:rPr lang="fr-FR" sz="900">
                <a:hlinkClick r:id="rId5" tooltip="https://creativecommons.org/licenses/by-nc-nd/3.0/"/>
              </a:rPr>
              <a:t>CC BY-NC-ND</a:t>
            </a:r>
            <a:endParaRPr lang="fr-FR" sz="900"/>
          </a:p>
        </p:txBody>
      </p:sp>
    </p:spTree>
    <p:extLst>
      <p:ext uri="{BB962C8B-B14F-4D97-AF65-F5344CB8AC3E}">
        <p14:creationId xmlns:p14="http://schemas.microsoft.com/office/powerpoint/2010/main" val="1189071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D84B15C-15D7-406F-960F-9B804B68E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68300"/>
            <a:ext cx="8229600" cy="455789"/>
          </a:xfrm>
        </p:spPr>
        <p:txBody>
          <a:bodyPr>
            <a:normAutofit fontScale="90000"/>
          </a:bodyPr>
          <a:lstStyle/>
          <a:p>
            <a:r>
              <a:rPr lang="fr-FR" altLang="en-US" sz="2400" b="1" dirty="0">
                <a:solidFill>
                  <a:srgbClr val="FF0000"/>
                </a:solidFill>
                <a:latin typeface="OpenDyslexic" panose="00000500000000000000" pitchFamily="50" charset="0"/>
              </a:rPr>
              <a:t>Décrivez les deux personnages principaux :</a:t>
            </a:r>
            <a:br>
              <a:rPr lang="fr-FR" altLang="en-US" b="1" dirty="0">
                <a:latin typeface="OpenDyslexic" panose="00000500000000000000" pitchFamily="50" charset="0"/>
              </a:rPr>
            </a:br>
            <a:endParaRPr lang="en-GB" altLang="en-US" b="1" dirty="0">
              <a:latin typeface="OpenDyslexic" panose="00000500000000000000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9D3AB-81CF-4557-AAA1-D05CBC723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000" y="2108993"/>
            <a:ext cx="8229600" cy="5364163"/>
          </a:xfrm>
        </p:spPr>
        <p:txBody>
          <a:bodyPr/>
          <a:lstStyle/>
          <a:p>
            <a:pPr marL="0" indent="0">
              <a:buNone/>
              <a:defRPr/>
            </a:pPr>
            <a:endParaRPr lang="fr-FR" dirty="0"/>
          </a:p>
          <a:p>
            <a:pPr marL="0" indent="0">
              <a:buNone/>
              <a:defRPr/>
            </a:pPr>
            <a:endParaRPr lang="fr-FR" dirty="0"/>
          </a:p>
          <a:p>
            <a:pPr marL="0" indent="0">
              <a:buNone/>
              <a:defRPr/>
            </a:pPr>
            <a:r>
              <a:rPr lang="fr-FR" dirty="0">
                <a:latin typeface="OpenDyslexic" panose="00000500000000000000" pitchFamily="50" charset="0"/>
              </a:rPr>
              <a:t>Handicapé                    souriant</a:t>
            </a:r>
          </a:p>
          <a:p>
            <a:pPr marL="0" indent="0">
              <a:buNone/>
              <a:defRPr/>
            </a:pPr>
            <a:r>
              <a:rPr lang="fr-FR" dirty="0">
                <a:latin typeface="OpenDyslexic" panose="00000500000000000000" pitchFamily="50" charset="0"/>
              </a:rPr>
              <a:t>Aristocrate                      généreux</a:t>
            </a:r>
          </a:p>
          <a:p>
            <a:pPr marL="0" indent="0">
              <a:buNone/>
              <a:defRPr/>
            </a:pPr>
            <a:r>
              <a:rPr lang="fr-FR" dirty="0">
                <a:latin typeface="OpenDyslexic" panose="00000500000000000000" pitchFamily="50" charset="0"/>
              </a:rPr>
              <a:t>pauvre </a:t>
            </a:r>
          </a:p>
          <a:p>
            <a:pPr marL="0" indent="0">
              <a:buNone/>
              <a:defRPr/>
            </a:pPr>
            <a:r>
              <a:rPr lang="fr-FR" dirty="0">
                <a:latin typeface="OpenDyslexic" panose="00000500000000000000" pitchFamily="50" charset="0"/>
              </a:rPr>
              <a:t>Banlieusard              opportuniste</a:t>
            </a:r>
          </a:p>
          <a:p>
            <a:pPr marL="0" indent="0">
              <a:buNone/>
              <a:defRPr/>
            </a:pPr>
            <a:r>
              <a:rPr lang="fr-FR" dirty="0">
                <a:latin typeface="OpenDyslexic" panose="00000500000000000000" pitchFamily="50" charset="0"/>
              </a:rPr>
              <a:t>Drôle                     Ancien prisonnier         grand</a:t>
            </a:r>
          </a:p>
          <a:p>
            <a:pPr marL="0" indent="0">
              <a:buNone/>
              <a:defRPr/>
            </a:pPr>
            <a:r>
              <a:rPr lang="fr-FR" dirty="0">
                <a:latin typeface="OpenDyslexic" panose="00000500000000000000" pitchFamily="50" charset="0"/>
              </a:rPr>
              <a:t>Riche                    d’origine africaine</a:t>
            </a:r>
          </a:p>
          <a:p>
            <a:pPr marL="0" indent="0">
              <a:buNone/>
              <a:defRPr/>
            </a:pPr>
            <a:r>
              <a:rPr lang="fr-FR" dirty="0">
                <a:latin typeface="OpenDyslexic" panose="00000500000000000000" pitchFamily="50" charset="0"/>
              </a:rPr>
              <a:t>         </a:t>
            </a:r>
          </a:p>
          <a:p>
            <a:pPr marL="0" indent="0">
              <a:buNone/>
              <a:defRPr/>
            </a:pPr>
            <a:endParaRPr lang="fr-FR" dirty="0"/>
          </a:p>
          <a:p>
            <a:pPr marL="0" indent="0">
              <a:buNone/>
              <a:defRPr/>
            </a:pPr>
            <a:endParaRPr lang="fr-FR" dirty="0"/>
          </a:p>
          <a:p>
            <a:pPr>
              <a:defRPr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A720C89-0BAF-4FA4-8A57-5FDB1C176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043112"/>
              </p:ext>
            </p:extLst>
          </p:nvPr>
        </p:nvGraphicFramePr>
        <p:xfrm>
          <a:off x="2427111" y="954088"/>
          <a:ext cx="6335889" cy="1112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889">
                  <a:extLst>
                    <a:ext uri="{9D8B030D-6E8A-4147-A177-3AD203B41FA5}">
                      <a16:colId xmlns:a16="http://schemas.microsoft.com/office/drawing/2014/main" val="188120729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063064248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Philippe </a:t>
                      </a:r>
                      <a:endParaRPr lang="en-GB" sz="1800" dirty="0">
                        <a:solidFill>
                          <a:schemeClr val="tx1"/>
                        </a:solidFill>
                        <a:latin typeface="OpenDyslexic" panose="00000500000000000000" pitchFamily="50" charset="0"/>
                      </a:endParaRPr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GB" sz="1800" dirty="0" err="1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Driss</a:t>
                      </a:r>
                      <a:endParaRPr lang="en-GB" sz="1800" dirty="0">
                        <a:solidFill>
                          <a:schemeClr val="tx1"/>
                        </a:solidFill>
                        <a:latin typeface="OpenDyslexic" panose="00000500000000000000" pitchFamily="50" charset="0"/>
                      </a:endParaRPr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362111944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3516176038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GB" sz="1800" dirty="0"/>
                    </a:p>
                  </a:txBody>
                  <a:tcPr marT="45733" marB="45733"/>
                </a:tc>
                <a:extLst>
                  <a:ext uri="{0D108BD9-81ED-4DB2-BD59-A6C34878D82A}">
                    <a16:rowId xmlns:a16="http://schemas.microsoft.com/office/drawing/2014/main" val="973812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30562B20-4626-4F9B-8FED-97ED77F26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683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altLang="en-US" b="1">
                <a:solidFill>
                  <a:srgbClr val="00B050"/>
                </a:solidFill>
              </a:rPr>
              <a:t>La correction   …</a:t>
            </a:r>
            <a:br>
              <a:rPr lang="en-GB" altLang="en-US"/>
            </a:br>
            <a:endParaRPr lang="en-GB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B4289-6684-41CC-875A-EA2E9CD3F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1066801"/>
            <a:ext cx="8229600" cy="5364163"/>
          </a:xfrm>
        </p:spPr>
        <p:txBody>
          <a:bodyPr/>
          <a:lstStyle/>
          <a:p>
            <a:pPr marL="0" indent="0">
              <a:buNone/>
              <a:defRPr/>
            </a:pPr>
            <a:endParaRPr lang="fr-FR" dirty="0"/>
          </a:p>
          <a:p>
            <a:pPr marL="0" indent="0">
              <a:buNone/>
              <a:defRPr/>
            </a:pPr>
            <a:endParaRPr lang="fr-FR" dirty="0"/>
          </a:p>
          <a:p>
            <a:pPr marL="0" indent="0">
              <a:buNone/>
              <a:defRPr/>
            </a:pPr>
            <a:r>
              <a:rPr lang="fr-FR" dirty="0"/>
              <a:t>            </a:t>
            </a:r>
          </a:p>
          <a:p>
            <a:pPr marL="0" indent="0">
              <a:buNone/>
              <a:defRPr/>
            </a:pPr>
            <a:endParaRPr lang="fr-FR" dirty="0"/>
          </a:p>
          <a:p>
            <a:pPr marL="0" indent="0">
              <a:buNone/>
              <a:defRPr/>
            </a:pPr>
            <a:endParaRPr lang="fr-FR" dirty="0"/>
          </a:p>
          <a:p>
            <a:pPr>
              <a:defRPr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B973C61-8E59-444F-83F6-921F05B57050}"/>
              </a:ext>
            </a:extLst>
          </p:cNvPr>
          <p:cNvGraphicFramePr>
            <a:graphicFrameLocks noGrp="1"/>
          </p:cNvGraphicFramePr>
          <p:nvPr/>
        </p:nvGraphicFramePr>
        <p:xfrm>
          <a:off x="2209800" y="1219200"/>
          <a:ext cx="8018462" cy="495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9231">
                  <a:extLst>
                    <a:ext uri="{9D8B030D-6E8A-4147-A177-3AD203B41FA5}">
                      <a16:colId xmlns:a16="http://schemas.microsoft.com/office/drawing/2014/main" val="1881207293"/>
                    </a:ext>
                  </a:extLst>
                </a:gridCol>
                <a:gridCol w="4009231">
                  <a:extLst>
                    <a:ext uri="{9D8B030D-6E8A-4147-A177-3AD203B41FA5}">
                      <a16:colId xmlns:a16="http://schemas.microsoft.com/office/drawing/2014/main" val="3063064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Philippe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r>
                        <a:rPr lang="en-GB" dirty="0" err="1">
                          <a:solidFill>
                            <a:schemeClr val="tx1"/>
                          </a:solidFill>
                        </a:rPr>
                        <a:t>Driss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/>
                </a:tc>
                <a:extLst>
                  <a:ext uri="{0D108BD9-81ED-4DB2-BD59-A6C34878D82A}">
                    <a16:rowId xmlns:a16="http://schemas.microsoft.com/office/drawing/2014/main" val="3621119441"/>
                  </a:ext>
                </a:extLst>
              </a:tr>
              <a:tr h="122449">
                <a:tc>
                  <a:txBody>
                    <a:bodyPr/>
                    <a:lstStyle/>
                    <a:p>
                      <a:r>
                        <a:rPr lang="fr-FR" dirty="0"/>
                        <a:t>Handicapé </a:t>
                      </a:r>
                      <a:endParaRPr lang="en-GB" dirty="0"/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souriant</a:t>
                      </a:r>
                    </a:p>
                    <a:p>
                      <a:endParaRPr lang="en-GB" dirty="0"/>
                    </a:p>
                  </a:txBody>
                  <a:tcPr marL="91446" marR="91446"/>
                </a:tc>
                <a:extLst>
                  <a:ext uri="{0D108BD9-81ED-4DB2-BD59-A6C34878D82A}">
                    <a16:rowId xmlns:a16="http://schemas.microsoft.com/office/drawing/2014/main" val="3516176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Aristocrate</a:t>
                      </a:r>
                      <a:endParaRPr lang="en-GB" dirty="0"/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d’origine africaine</a:t>
                      </a:r>
                    </a:p>
                    <a:p>
                      <a:endParaRPr lang="en-GB" dirty="0"/>
                    </a:p>
                  </a:txBody>
                  <a:tcPr marL="91446" marR="91446"/>
                </a:tc>
                <a:extLst>
                  <a:ext uri="{0D108BD9-81ED-4DB2-BD59-A6C34878D82A}">
                    <a16:rowId xmlns:a16="http://schemas.microsoft.com/office/drawing/2014/main" val="97381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généreux</a:t>
                      </a:r>
                    </a:p>
                    <a:p>
                      <a:endParaRPr lang="en-GB" dirty="0"/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Ancien prisonnier</a:t>
                      </a:r>
                      <a:endParaRPr lang="en-GB" dirty="0"/>
                    </a:p>
                  </a:txBody>
                  <a:tcPr marL="91446" marR="91446"/>
                </a:tc>
                <a:extLst>
                  <a:ext uri="{0D108BD9-81ED-4DB2-BD59-A6C34878D82A}">
                    <a16:rowId xmlns:a16="http://schemas.microsoft.com/office/drawing/2014/main" val="3443528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riche </a:t>
                      </a:r>
                      <a:endParaRPr lang="en-GB" dirty="0"/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opportuniste</a:t>
                      </a:r>
                    </a:p>
                    <a:p>
                      <a:endParaRPr lang="en-GB" dirty="0"/>
                    </a:p>
                  </a:txBody>
                  <a:tcPr marL="91446" marR="91446"/>
                </a:tc>
                <a:extLst>
                  <a:ext uri="{0D108BD9-81ED-4DB2-BD59-A6C34878D82A}">
                    <a16:rowId xmlns:a16="http://schemas.microsoft.com/office/drawing/2014/main" val="2724659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grand</a:t>
                      </a:r>
                    </a:p>
                    <a:p>
                      <a:r>
                        <a:rPr lang="fr-FR" dirty="0"/>
                        <a:t> </a:t>
                      </a:r>
                      <a:endParaRPr lang="en-GB" dirty="0"/>
                    </a:p>
                  </a:txBody>
                  <a:tcPr marL="91446" marR="91446"/>
                </a:tc>
                <a:extLst>
                  <a:ext uri="{0D108BD9-81ED-4DB2-BD59-A6C34878D82A}">
                    <a16:rowId xmlns:a16="http://schemas.microsoft.com/office/drawing/2014/main" val="3131309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Banlieusard</a:t>
                      </a:r>
                    </a:p>
                    <a:p>
                      <a:endParaRPr lang="en-GB" dirty="0"/>
                    </a:p>
                  </a:txBody>
                  <a:tcPr marL="91446" marR="91446"/>
                </a:tc>
                <a:extLst>
                  <a:ext uri="{0D108BD9-81ED-4DB2-BD59-A6C34878D82A}">
                    <a16:rowId xmlns:a16="http://schemas.microsoft.com/office/drawing/2014/main" val="3362261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Drôle </a:t>
                      </a:r>
                      <a:endParaRPr lang="en-GB" dirty="0"/>
                    </a:p>
                  </a:txBody>
                  <a:tcPr marL="91446" marR="91446"/>
                </a:tc>
                <a:extLst>
                  <a:ext uri="{0D108BD9-81ED-4DB2-BD59-A6C34878D82A}">
                    <a16:rowId xmlns:a16="http://schemas.microsoft.com/office/drawing/2014/main" val="206273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91446" marR="91446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pauvre</a:t>
                      </a:r>
                      <a:endParaRPr lang="en-GB" dirty="0"/>
                    </a:p>
                  </a:txBody>
                  <a:tcPr marL="91446" marR="91446"/>
                </a:tc>
                <a:extLst>
                  <a:ext uri="{0D108BD9-81ED-4DB2-BD59-A6C34878D82A}">
                    <a16:rowId xmlns:a16="http://schemas.microsoft.com/office/drawing/2014/main" val="367829277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AB48-E865-405D-8724-CB3E0AF94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6A390-03CE-4224-942C-A3E1C07C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2257779"/>
            <a:ext cx="11119556" cy="4515554"/>
          </a:xfrm>
        </p:spPr>
        <p:txBody>
          <a:bodyPr/>
          <a:lstStyle/>
          <a:p>
            <a:r>
              <a:rPr lang="en-GB" sz="1800" dirty="0">
                <a:latin typeface="OpenDyslexic" panose="00000500000000000000" pitchFamily="50" charset="0"/>
              </a:rPr>
              <a:t>Le film </a:t>
            </a:r>
            <a:r>
              <a:rPr lang="en-GB" sz="1800" dirty="0" err="1">
                <a:latin typeface="OpenDyslexic" panose="00000500000000000000" pitchFamily="50" charset="0"/>
              </a:rPr>
              <a:t>était</a:t>
            </a:r>
            <a:r>
              <a:rPr lang="en-GB" sz="1800" dirty="0">
                <a:latin typeface="OpenDyslexic" panose="00000500000000000000" pitchFamily="50" charset="0"/>
              </a:rPr>
              <a:t> au_______ de </a:t>
            </a:r>
            <a:r>
              <a:rPr lang="en-GB" sz="1800" dirty="0" err="1">
                <a:latin typeface="OpenDyslexic" panose="00000500000000000000" pitchFamily="50" charset="0"/>
              </a:rPr>
              <a:t>l’amitié</a:t>
            </a:r>
            <a:r>
              <a:rPr lang="en-GB" sz="1800" dirty="0">
                <a:latin typeface="OpenDyslexic" panose="00000500000000000000" pitchFamily="50" charset="0"/>
              </a:rPr>
              <a:t>.  </a:t>
            </a:r>
            <a:r>
              <a:rPr lang="en-GB" sz="1800" i="1" dirty="0">
                <a:latin typeface="OpenDyslexic" panose="00000500000000000000" pitchFamily="50" charset="0"/>
              </a:rPr>
              <a:t>Philippe, un riche_____________, </a:t>
            </a:r>
            <a:r>
              <a:rPr lang="en-GB" sz="1800" i="1" dirty="0" err="1">
                <a:latin typeface="OpenDyslexic" panose="00000500000000000000" pitchFamily="50" charset="0"/>
              </a:rPr>
              <a:t>est</a:t>
            </a:r>
            <a:r>
              <a:rPr lang="en-GB" sz="1800" i="1" dirty="0">
                <a:latin typeface="OpenDyslexic" panose="00000500000000000000" pitchFamily="50" charset="0"/>
              </a:rPr>
              <a:t>________ (</a:t>
            </a:r>
            <a:r>
              <a:rPr lang="en-GB" sz="1800" i="1" dirty="0" err="1">
                <a:latin typeface="OpenDyslexic" panose="00000500000000000000" pitchFamily="50" charset="0"/>
              </a:rPr>
              <a:t>tétraplégique</a:t>
            </a:r>
            <a:r>
              <a:rPr lang="en-GB" sz="1800" i="1" dirty="0">
                <a:latin typeface="OpenDyslexic" panose="00000500000000000000" pitchFamily="50" charset="0"/>
              </a:rPr>
              <a:t>) après un accident.  Il engage </a:t>
            </a:r>
            <a:r>
              <a:rPr lang="en-GB" sz="1800" i="1" dirty="0" err="1">
                <a:latin typeface="OpenDyslexic" panose="00000500000000000000" pitchFamily="50" charset="0"/>
              </a:rPr>
              <a:t>Driss</a:t>
            </a:r>
            <a:r>
              <a:rPr lang="en-GB" sz="1800" i="1" dirty="0">
                <a:latin typeface="OpenDyslexic" panose="00000500000000000000" pitchFamily="50" charset="0"/>
              </a:rPr>
              <a:t> </a:t>
            </a:r>
            <a:r>
              <a:rPr lang="en-GB" sz="1800" i="1" dirty="0" err="1">
                <a:latin typeface="OpenDyslexic" panose="00000500000000000000" pitchFamily="50" charset="0"/>
              </a:rPr>
              <a:t>comme</a:t>
            </a:r>
            <a:r>
              <a:rPr lang="en-GB" sz="1800" i="1" dirty="0">
                <a:latin typeface="OpenDyslexic" panose="00000500000000000000" pitchFamily="50" charset="0"/>
              </a:rPr>
              <a:t> ____________, un ex-</a:t>
            </a:r>
            <a:r>
              <a:rPr lang="en-GB" sz="1800" i="1" dirty="0" err="1">
                <a:latin typeface="OpenDyslexic" panose="00000500000000000000" pitchFamily="50" charset="0"/>
              </a:rPr>
              <a:t>prisonnier</a:t>
            </a:r>
            <a:r>
              <a:rPr lang="en-GB" sz="1800" i="1" dirty="0">
                <a:latin typeface="OpenDyslexic" panose="00000500000000000000" pitchFamily="50" charset="0"/>
              </a:rPr>
              <a:t> d’un___________ </a:t>
            </a:r>
            <a:r>
              <a:rPr lang="en-GB" sz="1800" i="1" dirty="0" err="1">
                <a:latin typeface="OpenDyslexic" panose="00000500000000000000" pitchFamily="50" charset="0"/>
              </a:rPr>
              <a:t>pauvre</a:t>
            </a:r>
            <a:r>
              <a:rPr lang="en-GB" sz="1800" i="1" dirty="0">
                <a:latin typeface="OpenDyslexic" panose="00000500000000000000" pitchFamily="50" charset="0"/>
              </a:rPr>
              <a:t>.  La________ la </a:t>
            </a:r>
            <a:r>
              <a:rPr lang="en-GB" sz="1800" i="1" dirty="0" err="1">
                <a:latin typeface="OpenDyslexic" panose="00000500000000000000" pitchFamily="50" charset="0"/>
              </a:rPr>
              <a:t>moins</a:t>
            </a:r>
            <a:r>
              <a:rPr lang="en-GB" sz="1800" i="1" dirty="0">
                <a:latin typeface="OpenDyslexic" panose="00000500000000000000" pitchFamily="50" charset="0"/>
              </a:rPr>
              <a:t> </a:t>
            </a:r>
            <a:r>
              <a:rPr lang="en-GB" sz="1800" i="1" dirty="0" err="1">
                <a:latin typeface="OpenDyslexic" panose="00000500000000000000" pitchFamily="50" charset="0"/>
              </a:rPr>
              <a:t>adaptée</a:t>
            </a:r>
            <a:r>
              <a:rPr lang="en-GB" sz="1800" i="1" dirty="0">
                <a:latin typeface="OpenDyslexic" panose="00000500000000000000" pitchFamily="50" charset="0"/>
              </a:rPr>
              <a:t> pour le job...  Chose </a:t>
            </a:r>
            <a:r>
              <a:rPr lang="en-GB" sz="1800" i="1" dirty="0" err="1">
                <a:latin typeface="OpenDyslexic" panose="00000500000000000000" pitchFamily="50" charset="0"/>
              </a:rPr>
              <a:t>étonnante</a:t>
            </a:r>
            <a:r>
              <a:rPr lang="en-GB" sz="1800" i="1" dirty="0">
                <a:latin typeface="OpenDyslexic" panose="00000500000000000000" pitchFamily="50" charset="0"/>
              </a:rPr>
              <a:t>, </a:t>
            </a:r>
            <a:r>
              <a:rPr lang="en-GB" sz="1800" i="1" dirty="0" err="1">
                <a:latin typeface="OpenDyslexic" panose="00000500000000000000" pitchFamily="50" charset="0"/>
              </a:rPr>
              <a:t>ils</a:t>
            </a:r>
            <a:r>
              <a:rPr lang="en-GB" sz="1800" i="1" dirty="0">
                <a:latin typeface="OpenDyslexic" panose="00000500000000000000" pitchFamily="50" charset="0"/>
              </a:rPr>
              <a:t> </a:t>
            </a:r>
            <a:r>
              <a:rPr lang="en-GB" sz="1800" i="1" dirty="0" err="1">
                <a:latin typeface="OpenDyslexic" panose="00000500000000000000" pitchFamily="50" charset="0"/>
              </a:rPr>
              <a:t>vont</a:t>
            </a:r>
            <a:r>
              <a:rPr lang="en-GB" sz="1800" i="1" dirty="0">
                <a:latin typeface="OpenDyslexic" panose="00000500000000000000" pitchFamily="50" charset="0"/>
              </a:rPr>
              <a:t> </a:t>
            </a:r>
            <a:r>
              <a:rPr lang="en-GB" sz="1800" i="1" dirty="0" err="1">
                <a:latin typeface="OpenDyslexic" panose="00000500000000000000" pitchFamily="50" charset="0"/>
              </a:rPr>
              <a:t>devenir</a:t>
            </a:r>
            <a:r>
              <a:rPr lang="en-GB" sz="1800" i="1" dirty="0">
                <a:latin typeface="OpenDyslexic" panose="00000500000000000000" pitchFamily="50" charset="0"/>
              </a:rPr>
              <a:t> ______ et passer des moments </a:t>
            </a:r>
            <a:r>
              <a:rPr lang="en-GB" sz="1800" i="1" dirty="0" err="1">
                <a:latin typeface="OpenDyslexic" panose="00000500000000000000" pitchFamily="50" charset="0"/>
              </a:rPr>
              <a:t>dingues</a:t>
            </a:r>
            <a:r>
              <a:rPr lang="en-GB" sz="1800" i="1" dirty="0">
                <a:latin typeface="OpenDyslexic" panose="00000500000000000000" pitchFamily="50" charset="0"/>
              </a:rPr>
              <a:t> et </a:t>
            </a:r>
            <a:r>
              <a:rPr lang="en-GB" sz="1800" i="1" dirty="0" err="1">
                <a:latin typeface="OpenDyslexic" panose="00000500000000000000" pitchFamily="50" charset="0"/>
              </a:rPr>
              <a:t>drôles</a:t>
            </a:r>
            <a:r>
              <a:rPr lang="en-GB" sz="1800" i="1" dirty="0">
                <a:latin typeface="OpenDyslexic" panose="00000500000000000000" pitchFamily="50" charset="0"/>
              </a:rPr>
              <a:t> ensemble.</a:t>
            </a:r>
            <a:r>
              <a:rPr lang="en-GB" sz="1800" dirty="0">
                <a:latin typeface="OpenDyslexic" panose="00000500000000000000" pitchFamily="50" charset="0"/>
              </a:rPr>
              <a:t>  </a:t>
            </a:r>
          </a:p>
          <a:p>
            <a:r>
              <a:rPr lang="en-GB" sz="1800" dirty="0">
                <a:latin typeface="OpenDyslexic" panose="00000500000000000000" pitchFamily="50" charset="0"/>
              </a:rPr>
              <a:t>Le film </a:t>
            </a:r>
            <a:r>
              <a:rPr lang="en-GB" sz="1800" dirty="0" err="1">
                <a:latin typeface="OpenDyslexic" panose="00000500000000000000" pitchFamily="50" charset="0"/>
              </a:rPr>
              <a:t>était</a:t>
            </a:r>
            <a:r>
              <a:rPr lang="en-GB" sz="1800" dirty="0">
                <a:latin typeface="OpenDyslexic" panose="00000500000000000000" pitchFamily="50" charset="0"/>
              </a:rPr>
              <a:t> </a:t>
            </a:r>
            <a:r>
              <a:rPr lang="en-GB" sz="1800" dirty="0" err="1">
                <a:latin typeface="OpenDyslexic" panose="00000500000000000000" pitchFamily="50" charset="0"/>
              </a:rPr>
              <a:t>basé</a:t>
            </a:r>
            <a:r>
              <a:rPr lang="en-GB" sz="1800" dirty="0">
                <a:latin typeface="OpenDyslexic" panose="00000500000000000000" pitchFamily="50" charset="0"/>
              </a:rPr>
              <a:t> sur </a:t>
            </a:r>
            <a:r>
              <a:rPr lang="en-GB" sz="1800" dirty="0" err="1">
                <a:latin typeface="OpenDyslexic" panose="00000500000000000000" pitchFamily="50" charset="0"/>
              </a:rPr>
              <a:t>une</a:t>
            </a:r>
            <a:r>
              <a:rPr lang="en-GB" sz="1800" dirty="0">
                <a:latin typeface="OpenDyslexic" panose="00000500000000000000" pitchFamily="50" charset="0"/>
              </a:rPr>
              <a:t>_______ </a:t>
            </a:r>
            <a:r>
              <a:rPr lang="en-GB" sz="1800" dirty="0" err="1">
                <a:latin typeface="OpenDyslexic" panose="00000500000000000000" pitchFamily="50" charset="0"/>
              </a:rPr>
              <a:t>vraie</a:t>
            </a:r>
            <a:r>
              <a:rPr lang="en-GB" sz="1800" dirty="0">
                <a:latin typeface="OpenDyslexic" panose="00000500000000000000" pitchFamily="50" charset="0"/>
              </a:rPr>
              <a:t>.  </a:t>
            </a:r>
            <a:r>
              <a:rPr lang="en-GB" sz="1800" dirty="0" err="1">
                <a:latin typeface="OpenDyslexic" panose="00000500000000000000" pitchFamily="50" charset="0"/>
              </a:rPr>
              <a:t>C’était</a:t>
            </a:r>
            <a:r>
              <a:rPr lang="en-GB" sz="1800" dirty="0">
                <a:latin typeface="OpenDyslexic" panose="00000500000000000000" pitchFamily="50" charset="0"/>
              </a:rPr>
              <a:t> un film pour </a:t>
            </a:r>
            <a:r>
              <a:rPr lang="en-GB" sz="1800" dirty="0" err="1">
                <a:latin typeface="OpenDyslexic" panose="00000500000000000000" pitchFamily="50" charset="0"/>
              </a:rPr>
              <a:t>toute</a:t>
            </a:r>
            <a:r>
              <a:rPr lang="en-GB" sz="1800" dirty="0">
                <a:latin typeface="OpenDyslexic" panose="00000500000000000000" pitchFamily="50" charset="0"/>
              </a:rPr>
              <a:t> la </a:t>
            </a:r>
            <a:r>
              <a:rPr lang="en-GB" sz="1800" dirty="0" err="1">
                <a:latin typeface="OpenDyslexic" panose="00000500000000000000" pitchFamily="50" charset="0"/>
              </a:rPr>
              <a:t>famille</a:t>
            </a:r>
            <a:r>
              <a:rPr lang="en-GB" sz="1800" dirty="0">
                <a:latin typeface="OpenDyslexic" panose="00000500000000000000" pitchFamily="50" charset="0"/>
              </a:rPr>
              <a:t>, un film_________ et </a:t>
            </a:r>
            <a:r>
              <a:rPr lang="en-GB" sz="1800" dirty="0" err="1">
                <a:latin typeface="OpenDyslexic" panose="00000500000000000000" pitchFamily="50" charset="0"/>
              </a:rPr>
              <a:t>drôle</a:t>
            </a:r>
            <a:r>
              <a:rPr lang="en-GB" sz="1800" dirty="0">
                <a:latin typeface="OpenDyslexic" panose="00000500000000000000" pitchFamily="50" charset="0"/>
              </a:rPr>
              <a:t> et jamais </a:t>
            </a:r>
            <a:r>
              <a:rPr lang="en-GB" sz="1800" dirty="0" err="1">
                <a:latin typeface="OpenDyslexic" panose="00000500000000000000" pitchFamily="50" charset="0"/>
              </a:rPr>
              <a:t>prévisible</a:t>
            </a:r>
            <a:r>
              <a:rPr lang="en-GB" sz="1800" dirty="0">
                <a:latin typeface="OpenDyslexic" panose="00000500000000000000" pitchFamily="50" charset="0"/>
              </a:rPr>
              <a:t>.  </a:t>
            </a:r>
            <a:r>
              <a:rPr lang="en-GB" sz="1800" dirty="0" err="1">
                <a:latin typeface="OpenDyslexic" panose="00000500000000000000" pitchFamily="50" charset="0"/>
              </a:rPr>
              <a:t>Ça</a:t>
            </a:r>
            <a:r>
              <a:rPr lang="en-GB" sz="1800" dirty="0">
                <a:latin typeface="OpenDyslexic" panose="00000500000000000000" pitchFamily="50" charset="0"/>
              </a:rPr>
              <a:t> </a:t>
            </a:r>
            <a:r>
              <a:rPr lang="en-GB" sz="1800" dirty="0" err="1">
                <a:latin typeface="OpenDyslexic" panose="00000500000000000000" pitchFamily="50" charset="0"/>
              </a:rPr>
              <a:t>m’a</a:t>
            </a:r>
            <a:r>
              <a:rPr lang="en-GB" sz="1800" dirty="0">
                <a:latin typeface="OpenDyslexic" panose="00000500000000000000" pitchFamily="50" charset="0"/>
              </a:rPr>
              <a:t> </a:t>
            </a:r>
            <a:r>
              <a:rPr lang="en-GB" sz="1800" dirty="0" err="1">
                <a:latin typeface="OpenDyslexic" panose="00000500000000000000" pitchFamily="50" charset="0"/>
              </a:rPr>
              <a:t>fait______et</a:t>
            </a:r>
            <a:r>
              <a:rPr lang="en-GB" sz="1800" dirty="0">
                <a:latin typeface="OpenDyslexic" panose="00000500000000000000" pitchFamily="50" charset="0"/>
              </a:rPr>
              <a:t> </a:t>
            </a:r>
            <a:r>
              <a:rPr lang="en-GB" sz="1800" dirty="0" err="1">
                <a:latin typeface="OpenDyslexic" panose="00000500000000000000" pitchFamily="50" charset="0"/>
              </a:rPr>
              <a:t>ça</a:t>
            </a:r>
            <a:r>
              <a:rPr lang="en-GB" sz="1800" dirty="0">
                <a:latin typeface="OpenDyslexic" panose="00000500000000000000" pitchFamily="50" charset="0"/>
              </a:rPr>
              <a:t> </a:t>
            </a:r>
            <a:r>
              <a:rPr lang="en-GB" sz="1800" dirty="0" err="1">
                <a:latin typeface="OpenDyslexic" panose="00000500000000000000" pitchFamily="50" charset="0"/>
              </a:rPr>
              <a:t>m’a</a:t>
            </a:r>
            <a:r>
              <a:rPr lang="en-GB" sz="1800" dirty="0">
                <a:latin typeface="OpenDyslexic" panose="00000500000000000000" pitchFamily="50" charset="0"/>
              </a:rPr>
              <a:t> </a:t>
            </a:r>
            <a:r>
              <a:rPr lang="en-GB" sz="1800" dirty="0" err="1">
                <a:latin typeface="OpenDyslexic" panose="00000500000000000000" pitchFamily="50" charset="0"/>
              </a:rPr>
              <a:t>détendu</a:t>
            </a:r>
            <a:r>
              <a:rPr lang="en-GB" sz="1800" dirty="0">
                <a:latin typeface="OpenDyslexic" panose="00000500000000000000" pitchFamily="50" charset="0"/>
              </a:rPr>
              <a:t>.  Les ________du film </a:t>
            </a:r>
            <a:r>
              <a:rPr lang="en-GB" sz="1800" dirty="0" err="1">
                <a:latin typeface="OpenDyslexic" panose="00000500000000000000" pitchFamily="50" charset="0"/>
              </a:rPr>
              <a:t>étaient</a:t>
            </a:r>
            <a:r>
              <a:rPr lang="en-GB" sz="1800" dirty="0">
                <a:latin typeface="OpenDyslexic" panose="00000500000000000000" pitchFamily="50" charset="0"/>
              </a:rPr>
              <a:t> François </a:t>
            </a:r>
            <a:r>
              <a:rPr lang="en-GB" sz="1800" dirty="0" err="1">
                <a:latin typeface="OpenDyslexic" panose="00000500000000000000" pitchFamily="50" charset="0"/>
              </a:rPr>
              <a:t>Cluzet</a:t>
            </a:r>
            <a:r>
              <a:rPr lang="en-GB" sz="1800" dirty="0">
                <a:latin typeface="OpenDyslexic" panose="00000500000000000000" pitchFamily="50" charset="0"/>
              </a:rPr>
              <a:t> et Omar Sy, qui </a:t>
            </a:r>
            <a:r>
              <a:rPr lang="en-GB" sz="1800" dirty="0" err="1">
                <a:latin typeface="OpenDyslexic" panose="00000500000000000000" pitchFamily="50" charset="0"/>
              </a:rPr>
              <a:t>était</a:t>
            </a:r>
            <a:r>
              <a:rPr lang="en-GB" sz="1800" dirty="0">
                <a:latin typeface="OpenDyslexic" panose="00000500000000000000" pitchFamily="50" charset="0"/>
              </a:rPr>
              <a:t> genial dans le ________de </a:t>
            </a:r>
            <a:r>
              <a:rPr lang="en-GB" sz="1800" dirty="0" err="1">
                <a:latin typeface="OpenDyslexic" panose="00000500000000000000" pitchFamily="50" charset="0"/>
              </a:rPr>
              <a:t>Driss</a:t>
            </a:r>
            <a:r>
              <a:rPr lang="en-GB" sz="1800" dirty="0">
                <a:latin typeface="OpenDyslexic" panose="00000500000000000000" pitchFamily="50" charset="0"/>
              </a:rPr>
              <a:t>.  La </a:t>
            </a:r>
            <a:r>
              <a:rPr lang="en-GB" sz="1800" dirty="0" err="1">
                <a:latin typeface="OpenDyslexic" panose="00000500000000000000" pitchFamily="50" charset="0"/>
              </a:rPr>
              <a:t>bande</a:t>
            </a:r>
            <a:r>
              <a:rPr lang="en-GB" sz="1800" dirty="0">
                <a:latin typeface="OpenDyslexic" panose="00000500000000000000" pitchFamily="50" charset="0"/>
              </a:rPr>
              <a:t> </a:t>
            </a:r>
            <a:r>
              <a:rPr lang="en-GB" sz="1800" dirty="0" err="1">
                <a:latin typeface="OpenDyslexic" panose="00000500000000000000" pitchFamily="50" charset="0"/>
              </a:rPr>
              <a:t>sonore</a:t>
            </a:r>
            <a:r>
              <a:rPr lang="en-GB" sz="1800" dirty="0">
                <a:latin typeface="OpenDyslexic" panose="00000500000000000000" pitchFamily="50" charset="0"/>
              </a:rPr>
              <a:t> </a:t>
            </a:r>
            <a:r>
              <a:rPr lang="en-GB" sz="1800" dirty="0" err="1">
                <a:latin typeface="OpenDyslexic" panose="00000500000000000000" pitchFamily="50" charset="0"/>
              </a:rPr>
              <a:t>était</a:t>
            </a:r>
            <a:r>
              <a:rPr lang="en-GB" sz="1800" dirty="0">
                <a:latin typeface="OpenDyslexic" panose="00000500000000000000" pitchFamily="50" charset="0"/>
              </a:rPr>
              <a:t> </a:t>
            </a:r>
            <a:r>
              <a:rPr lang="en-GB" sz="1800" dirty="0" err="1">
                <a:latin typeface="OpenDyslexic" panose="00000500000000000000" pitchFamily="50" charset="0"/>
              </a:rPr>
              <a:t>divertissante</a:t>
            </a:r>
            <a:r>
              <a:rPr lang="en-GB" sz="1800" dirty="0">
                <a:latin typeface="OpenDyslexic" panose="00000500000000000000" pitchFamily="50" charset="0"/>
              </a:rPr>
              <a:t>, avec la musique </a:t>
            </a:r>
            <a:r>
              <a:rPr lang="en-GB" sz="1800" dirty="0" err="1">
                <a:latin typeface="OpenDyslexic" panose="00000500000000000000" pitchFamily="50" charset="0"/>
              </a:rPr>
              <a:t>classique</a:t>
            </a:r>
            <a:r>
              <a:rPr lang="en-GB" sz="1800" dirty="0">
                <a:latin typeface="OpenDyslexic" panose="00000500000000000000" pitchFamily="50" charset="0"/>
              </a:rPr>
              <a:t> de Philippe et la musique pop de </a:t>
            </a:r>
            <a:r>
              <a:rPr lang="en-GB" sz="1800" dirty="0" err="1">
                <a:latin typeface="OpenDyslexic" panose="00000500000000000000" pitchFamily="50" charset="0"/>
              </a:rPr>
              <a:t>Driss</a:t>
            </a:r>
            <a:r>
              <a:rPr lang="en-GB" sz="1800" dirty="0">
                <a:latin typeface="OpenDyslexic" panose="00000500000000000000" pitchFamily="50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82D9B7-3156-49AA-9A2E-017C029C4443}"/>
              </a:ext>
            </a:extLst>
          </p:cNvPr>
          <p:cNvSpPr txBox="1"/>
          <p:nvPr/>
        </p:nvSpPr>
        <p:spPr>
          <a:xfrm>
            <a:off x="1024128" y="5349454"/>
            <a:ext cx="8842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OpenDyslexic" panose="00000500000000000000" pitchFamily="50" charset="0"/>
              </a:rPr>
              <a:t>rôle</a:t>
            </a:r>
            <a:r>
              <a:rPr lang="en-GB" dirty="0">
                <a:latin typeface="OpenDyslexic" panose="00000500000000000000" pitchFamily="50" charset="0"/>
              </a:rPr>
              <a:t>    </a:t>
            </a:r>
            <a:r>
              <a:rPr lang="en-GB" dirty="0" err="1">
                <a:latin typeface="OpenDyslexic" panose="00000500000000000000" pitchFamily="50" charset="0"/>
              </a:rPr>
              <a:t>rire</a:t>
            </a:r>
            <a:r>
              <a:rPr lang="en-GB" dirty="0">
                <a:latin typeface="OpenDyslexic" panose="00000500000000000000" pitchFamily="50" charset="0"/>
              </a:rPr>
              <a:t>    </a:t>
            </a:r>
            <a:r>
              <a:rPr lang="en-GB" i="1" dirty="0" err="1">
                <a:latin typeface="OpenDyslexic" panose="00000500000000000000" pitchFamily="50" charset="0"/>
              </a:rPr>
              <a:t>amis</a:t>
            </a:r>
            <a:r>
              <a:rPr lang="en-GB" dirty="0">
                <a:latin typeface="OpenDyslexic" panose="00000500000000000000" pitchFamily="50" charset="0"/>
              </a:rPr>
              <a:t>      </a:t>
            </a:r>
            <a:r>
              <a:rPr lang="en-GB" i="1" dirty="0">
                <a:latin typeface="OpenDyslexic" panose="00000500000000000000" pitchFamily="50" charset="0"/>
              </a:rPr>
              <a:t>quartier     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histoire</a:t>
            </a:r>
            <a:r>
              <a:rPr lang="en-GB" dirty="0">
                <a:latin typeface="OpenDyslexic" panose="00000500000000000000" pitchFamily="50" charset="0"/>
              </a:rPr>
              <a:t>         </a:t>
            </a:r>
            <a:r>
              <a:rPr lang="en-GB" i="1" dirty="0">
                <a:latin typeface="OpenDyslexic" panose="00000500000000000000" pitchFamily="50" charset="0"/>
              </a:rPr>
              <a:t>aide-</a:t>
            </a:r>
            <a:r>
              <a:rPr lang="en-GB" i="1" dirty="0" err="1">
                <a:latin typeface="OpenDyslexic" panose="00000500000000000000" pitchFamily="50" charset="0"/>
              </a:rPr>
              <a:t>soignant</a:t>
            </a:r>
            <a:r>
              <a:rPr lang="en-GB" i="1" dirty="0">
                <a:latin typeface="OpenDyslexic" panose="00000500000000000000" pitchFamily="50" charset="0"/>
              </a:rPr>
              <a:t>     </a:t>
            </a:r>
            <a:r>
              <a:rPr lang="en-GB" dirty="0" err="1">
                <a:latin typeface="OpenDyslexic" panose="00000500000000000000" pitchFamily="50" charset="0"/>
              </a:rPr>
              <a:t>romantique</a:t>
            </a:r>
            <a:r>
              <a:rPr lang="en-GB" i="1" dirty="0">
                <a:latin typeface="OpenDyslexic" panose="00000500000000000000" pitchFamily="50" charset="0"/>
              </a:rPr>
              <a:t>        </a:t>
            </a:r>
            <a:r>
              <a:rPr lang="en-GB" i="1" dirty="0" err="1">
                <a:latin typeface="OpenDyslexic" panose="00000500000000000000" pitchFamily="50" charset="0"/>
              </a:rPr>
              <a:t>personne</a:t>
            </a:r>
            <a:r>
              <a:rPr lang="en-GB" i="1" dirty="0">
                <a:latin typeface="OpenDyslexic" panose="00000500000000000000" pitchFamily="50" charset="0"/>
              </a:rPr>
              <a:t>    </a:t>
            </a:r>
            <a:r>
              <a:rPr lang="en-GB" dirty="0">
                <a:latin typeface="OpenDyslexic" panose="00000500000000000000" pitchFamily="50" charset="0"/>
              </a:rPr>
              <a:t>    </a:t>
            </a:r>
            <a:r>
              <a:rPr lang="en-GB" i="1" dirty="0" err="1">
                <a:latin typeface="OpenDyslexic" panose="00000500000000000000" pitchFamily="50" charset="0"/>
              </a:rPr>
              <a:t>aristocrate</a:t>
            </a:r>
            <a:r>
              <a:rPr lang="en-GB" i="1" dirty="0">
                <a:latin typeface="OpenDyslexic" panose="00000500000000000000" pitchFamily="50" charset="0"/>
              </a:rPr>
              <a:t>                      </a:t>
            </a:r>
          </a:p>
          <a:p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vedettes</a:t>
            </a:r>
            <a:r>
              <a:rPr lang="en-GB" i="1" dirty="0">
                <a:latin typeface="OpenDyslexic" panose="00000500000000000000" pitchFamily="50" charset="0"/>
              </a:rPr>
              <a:t>        </a:t>
            </a:r>
            <a:r>
              <a:rPr lang="en-GB" i="1" dirty="0" err="1">
                <a:latin typeface="OpenDyslexic" panose="00000500000000000000" pitchFamily="50" charset="0"/>
              </a:rPr>
              <a:t>handicapé</a:t>
            </a:r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dirty="0">
                <a:latin typeface="OpenDyslexic" panose="00000500000000000000" pitchFamily="50" charset="0"/>
              </a:rPr>
              <a:t>     </a:t>
            </a:r>
            <a:r>
              <a:rPr lang="en-GB" dirty="0" err="1">
                <a:latin typeface="OpenDyslexic" panose="00000500000000000000" pitchFamily="50" charset="0"/>
              </a:rPr>
              <a:t>sujet</a:t>
            </a:r>
            <a:r>
              <a:rPr lang="en-GB" dirty="0">
                <a:latin typeface="OpenDyslexic" panose="00000500000000000000" pitchFamily="50" charset="0"/>
              </a:rPr>
              <a:t>           </a:t>
            </a:r>
            <a:endParaRPr lang="fr-FR" dirty="0">
              <a:latin typeface="OpenDyslexic" panose="00000500000000000000" pitchFamily="50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5EE3A-9483-4944-9089-96EFC7C07C12}"/>
              </a:ext>
            </a:extLst>
          </p:cNvPr>
          <p:cNvSpPr txBox="1"/>
          <p:nvPr/>
        </p:nvSpPr>
        <p:spPr>
          <a:xfrm>
            <a:off x="1024129" y="1140178"/>
            <a:ext cx="79731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  <a:latin typeface="OpenDyslexic" panose="00000500000000000000" pitchFamily="50" charset="0"/>
              </a:rPr>
              <a:t>Remplis les blancs avec les mots ci-dessous</a:t>
            </a:r>
          </a:p>
        </p:txBody>
      </p:sp>
    </p:spTree>
    <p:extLst>
      <p:ext uri="{BB962C8B-B14F-4D97-AF65-F5344CB8AC3E}">
        <p14:creationId xmlns:p14="http://schemas.microsoft.com/office/powerpoint/2010/main" val="389211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F2DDC-BF85-4022-AFE4-200948749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00B050"/>
                </a:solidFill>
              </a:rPr>
              <a:t>Les </a:t>
            </a:r>
            <a:r>
              <a:rPr lang="fr-FR" dirty="0" err="1">
                <a:solidFill>
                  <a:srgbClr val="00B050"/>
                </a:solidFill>
              </a:rPr>
              <a:t>reponses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81C09-4E7C-4AE0-A4CE-3001CD5D0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OpenDyslexic" panose="00000500000000000000" pitchFamily="50" charset="0"/>
              </a:rPr>
              <a:t>Le film </a:t>
            </a:r>
            <a:r>
              <a:rPr lang="en-GB" dirty="0" err="1">
                <a:latin typeface="OpenDyslexic" panose="00000500000000000000" pitchFamily="50" charset="0"/>
              </a:rPr>
              <a:t>était</a:t>
            </a:r>
            <a:r>
              <a:rPr lang="en-GB" dirty="0">
                <a:latin typeface="OpenDyslexic" panose="00000500000000000000" pitchFamily="50" charset="0"/>
              </a:rPr>
              <a:t> au </a:t>
            </a:r>
            <a:r>
              <a:rPr lang="en-GB" dirty="0" err="1">
                <a:highlight>
                  <a:srgbClr val="00FF00"/>
                </a:highlight>
                <a:latin typeface="OpenDyslexic" panose="00000500000000000000" pitchFamily="50" charset="0"/>
              </a:rPr>
              <a:t>sujet</a:t>
            </a:r>
            <a:r>
              <a:rPr lang="en-GB" dirty="0">
                <a:highlight>
                  <a:srgbClr val="00FF00"/>
                </a:highlight>
                <a:latin typeface="OpenDyslexic" panose="00000500000000000000" pitchFamily="50" charset="0"/>
              </a:rPr>
              <a:t> </a:t>
            </a:r>
            <a:r>
              <a:rPr lang="en-GB" dirty="0">
                <a:latin typeface="OpenDyslexic" panose="00000500000000000000" pitchFamily="50" charset="0"/>
              </a:rPr>
              <a:t>de </a:t>
            </a:r>
            <a:r>
              <a:rPr lang="en-GB" dirty="0" err="1">
                <a:latin typeface="OpenDyslexic" panose="00000500000000000000" pitchFamily="50" charset="0"/>
              </a:rPr>
              <a:t>l’amitié</a:t>
            </a:r>
            <a:r>
              <a:rPr lang="en-GB" dirty="0">
                <a:latin typeface="OpenDyslexic" panose="00000500000000000000" pitchFamily="50" charset="0"/>
              </a:rPr>
              <a:t>.  </a:t>
            </a:r>
            <a:r>
              <a:rPr lang="en-GB" i="1" dirty="0">
                <a:latin typeface="OpenDyslexic" panose="00000500000000000000" pitchFamily="50" charset="0"/>
              </a:rPr>
              <a:t>Philippe, un riche </a:t>
            </a:r>
            <a:r>
              <a:rPr lang="en-GB" i="1" dirty="0" err="1">
                <a:highlight>
                  <a:srgbClr val="00FF00"/>
                </a:highlight>
                <a:latin typeface="OpenDyslexic" panose="00000500000000000000" pitchFamily="50" charset="0"/>
              </a:rPr>
              <a:t>aristocrate</a:t>
            </a:r>
            <a:r>
              <a:rPr lang="en-GB" i="1" dirty="0">
                <a:latin typeface="OpenDyslexic" panose="00000500000000000000" pitchFamily="50" charset="0"/>
              </a:rPr>
              <a:t>, </a:t>
            </a:r>
            <a:r>
              <a:rPr lang="en-GB" i="1" dirty="0" err="1">
                <a:latin typeface="OpenDyslexic" panose="00000500000000000000" pitchFamily="50" charset="0"/>
              </a:rPr>
              <a:t>est</a:t>
            </a:r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i="1" dirty="0" err="1">
                <a:highlight>
                  <a:srgbClr val="00FF00"/>
                </a:highlight>
                <a:latin typeface="OpenDyslexic" panose="00000500000000000000" pitchFamily="50" charset="0"/>
              </a:rPr>
              <a:t>handicapé</a:t>
            </a:r>
            <a:r>
              <a:rPr lang="en-GB" i="1" dirty="0">
                <a:latin typeface="OpenDyslexic" panose="00000500000000000000" pitchFamily="50" charset="0"/>
              </a:rPr>
              <a:t> (</a:t>
            </a:r>
            <a:r>
              <a:rPr lang="en-GB" i="1" dirty="0" err="1">
                <a:latin typeface="OpenDyslexic" panose="00000500000000000000" pitchFamily="50" charset="0"/>
              </a:rPr>
              <a:t>tétraplégique</a:t>
            </a:r>
            <a:r>
              <a:rPr lang="en-GB" i="1" dirty="0">
                <a:latin typeface="OpenDyslexic" panose="00000500000000000000" pitchFamily="50" charset="0"/>
              </a:rPr>
              <a:t>) après un accident.  Il engage </a:t>
            </a:r>
            <a:r>
              <a:rPr lang="en-GB" i="1" dirty="0" err="1">
                <a:latin typeface="OpenDyslexic" panose="00000500000000000000" pitchFamily="50" charset="0"/>
              </a:rPr>
              <a:t>Driss</a:t>
            </a:r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i="1" dirty="0" err="1">
                <a:latin typeface="OpenDyslexic" panose="00000500000000000000" pitchFamily="50" charset="0"/>
              </a:rPr>
              <a:t>comme</a:t>
            </a:r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i="1" dirty="0">
                <a:highlight>
                  <a:srgbClr val="00FF00"/>
                </a:highlight>
                <a:latin typeface="OpenDyslexic" panose="00000500000000000000" pitchFamily="50" charset="0"/>
              </a:rPr>
              <a:t>aide-</a:t>
            </a:r>
            <a:r>
              <a:rPr lang="en-GB" i="1" dirty="0" err="1">
                <a:highlight>
                  <a:srgbClr val="00FF00"/>
                </a:highlight>
                <a:latin typeface="OpenDyslexic" panose="00000500000000000000" pitchFamily="50" charset="0"/>
              </a:rPr>
              <a:t>soignant</a:t>
            </a:r>
            <a:r>
              <a:rPr lang="en-GB" i="1" dirty="0">
                <a:latin typeface="OpenDyslexic" panose="00000500000000000000" pitchFamily="50" charset="0"/>
              </a:rPr>
              <a:t>, un ex-</a:t>
            </a:r>
            <a:r>
              <a:rPr lang="en-GB" i="1" dirty="0" err="1">
                <a:latin typeface="OpenDyslexic" panose="00000500000000000000" pitchFamily="50" charset="0"/>
              </a:rPr>
              <a:t>prisonnier</a:t>
            </a:r>
            <a:r>
              <a:rPr lang="en-GB" i="1" dirty="0">
                <a:latin typeface="OpenDyslexic" panose="00000500000000000000" pitchFamily="50" charset="0"/>
              </a:rPr>
              <a:t> d’un </a:t>
            </a:r>
            <a:r>
              <a:rPr lang="en-GB" i="1" dirty="0">
                <a:highlight>
                  <a:srgbClr val="00FF00"/>
                </a:highlight>
                <a:latin typeface="OpenDyslexic" panose="00000500000000000000" pitchFamily="50" charset="0"/>
              </a:rPr>
              <a:t>quartier</a:t>
            </a:r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i="1" dirty="0" err="1">
                <a:latin typeface="OpenDyslexic" panose="00000500000000000000" pitchFamily="50" charset="0"/>
              </a:rPr>
              <a:t>pauvre</a:t>
            </a:r>
            <a:r>
              <a:rPr lang="en-GB" i="1" dirty="0">
                <a:latin typeface="OpenDyslexic" panose="00000500000000000000" pitchFamily="50" charset="0"/>
              </a:rPr>
              <a:t>.  La</a:t>
            </a:r>
            <a:r>
              <a:rPr lang="en-GB" i="1" dirty="0">
                <a:highlight>
                  <a:srgbClr val="00FF00"/>
                </a:highlight>
                <a:latin typeface="OpenDyslexic" panose="00000500000000000000" pitchFamily="50" charset="0"/>
              </a:rPr>
              <a:t> </a:t>
            </a:r>
            <a:r>
              <a:rPr lang="en-GB" i="1" dirty="0" err="1">
                <a:highlight>
                  <a:srgbClr val="00FF00"/>
                </a:highlight>
                <a:latin typeface="OpenDyslexic" panose="00000500000000000000" pitchFamily="50" charset="0"/>
              </a:rPr>
              <a:t>personne</a:t>
            </a:r>
            <a:r>
              <a:rPr lang="en-GB" i="1" dirty="0">
                <a:highlight>
                  <a:srgbClr val="00FF00"/>
                </a:highlight>
                <a:latin typeface="OpenDyslexic" panose="00000500000000000000" pitchFamily="50" charset="0"/>
              </a:rPr>
              <a:t> </a:t>
            </a:r>
            <a:r>
              <a:rPr lang="en-GB" i="1" dirty="0">
                <a:latin typeface="OpenDyslexic" panose="00000500000000000000" pitchFamily="50" charset="0"/>
              </a:rPr>
              <a:t>la </a:t>
            </a:r>
            <a:r>
              <a:rPr lang="en-GB" i="1" dirty="0" err="1">
                <a:latin typeface="OpenDyslexic" panose="00000500000000000000" pitchFamily="50" charset="0"/>
              </a:rPr>
              <a:t>moins</a:t>
            </a:r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i="1" dirty="0" err="1">
                <a:latin typeface="OpenDyslexic" panose="00000500000000000000" pitchFamily="50" charset="0"/>
              </a:rPr>
              <a:t>adaptée</a:t>
            </a:r>
            <a:r>
              <a:rPr lang="en-GB" i="1" dirty="0">
                <a:latin typeface="OpenDyslexic" panose="00000500000000000000" pitchFamily="50" charset="0"/>
              </a:rPr>
              <a:t> pour le job...  Chose </a:t>
            </a:r>
            <a:r>
              <a:rPr lang="en-GB" i="1" dirty="0" err="1">
                <a:latin typeface="OpenDyslexic" panose="00000500000000000000" pitchFamily="50" charset="0"/>
              </a:rPr>
              <a:t>étonnante</a:t>
            </a:r>
            <a:r>
              <a:rPr lang="en-GB" i="1" dirty="0">
                <a:latin typeface="OpenDyslexic" panose="00000500000000000000" pitchFamily="50" charset="0"/>
              </a:rPr>
              <a:t>, </a:t>
            </a:r>
            <a:r>
              <a:rPr lang="en-GB" i="1" dirty="0" err="1">
                <a:latin typeface="OpenDyslexic" panose="00000500000000000000" pitchFamily="50" charset="0"/>
              </a:rPr>
              <a:t>ils</a:t>
            </a:r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i="1" dirty="0" err="1">
                <a:latin typeface="OpenDyslexic" panose="00000500000000000000" pitchFamily="50" charset="0"/>
              </a:rPr>
              <a:t>vont</a:t>
            </a:r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i="1" dirty="0" err="1">
                <a:latin typeface="OpenDyslexic" panose="00000500000000000000" pitchFamily="50" charset="0"/>
              </a:rPr>
              <a:t>devenir</a:t>
            </a:r>
            <a:r>
              <a:rPr lang="en-GB" i="1" dirty="0">
                <a:latin typeface="OpenDyslexic" panose="00000500000000000000" pitchFamily="50" charset="0"/>
              </a:rPr>
              <a:t> </a:t>
            </a:r>
            <a:r>
              <a:rPr lang="en-GB" i="1" dirty="0" err="1">
                <a:highlight>
                  <a:srgbClr val="00FF00"/>
                </a:highlight>
                <a:latin typeface="OpenDyslexic" panose="00000500000000000000" pitchFamily="50" charset="0"/>
              </a:rPr>
              <a:t>amis</a:t>
            </a:r>
            <a:r>
              <a:rPr lang="en-GB" i="1" dirty="0">
                <a:latin typeface="OpenDyslexic" panose="00000500000000000000" pitchFamily="50" charset="0"/>
              </a:rPr>
              <a:t> et passer des moments </a:t>
            </a:r>
            <a:r>
              <a:rPr lang="en-GB" i="1" dirty="0" err="1">
                <a:latin typeface="OpenDyslexic" panose="00000500000000000000" pitchFamily="50" charset="0"/>
              </a:rPr>
              <a:t>dingues</a:t>
            </a:r>
            <a:r>
              <a:rPr lang="en-GB" i="1" dirty="0">
                <a:latin typeface="OpenDyslexic" panose="00000500000000000000" pitchFamily="50" charset="0"/>
              </a:rPr>
              <a:t> et </a:t>
            </a:r>
            <a:r>
              <a:rPr lang="en-GB" i="1" dirty="0" err="1">
                <a:latin typeface="OpenDyslexic" panose="00000500000000000000" pitchFamily="50" charset="0"/>
              </a:rPr>
              <a:t>drôles</a:t>
            </a:r>
            <a:r>
              <a:rPr lang="en-GB" i="1" dirty="0">
                <a:latin typeface="OpenDyslexic" panose="00000500000000000000" pitchFamily="50" charset="0"/>
              </a:rPr>
              <a:t> ensemble.</a:t>
            </a:r>
            <a:r>
              <a:rPr lang="en-GB" dirty="0">
                <a:latin typeface="OpenDyslexic" panose="00000500000000000000" pitchFamily="50" charset="0"/>
              </a:rPr>
              <a:t>  </a:t>
            </a:r>
          </a:p>
          <a:p>
            <a:r>
              <a:rPr lang="en-GB" dirty="0">
                <a:latin typeface="OpenDyslexic" panose="00000500000000000000" pitchFamily="50" charset="0"/>
              </a:rPr>
              <a:t>Le film </a:t>
            </a:r>
            <a:r>
              <a:rPr lang="en-GB" dirty="0" err="1">
                <a:latin typeface="OpenDyslexic" panose="00000500000000000000" pitchFamily="50" charset="0"/>
              </a:rPr>
              <a:t>était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basé</a:t>
            </a:r>
            <a:r>
              <a:rPr lang="en-GB" dirty="0">
                <a:latin typeface="OpenDyslexic" panose="00000500000000000000" pitchFamily="50" charset="0"/>
              </a:rPr>
              <a:t> sur </a:t>
            </a:r>
            <a:r>
              <a:rPr lang="en-GB" dirty="0" err="1">
                <a:latin typeface="OpenDyslexic" panose="00000500000000000000" pitchFamily="50" charset="0"/>
              </a:rPr>
              <a:t>une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highlight>
                  <a:srgbClr val="00FF00"/>
                </a:highlight>
                <a:latin typeface="OpenDyslexic" panose="00000500000000000000" pitchFamily="50" charset="0"/>
              </a:rPr>
              <a:t>histoire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vraie</a:t>
            </a:r>
            <a:r>
              <a:rPr lang="en-GB" dirty="0">
                <a:latin typeface="OpenDyslexic" panose="00000500000000000000" pitchFamily="50" charset="0"/>
              </a:rPr>
              <a:t>.  </a:t>
            </a:r>
            <a:r>
              <a:rPr lang="en-GB" dirty="0" err="1">
                <a:latin typeface="OpenDyslexic" panose="00000500000000000000" pitchFamily="50" charset="0"/>
              </a:rPr>
              <a:t>C’était</a:t>
            </a:r>
            <a:r>
              <a:rPr lang="en-GB" dirty="0">
                <a:latin typeface="OpenDyslexic" panose="00000500000000000000" pitchFamily="50" charset="0"/>
              </a:rPr>
              <a:t> un film pour </a:t>
            </a:r>
            <a:r>
              <a:rPr lang="en-GB" dirty="0" err="1">
                <a:latin typeface="OpenDyslexic" panose="00000500000000000000" pitchFamily="50" charset="0"/>
              </a:rPr>
              <a:t>toute</a:t>
            </a:r>
            <a:r>
              <a:rPr lang="en-GB" dirty="0">
                <a:latin typeface="OpenDyslexic" panose="00000500000000000000" pitchFamily="50" charset="0"/>
              </a:rPr>
              <a:t> la </a:t>
            </a:r>
            <a:r>
              <a:rPr lang="en-GB" dirty="0" err="1">
                <a:latin typeface="OpenDyslexic" panose="00000500000000000000" pitchFamily="50" charset="0"/>
              </a:rPr>
              <a:t>famille</a:t>
            </a:r>
            <a:r>
              <a:rPr lang="en-GB" dirty="0">
                <a:latin typeface="OpenDyslexic" panose="00000500000000000000" pitchFamily="50" charset="0"/>
              </a:rPr>
              <a:t>, un film </a:t>
            </a:r>
            <a:r>
              <a:rPr lang="en-GB" dirty="0" err="1">
                <a:highlight>
                  <a:srgbClr val="00FF00"/>
                </a:highlight>
                <a:latin typeface="OpenDyslexic" panose="00000500000000000000" pitchFamily="50" charset="0"/>
              </a:rPr>
              <a:t>romantique</a:t>
            </a:r>
            <a:r>
              <a:rPr lang="en-GB" dirty="0">
                <a:latin typeface="OpenDyslexic" panose="00000500000000000000" pitchFamily="50" charset="0"/>
              </a:rPr>
              <a:t> et </a:t>
            </a:r>
            <a:r>
              <a:rPr lang="en-GB" dirty="0" err="1">
                <a:latin typeface="OpenDyslexic" panose="00000500000000000000" pitchFamily="50" charset="0"/>
              </a:rPr>
              <a:t>drôle</a:t>
            </a:r>
            <a:r>
              <a:rPr lang="en-GB" dirty="0">
                <a:latin typeface="OpenDyslexic" panose="00000500000000000000" pitchFamily="50" charset="0"/>
              </a:rPr>
              <a:t> et jamais </a:t>
            </a:r>
            <a:r>
              <a:rPr lang="en-GB" dirty="0" err="1">
                <a:latin typeface="OpenDyslexic" panose="00000500000000000000" pitchFamily="50" charset="0"/>
              </a:rPr>
              <a:t>prévisible</a:t>
            </a:r>
            <a:r>
              <a:rPr lang="en-GB" dirty="0">
                <a:latin typeface="OpenDyslexic" panose="00000500000000000000" pitchFamily="50" charset="0"/>
              </a:rPr>
              <a:t>.  </a:t>
            </a:r>
            <a:r>
              <a:rPr lang="en-GB" dirty="0" err="1">
                <a:latin typeface="OpenDyslexic" panose="00000500000000000000" pitchFamily="50" charset="0"/>
              </a:rPr>
              <a:t>Ça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m’a</a:t>
            </a:r>
            <a:r>
              <a:rPr lang="en-GB" dirty="0">
                <a:latin typeface="OpenDyslexic" panose="00000500000000000000" pitchFamily="50" charset="0"/>
              </a:rPr>
              <a:t> fait </a:t>
            </a:r>
            <a:r>
              <a:rPr lang="en-GB" dirty="0" err="1">
                <a:highlight>
                  <a:srgbClr val="00FF00"/>
                </a:highlight>
                <a:latin typeface="OpenDyslexic" panose="00000500000000000000" pitchFamily="50" charset="0"/>
              </a:rPr>
              <a:t>rire</a:t>
            </a:r>
            <a:r>
              <a:rPr lang="en-GB" dirty="0">
                <a:latin typeface="OpenDyslexic" panose="00000500000000000000" pitchFamily="50" charset="0"/>
              </a:rPr>
              <a:t> et </a:t>
            </a:r>
            <a:r>
              <a:rPr lang="en-GB" dirty="0" err="1">
                <a:latin typeface="OpenDyslexic" panose="00000500000000000000" pitchFamily="50" charset="0"/>
              </a:rPr>
              <a:t>ça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m’a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détendu</a:t>
            </a:r>
            <a:r>
              <a:rPr lang="en-GB" dirty="0">
                <a:latin typeface="OpenDyslexic" panose="00000500000000000000" pitchFamily="50" charset="0"/>
              </a:rPr>
              <a:t>.  Les </a:t>
            </a:r>
            <a:r>
              <a:rPr lang="en-GB" dirty="0" err="1">
                <a:highlight>
                  <a:srgbClr val="00FF00"/>
                </a:highlight>
                <a:latin typeface="OpenDyslexic" panose="00000500000000000000" pitchFamily="50" charset="0"/>
              </a:rPr>
              <a:t>vedettes</a:t>
            </a:r>
            <a:r>
              <a:rPr lang="en-GB" dirty="0">
                <a:latin typeface="OpenDyslexic" panose="00000500000000000000" pitchFamily="50" charset="0"/>
              </a:rPr>
              <a:t> du film </a:t>
            </a:r>
            <a:r>
              <a:rPr lang="en-GB" dirty="0" err="1">
                <a:latin typeface="OpenDyslexic" panose="00000500000000000000" pitchFamily="50" charset="0"/>
              </a:rPr>
              <a:t>étaient</a:t>
            </a:r>
            <a:r>
              <a:rPr lang="en-GB" dirty="0">
                <a:latin typeface="OpenDyslexic" panose="00000500000000000000" pitchFamily="50" charset="0"/>
              </a:rPr>
              <a:t> François </a:t>
            </a:r>
            <a:r>
              <a:rPr lang="en-GB" dirty="0" err="1">
                <a:latin typeface="OpenDyslexic" panose="00000500000000000000" pitchFamily="50" charset="0"/>
              </a:rPr>
              <a:t>Cluzet</a:t>
            </a:r>
            <a:r>
              <a:rPr lang="en-GB" dirty="0">
                <a:latin typeface="OpenDyslexic" panose="00000500000000000000" pitchFamily="50" charset="0"/>
              </a:rPr>
              <a:t> et Omar Sy, qui </a:t>
            </a:r>
            <a:r>
              <a:rPr lang="en-GB" dirty="0" err="1">
                <a:latin typeface="OpenDyslexic" panose="00000500000000000000" pitchFamily="50" charset="0"/>
              </a:rPr>
              <a:t>était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génial</a:t>
            </a:r>
            <a:r>
              <a:rPr lang="en-GB" dirty="0">
                <a:latin typeface="OpenDyslexic" panose="00000500000000000000" pitchFamily="50" charset="0"/>
              </a:rPr>
              <a:t> dans le </a:t>
            </a:r>
            <a:r>
              <a:rPr lang="en-GB" dirty="0" err="1">
                <a:highlight>
                  <a:srgbClr val="00FF00"/>
                </a:highlight>
                <a:latin typeface="OpenDyslexic" panose="00000500000000000000" pitchFamily="50" charset="0"/>
              </a:rPr>
              <a:t>rôle</a:t>
            </a:r>
            <a:r>
              <a:rPr lang="en-GB" dirty="0">
                <a:latin typeface="OpenDyslexic" panose="00000500000000000000" pitchFamily="50" charset="0"/>
              </a:rPr>
              <a:t> de </a:t>
            </a:r>
            <a:r>
              <a:rPr lang="en-GB" dirty="0" err="1">
                <a:latin typeface="OpenDyslexic" panose="00000500000000000000" pitchFamily="50" charset="0"/>
              </a:rPr>
              <a:t>Driss</a:t>
            </a:r>
            <a:r>
              <a:rPr lang="en-GB" dirty="0">
                <a:latin typeface="OpenDyslexic" panose="00000500000000000000" pitchFamily="50" charset="0"/>
              </a:rPr>
              <a:t>.  La </a:t>
            </a:r>
            <a:r>
              <a:rPr lang="en-GB" dirty="0" err="1">
                <a:latin typeface="OpenDyslexic" panose="00000500000000000000" pitchFamily="50" charset="0"/>
              </a:rPr>
              <a:t>bande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sonore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était</a:t>
            </a:r>
            <a:r>
              <a:rPr lang="en-GB" dirty="0">
                <a:latin typeface="OpenDyslexic" panose="00000500000000000000" pitchFamily="50" charset="0"/>
              </a:rPr>
              <a:t> </a:t>
            </a:r>
            <a:r>
              <a:rPr lang="en-GB" dirty="0" err="1">
                <a:latin typeface="OpenDyslexic" panose="00000500000000000000" pitchFamily="50" charset="0"/>
              </a:rPr>
              <a:t>divertissante</a:t>
            </a:r>
            <a:r>
              <a:rPr lang="en-GB" dirty="0">
                <a:latin typeface="OpenDyslexic" panose="00000500000000000000" pitchFamily="50" charset="0"/>
              </a:rPr>
              <a:t>, avec la musique </a:t>
            </a:r>
            <a:r>
              <a:rPr lang="en-GB" dirty="0" err="1">
                <a:latin typeface="OpenDyslexic" panose="00000500000000000000" pitchFamily="50" charset="0"/>
              </a:rPr>
              <a:t>classique</a:t>
            </a:r>
            <a:r>
              <a:rPr lang="en-GB" dirty="0">
                <a:latin typeface="OpenDyslexic" panose="00000500000000000000" pitchFamily="50" charset="0"/>
              </a:rPr>
              <a:t> de Philippe et la musique pop de </a:t>
            </a:r>
            <a:r>
              <a:rPr lang="en-GB" dirty="0" err="1">
                <a:latin typeface="OpenDyslexic" panose="00000500000000000000" pitchFamily="50" charset="0"/>
              </a:rPr>
              <a:t>Driss</a:t>
            </a:r>
            <a:r>
              <a:rPr lang="en-GB" dirty="0">
                <a:latin typeface="OpenDyslexic" panose="00000500000000000000" pitchFamily="50" charset="0"/>
              </a:rPr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0209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</TotalTime>
  <Words>362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OpenDyslexic</vt:lpstr>
      <vt:lpstr>Wingdings 3</vt:lpstr>
      <vt:lpstr>Ion</vt:lpstr>
      <vt:lpstr>Les intouchables</vt:lpstr>
      <vt:lpstr>Décrivez les deux personnages principaux : </vt:lpstr>
      <vt:lpstr>La correction   … </vt:lpstr>
      <vt:lpstr>  </vt:lpstr>
      <vt:lpstr>Les reponses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Sandrine Galbert</dc:creator>
  <cp:lastModifiedBy>Sandrine Galbert</cp:lastModifiedBy>
  <cp:revision>8</cp:revision>
  <dcterms:created xsi:type="dcterms:W3CDTF">2020-04-13T12:41:50Z</dcterms:created>
  <dcterms:modified xsi:type="dcterms:W3CDTF">2020-04-14T14:50:07Z</dcterms:modified>
</cp:coreProperties>
</file>