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97" r:id="rId4"/>
    <p:sldId id="283" r:id="rId5"/>
    <p:sldId id="295" r:id="rId6"/>
    <p:sldId id="294" r:id="rId7"/>
    <p:sldId id="298" r:id="rId8"/>
    <p:sldId id="285" r:id="rId9"/>
    <p:sldId id="291" r:id="rId10"/>
    <p:sldId id="292" r:id="rId11"/>
    <p:sldId id="288" r:id="rId12"/>
    <p:sldId id="296" r:id="rId13"/>
    <p:sldId id="286" r:id="rId14"/>
    <p:sldId id="287" r:id="rId15"/>
    <p:sldId id="289" r:id="rId16"/>
    <p:sldId id="290" r:id="rId17"/>
    <p:sldId id="299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005493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130"/>
  </p:normalViewPr>
  <p:slideViewPr>
    <p:cSldViewPr snapToGrid="0" snapToObjects="1">
      <p:cViewPr varScale="1">
        <p:scale>
          <a:sx n="64" d="100"/>
          <a:sy n="64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2962-BDE2-AB40-86D1-FC2F1729F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A9D2A-41EF-0143-A3FC-1B4371AD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DE54-3884-FA46-9113-FA21A03C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FC6FB-B55C-0345-953D-F4EF9BC6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605D-2558-7448-B132-528A76B4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5440-AC6E-4E47-920C-8E4E98DE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95916-F405-4548-975D-FD4B1DD3D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9FD04-DB1E-C247-B573-D1136CDD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747AB-9029-6545-A1CC-E8E8E0C2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CA1C7-A333-3941-9774-3A1BB1D9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0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FB83F-E85A-FC44-8DF0-BF87EE30E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C1A35-8BD7-7547-AA89-BFB1698AC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A44EC-0929-8A43-BCFC-E0FE2FE0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B94FC-BC56-1D40-BCBE-A46458B4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F0EAC-08CF-8341-ABDB-5A16229D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3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B01C-1B0B-C749-A656-E356264F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6677E-503A-8D4D-9373-FFB4D652D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239D2-89CB-2143-8C81-46223A90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CF6E-AEE4-B140-892F-3ACA84D1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CCAF8-A73D-E94C-B636-2F6C9100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2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0CC7-CA64-564D-A377-A5928F44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AB528-162B-6843-81EC-743809694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98692-A9D1-6D47-B064-718A42CA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F86F-0568-D042-97A6-973FC4F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1712-AAA5-C043-95A4-997A3340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09BE-7E43-F04A-BA31-4C682A19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E1ED4-652B-AF43-AFE5-5265E4464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2A03E-2084-0642-A2D7-FD3FBBABD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AAAFF-4D2A-C047-BA41-9590D6BD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9E0C9-575F-FC45-BEDA-2633B90E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88F5A-7762-624D-A2D0-77DD9C54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0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FD87-B10E-F043-993F-83B914DE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AF95-7240-1C45-8DFB-CF11ED28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11DF3-C2A5-534E-A014-ECE070DA4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DD408-C2FD-5D47-871F-5456BE78E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8FFCD-C911-CC4C-B1AC-F708C02EC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C192-08E2-A045-98D6-024D5DB7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9F348-DB88-CA45-954E-2E21E1E6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0C488-9D71-C04D-B3F7-0376F689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8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D90B-DF39-5F4B-9044-D4D78386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CDC1F-DF3D-3346-B015-418A88C42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C12AA-8BD9-4B45-BC90-418240BE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59D26-25E8-9545-B9B5-360C61DE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C3311-62FE-1B47-ACF5-601570A9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1EF0A-7294-6E44-8E3C-B81C8B33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EC9B-8052-264B-8CF9-4EE17684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D89E-3C87-BB4C-A712-223F8620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3D64-8F57-9248-986F-454176FE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3B0D5-2866-6642-9162-2A141E8C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1D4B9-A24E-7643-AFF7-A679ED40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EE841-8BC8-A14A-95BB-29C2E53A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B21B9-24E6-504C-8539-70D3309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F64B3-190D-184B-A9A5-FCE8750A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90E027-3227-704A-B5B6-BC0344B17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F1D25-FAB4-3049-AE0F-70FE41AC9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DF488-1501-3347-A505-2F25B8B1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62A2A-98AD-6B40-A599-F928B06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4AD4-3CC1-264F-BA38-104877C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649B5-DB0C-EE4A-AD6D-E4F581CA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3613-C56C-9448-8571-3C7162DC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A424-E374-C94A-8483-34F053F12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782F-F463-E142-A120-65D677F12A05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31A5-45B2-8F4B-AC44-6FEB2DD19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B6BF2-B0F7-0342-82FA-843790B64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70E71-0DD6-C643-8194-7B3769F25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A70453-C05B-EB4B-A529-1826732F5DC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1F714C3E-E309-BA42-901E-0A0038D7E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2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2F6C0A-442C-894A-8D9E-A26D5878254E}"/>
              </a:ext>
            </a:extLst>
          </p:cNvPr>
          <p:cNvSpPr txBox="1"/>
          <p:nvPr/>
        </p:nvSpPr>
        <p:spPr>
          <a:xfrm>
            <a:off x="490429" y="1366317"/>
            <a:ext cx="69404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Helvetica Light" panose="020B0403020202020204" pitchFamily="34" charset="0"/>
              </a:rPr>
              <a:t>5. Use different </a:t>
            </a:r>
            <a:r>
              <a:rPr lang="en-GB" sz="3200" b="1" dirty="0">
                <a:latin typeface="Helvetica Light" panose="020B0403020202020204" pitchFamily="34" charset="0"/>
              </a:rPr>
              <a:t>coloured cards or pens </a:t>
            </a:r>
            <a:r>
              <a:rPr lang="en-GB" sz="3200" dirty="0">
                <a:latin typeface="Helvetica Light" panose="020B0403020202020204" pitchFamily="34" charset="0"/>
              </a:rPr>
              <a:t>to categorise your flashcards. For example, use a different colour for each subject or topic. This can help your brain to categorise information better.</a:t>
            </a:r>
          </a:p>
          <a:p>
            <a:endParaRPr lang="en-GB" sz="3200" dirty="0">
              <a:latin typeface="Helvetica Light" panose="020B0403020202020204" pitchFamily="34" charset="0"/>
            </a:endParaRPr>
          </a:p>
          <a:p>
            <a:r>
              <a:rPr lang="en-GB" sz="3200" dirty="0">
                <a:latin typeface="Helvetica Light" panose="020B0403020202020204" pitchFamily="34" charset="0"/>
              </a:rPr>
              <a:t>6. Make your flashcards as soon as you've learnt the topic in class.</a:t>
            </a:r>
          </a:p>
          <a:p>
            <a:endParaRPr lang="en-GB" sz="3200" dirty="0">
              <a:latin typeface="Helvetica Light" panose="020B0403020202020204" pitchFamily="34" charset="0"/>
            </a:endParaRPr>
          </a:p>
          <a:p>
            <a:r>
              <a:rPr lang="en-GB" sz="3200" dirty="0">
                <a:latin typeface="Helvetica Light" panose="020B0403020202020204" pitchFamily="34" charset="0"/>
              </a:rPr>
              <a:t/>
            </a:r>
            <a:br>
              <a:rPr lang="en-GB" sz="3200" dirty="0">
                <a:latin typeface="Helvetica Light" panose="020B0403020202020204" pitchFamily="34" charset="0"/>
              </a:rPr>
            </a:b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483596-3E21-BB42-BCF0-2C527E5D7B15}"/>
              </a:ext>
            </a:extLst>
          </p:cNvPr>
          <p:cNvSpPr txBox="1">
            <a:spLocks/>
          </p:cNvSpPr>
          <p:nvPr/>
        </p:nvSpPr>
        <p:spPr>
          <a:xfrm>
            <a:off x="391633" y="1896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to make flashcards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194" y="0"/>
            <a:ext cx="4719806" cy="60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3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>
            <a:extLst>
              <a:ext uri="{FF2B5EF4-FFF2-40B4-BE49-F238E27FC236}">
                <a16:creationId xmlns:a16="http://schemas.microsoft.com/office/drawing/2014/main" id="{5A890625-3FE6-C74E-B430-95AE1698E461}"/>
              </a:ext>
            </a:extLst>
          </p:cNvPr>
          <p:cNvSpPr/>
          <p:nvPr/>
        </p:nvSpPr>
        <p:spPr>
          <a:xfrm rot="9391918" flipH="1">
            <a:off x="6978166" y="585225"/>
            <a:ext cx="8876838" cy="4951308"/>
          </a:xfrm>
          <a:prstGeom prst="chord">
            <a:avLst>
              <a:gd name="adj1" fmla="val 2700000"/>
              <a:gd name="adj2" fmla="val 1632082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55F5B8-D2BE-DD43-8889-DFCB60AD3C9B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Being smart when using flashcards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3B6436-E51A-9D4E-A8E2-70F1250B36EF}"/>
              </a:ext>
            </a:extLst>
          </p:cNvPr>
          <p:cNvSpPr/>
          <p:nvPr/>
        </p:nvSpPr>
        <p:spPr>
          <a:xfrm>
            <a:off x="8462473" y="2190815"/>
            <a:ext cx="39581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5E5E5E"/>
                </a:solidFill>
                <a:latin typeface="Helvetica Light" panose="020B0403020202020204" pitchFamily="34" charset="0"/>
              </a:rPr>
              <a:t>Flashcards are not an effective method for last-minute cramming!</a:t>
            </a:r>
            <a:endParaRPr lang="en-US" sz="3600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0DEA43-5AA0-4A4F-BD2D-8C60A29FED1F}"/>
              </a:ext>
            </a:extLst>
          </p:cNvPr>
          <p:cNvSpPr/>
          <p:nvPr/>
        </p:nvSpPr>
        <p:spPr>
          <a:xfrm>
            <a:off x="589224" y="1820017"/>
            <a:ext cx="6446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Helvetica Light" panose="020B0403020202020204" pitchFamily="34" charset="0"/>
              </a:rPr>
              <a:t>Studies have found that it's more effective to </a:t>
            </a:r>
            <a:r>
              <a:rPr lang="en-GB" sz="3600" b="1" dirty="0">
                <a:latin typeface="Helvetica Light" panose="020B0403020202020204" pitchFamily="34" charset="0"/>
              </a:rPr>
              <a:t>review a whole stack </a:t>
            </a:r>
            <a:r>
              <a:rPr lang="en-GB" sz="3600" dirty="0">
                <a:latin typeface="Helvetica Light" panose="020B0403020202020204" pitchFamily="34" charset="0"/>
              </a:rPr>
              <a:t>of </a:t>
            </a:r>
            <a:r>
              <a:rPr lang="en-GB" sz="3600" b="1" dirty="0">
                <a:latin typeface="Helvetica Light" panose="020B0403020202020204" pitchFamily="34" charset="0"/>
              </a:rPr>
              <a:t>cards in one sitting </a:t>
            </a:r>
            <a:r>
              <a:rPr lang="en-GB" sz="3600" dirty="0">
                <a:latin typeface="Helvetica Light" panose="020B0403020202020204" pitchFamily="34" charset="0"/>
              </a:rPr>
              <a:t>rather than to carry them around with you and glance at them every so often. </a:t>
            </a:r>
            <a:endParaRPr lang="en-US" sz="54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7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794C38-5E1E-C54B-BB21-1BCFC174CA3B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D672E730-2C7D-764E-BE6D-EC7E012FFA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C8A4C2-AF4B-AF41-BB08-8554BF922D71}"/>
              </a:ext>
            </a:extLst>
          </p:cNvPr>
          <p:cNvSpPr/>
          <p:nvPr/>
        </p:nvSpPr>
        <p:spPr>
          <a:xfrm>
            <a:off x="589224" y="1820017"/>
            <a:ext cx="5769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Helvetica Light" panose="020B0403020202020204" pitchFamily="34" charset="0"/>
              </a:rPr>
              <a:t> </a:t>
            </a:r>
            <a:r>
              <a:rPr lang="en-GB" sz="2800" b="1" dirty="0">
                <a:latin typeface="Helvetica Light" panose="020B0403020202020204" pitchFamily="34" charset="0"/>
              </a:rPr>
              <a:t>Use Spaced repetition - </a:t>
            </a:r>
            <a:r>
              <a:rPr lang="en-GB" sz="2800" dirty="0">
                <a:latin typeface="Helvetica Light" panose="020B0403020202020204" pitchFamily="34" charset="0"/>
              </a:rPr>
              <a:t>Review your cards at specific, increasing intervals: for example on Day 1, Day 2, Day 4, Day 8 and so on. Spaced repetition works because it activates your long-term memory, while leaving small breaks in-between studying uses your short-term memory. </a:t>
            </a:r>
            <a:endParaRPr lang="en-GB" sz="2800" dirty="0">
              <a:effectLst/>
              <a:latin typeface="Helvetica Light" panose="020B0403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CAAD9-5F42-584C-B555-95092C139663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Being smart when using flashcards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012" y="1598307"/>
            <a:ext cx="4357376" cy="39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114C23-2906-234D-8F6C-6473B6F54D07}"/>
              </a:ext>
            </a:extLst>
          </p:cNvPr>
          <p:cNvSpPr/>
          <p:nvPr/>
        </p:nvSpPr>
        <p:spPr>
          <a:xfrm>
            <a:off x="589224" y="173321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Make sure you have a </a:t>
            </a:r>
            <a:r>
              <a:rPr lang="en-GB" sz="2400" b="1" dirty="0">
                <a:solidFill>
                  <a:srgbClr val="414142"/>
                </a:solidFill>
                <a:latin typeface="Helvetica Light" panose="020B0403020202020204" pitchFamily="34" charset="0"/>
              </a:rPr>
              <a:t>‘thinking pause’ </a:t>
            </a: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after picking one up and reading the question, then turn the card over to read the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14142"/>
              </a:solidFill>
              <a:latin typeface="Helvetica Light" panose="020B04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Once you get an answer right using your flashcards – </a:t>
            </a:r>
            <a:r>
              <a:rPr lang="en-GB" sz="2400" b="1" dirty="0">
                <a:solidFill>
                  <a:srgbClr val="414142"/>
                </a:solidFill>
                <a:latin typeface="Helvetica Light" panose="020B0403020202020204" pitchFamily="34" charset="0"/>
              </a:rPr>
              <a:t>DO NOT DISCARD IT</a:t>
            </a: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! You need to keep </a:t>
            </a:r>
            <a:r>
              <a:rPr lang="en-GB" sz="2400" b="1" dirty="0">
                <a:solidFill>
                  <a:srgbClr val="414142"/>
                </a:solidFill>
                <a:latin typeface="Helvetica Light" panose="020B0403020202020204" pitchFamily="34" charset="0"/>
              </a:rPr>
              <a:t>repeating the questions </a:t>
            </a: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even if you get it right multiple times otherwise it will fall off your memory.</a:t>
            </a:r>
            <a:endParaRPr lang="en-US" sz="2400" dirty="0">
              <a:latin typeface="Helvetica Light" panose="020B0403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A13D19-6CE0-6A47-80AE-718A3FC90B5C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Being smart when using flashcards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28" y="1583316"/>
            <a:ext cx="3490380" cy="41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4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D0BC84-5B16-7A4B-85EC-0283FD9860C3}"/>
              </a:ext>
            </a:extLst>
          </p:cNvPr>
          <p:cNvSpPr/>
          <p:nvPr/>
        </p:nvSpPr>
        <p:spPr>
          <a:xfrm>
            <a:off x="391633" y="1518065"/>
            <a:ext cx="65806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As well as retrieving your knowledge,</a:t>
            </a:r>
            <a:r>
              <a:rPr lang="en-GB" sz="2400" b="1" dirty="0">
                <a:solidFill>
                  <a:srgbClr val="414142"/>
                </a:solidFill>
                <a:latin typeface="Helvetica Light" panose="020B0403020202020204" pitchFamily="34" charset="0"/>
              </a:rPr>
              <a:t> try writing the answer or definition in your own words and giving examples. </a:t>
            </a: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This will help your learning and recall.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14142"/>
              </a:solidFill>
              <a:latin typeface="Helvetica Light" panose="020B04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14142"/>
                </a:solidFill>
                <a:latin typeface="Helvetica Light" panose="020B0403020202020204" pitchFamily="34" charset="0"/>
              </a:rPr>
              <a:t>Try ‘interleaving’. </a:t>
            </a: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Once you have several decks of flashcards for different subjects and topics try mixing them up. This will test your knowledge across subjects in a single session. Make sure </a:t>
            </a:r>
            <a:r>
              <a:rPr lang="en-GB" sz="2400" b="1" dirty="0">
                <a:solidFill>
                  <a:srgbClr val="414142"/>
                </a:solidFill>
                <a:latin typeface="Helvetica Light" panose="020B0403020202020204" pitchFamily="34" charset="0"/>
              </a:rPr>
              <a:t>you are confident </a:t>
            </a:r>
            <a:r>
              <a:rPr lang="en-GB" sz="2400" dirty="0">
                <a:solidFill>
                  <a:srgbClr val="414142"/>
                </a:solidFill>
                <a:latin typeface="Helvetica Light" panose="020B0403020202020204" pitchFamily="34" charset="0"/>
              </a:rPr>
              <a:t>enough to do this  every so often.   </a:t>
            </a:r>
            <a:endParaRPr lang="en-US" sz="2400" dirty="0">
              <a:latin typeface="Helvetica Light" panose="020B0403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6F9FBE-071D-0340-B359-4E01EF627B7D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Being smart when using flashcards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628" y="1688248"/>
            <a:ext cx="3948034" cy="34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5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ord 8">
            <a:extLst>
              <a:ext uri="{FF2B5EF4-FFF2-40B4-BE49-F238E27FC236}">
                <a16:creationId xmlns:a16="http://schemas.microsoft.com/office/drawing/2014/main" id="{3F04A108-CB3B-B643-9DB9-0DCBA67D8FAE}"/>
              </a:ext>
            </a:extLst>
          </p:cNvPr>
          <p:cNvSpPr/>
          <p:nvPr/>
        </p:nvSpPr>
        <p:spPr>
          <a:xfrm rot="9391918" flipH="1">
            <a:off x="6978166" y="585225"/>
            <a:ext cx="8876838" cy="4951308"/>
          </a:xfrm>
          <a:prstGeom prst="chord">
            <a:avLst>
              <a:gd name="adj1" fmla="val 2700000"/>
              <a:gd name="adj2" fmla="val 16320822"/>
            </a:avLst>
          </a:prstGeom>
          <a:solidFill>
            <a:srgbClr val="942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6E82EC3-3E64-084D-874A-7A5769FC2CFE}"/>
              </a:ext>
            </a:extLst>
          </p:cNvPr>
          <p:cNvSpPr txBox="1">
            <a:spLocks/>
          </p:cNvSpPr>
          <p:nvPr/>
        </p:nvSpPr>
        <p:spPr>
          <a:xfrm>
            <a:off x="277333" y="1917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 Light" panose="020B0403020202020204" pitchFamily="34" charset="0"/>
              </a:rPr>
              <a:t>Use a </a:t>
            </a:r>
            <a:r>
              <a:rPr lang="en-US" sz="4000" b="1" dirty="0">
                <a:solidFill>
                  <a:srgbClr val="942093"/>
                </a:solidFill>
                <a:latin typeface="Helvetica Light" panose="020B0403020202020204" pitchFamily="34" charset="0"/>
              </a:rPr>
              <a:t>system</a:t>
            </a:r>
            <a:r>
              <a:rPr lang="en-US" sz="4000" b="1" dirty="0">
                <a:latin typeface="Helvetica Light" panose="020B0403020202020204" pitchFamily="34" charset="0"/>
              </a:rPr>
              <a:t> to revise with flashcards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C5F12-B15B-0E45-ABBB-2A51DA2F87CF}"/>
              </a:ext>
            </a:extLst>
          </p:cNvPr>
          <p:cNvSpPr/>
          <p:nvPr/>
        </p:nvSpPr>
        <p:spPr>
          <a:xfrm>
            <a:off x="589224" y="1925590"/>
            <a:ext cx="54562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42093"/>
                </a:solidFill>
                <a:latin typeface="Helvetica Light" panose="020B0403020202020204" pitchFamily="34" charset="0"/>
              </a:rPr>
              <a:t>The</a:t>
            </a:r>
            <a:r>
              <a:rPr lang="en-GB" sz="2800" dirty="0">
                <a:latin typeface="Helvetica Light" panose="020B0403020202020204" pitchFamily="34" charset="0"/>
              </a:rPr>
              <a:t> </a:t>
            </a:r>
            <a:r>
              <a:rPr lang="en-GB" sz="2800" b="1" dirty="0">
                <a:solidFill>
                  <a:srgbClr val="942093"/>
                </a:solidFill>
                <a:latin typeface="Helvetica Light" panose="020B0403020202020204" pitchFamily="34" charset="0"/>
              </a:rPr>
              <a:t>Leitner system</a:t>
            </a:r>
            <a:r>
              <a:rPr lang="en-GB" sz="2800" dirty="0">
                <a:latin typeface="Helvetica Light" panose="020B0403020202020204" pitchFamily="34" charset="0"/>
              </a:rPr>
              <a:t> is a well-known and very effective method of using flashcards. It's a form of </a:t>
            </a:r>
            <a:r>
              <a:rPr lang="en-GB" sz="2800" b="1" dirty="0">
                <a:solidFill>
                  <a:srgbClr val="942093"/>
                </a:solidFill>
                <a:latin typeface="Helvetica Light" panose="020B0403020202020204" pitchFamily="34" charset="0"/>
              </a:rPr>
              <a:t>spaced repetition </a:t>
            </a:r>
            <a:r>
              <a:rPr lang="en-GB" sz="2800" dirty="0">
                <a:latin typeface="Helvetica Light" panose="020B0403020202020204" pitchFamily="34" charset="0"/>
              </a:rPr>
              <a:t>that helps you study the cards you don't know more often than the cards you know well.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7609D5-D9F2-8D4B-96CD-90ACA5DD9650}"/>
              </a:ext>
            </a:extLst>
          </p:cNvPr>
          <p:cNvSpPr/>
          <p:nvPr/>
        </p:nvSpPr>
        <p:spPr>
          <a:xfrm>
            <a:off x="2717801" y="6321640"/>
            <a:ext cx="1012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https://www.parent24.com/Learn/School-exams/watch-how-to-study-using-flashcards-20160825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C9E7A1-5DDF-7D41-84E4-20330C193447}"/>
              </a:ext>
            </a:extLst>
          </p:cNvPr>
          <p:cNvSpPr/>
          <p:nvPr/>
        </p:nvSpPr>
        <p:spPr>
          <a:xfrm>
            <a:off x="8187070" y="2074325"/>
            <a:ext cx="38261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Helvetica Light" panose="020B0403020202020204" pitchFamily="34" charset="0"/>
              </a:rPr>
              <a:t>In the 1970s, a German populariser of science, Sebastian Leitner, developed the method. </a:t>
            </a:r>
            <a:endParaRPr lang="en-US" sz="32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2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-29258" y="6067049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8" y="6291322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258801"/>
            <a:ext cx="10515600" cy="78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942093"/>
                </a:solidFill>
                <a:latin typeface="Helvetica Light" panose="020B0403020202020204" pitchFamily="34" charset="0"/>
              </a:rPr>
              <a:t>Leitner System – The Method</a:t>
            </a:r>
            <a:endParaRPr lang="en-US" b="1" dirty="0">
              <a:solidFill>
                <a:srgbClr val="942093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0A57216A-8E64-8647-8D90-5B138CE8568B}"/>
              </a:ext>
            </a:extLst>
          </p:cNvPr>
          <p:cNvSpPr/>
          <p:nvPr/>
        </p:nvSpPr>
        <p:spPr>
          <a:xfrm>
            <a:off x="380646" y="4274601"/>
            <a:ext cx="2554953" cy="1382233"/>
          </a:xfrm>
          <a:prstGeom prst="cube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Helvetica Light" panose="020B0403020202020204" pitchFamily="34" charset="0"/>
              </a:rPr>
              <a:t>1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7C12565E-A52C-D641-818F-924D00C19830}"/>
              </a:ext>
            </a:extLst>
          </p:cNvPr>
          <p:cNvSpPr/>
          <p:nvPr/>
        </p:nvSpPr>
        <p:spPr>
          <a:xfrm>
            <a:off x="3137415" y="4274601"/>
            <a:ext cx="2554953" cy="1382233"/>
          </a:xfrm>
          <a:prstGeom prst="cube">
            <a:avLst/>
          </a:prstGeom>
          <a:solidFill>
            <a:srgbClr val="0054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Helvetica Light" panose="020B0403020202020204" pitchFamily="34" charset="0"/>
              </a:rPr>
              <a:t>2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63DE633F-7397-214D-9445-CA0EF7FC748E}"/>
              </a:ext>
            </a:extLst>
          </p:cNvPr>
          <p:cNvSpPr/>
          <p:nvPr/>
        </p:nvSpPr>
        <p:spPr>
          <a:xfrm>
            <a:off x="6096000" y="4200426"/>
            <a:ext cx="2554953" cy="1382233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Light" panose="020B0403020202020204" pitchFamily="34" charset="0"/>
              </a:rPr>
              <a:t>3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A5699031-1BBE-D94F-A373-ED171DC5AF07}"/>
              </a:ext>
            </a:extLst>
          </p:cNvPr>
          <p:cNvSpPr/>
          <p:nvPr/>
        </p:nvSpPr>
        <p:spPr>
          <a:xfrm>
            <a:off x="9045168" y="4135820"/>
            <a:ext cx="2554953" cy="138223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Helvetica Light" panose="020B040302020202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FA442-80E5-4942-9FBF-E1C52CE88B05}"/>
              </a:ext>
            </a:extLst>
          </p:cNvPr>
          <p:cNvSpPr txBox="1"/>
          <p:nvPr/>
        </p:nvSpPr>
        <p:spPr>
          <a:xfrm>
            <a:off x="589224" y="1286653"/>
            <a:ext cx="2548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All flash cards start off in Box / Stack 1. </a:t>
            </a:r>
          </a:p>
          <a:p>
            <a:endParaRPr lang="en-US" sz="2000" dirty="0">
              <a:latin typeface="Helvetica Light" panose="020B0403020202020204" pitchFamily="34" charset="0"/>
            </a:endParaRPr>
          </a:p>
          <a:p>
            <a:r>
              <a:rPr lang="en-US" sz="2000" dirty="0">
                <a:latin typeface="Helvetica Light" panose="020B0403020202020204" pitchFamily="34" charset="0"/>
              </a:rPr>
              <a:t>As you review the cards, each card you answer correctly goes into Box 2.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120D2-5E62-6E4C-8E15-585C35427449}"/>
              </a:ext>
            </a:extLst>
          </p:cNvPr>
          <p:cNvSpPr txBox="1"/>
          <p:nvPr/>
        </p:nvSpPr>
        <p:spPr>
          <a:xfrm>
            <a:off x="3547809" y="1270433"/>
            <a:ext cx="2548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If you give the wrong answer the card stays in box 1.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26C1C-AF22-6A45-A4CC-CC636B8E08F4}"/>
              </a:ext>
            </a:extLst>
          </p:cNvPr>
          <p:cNvSpPr txBox="1"/>
          <p:nvPr/>
        </p:nvSpPr>
        <p:spPr>
          <a:xfrm>
            <a:off x="9252176" y="1270433"/>
            <a:ext cx="2548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If you get a card wrong in any box, it goes back to Box 1.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D6517-587C-D24F-8132-44018E6B4587}"/>
              </a:ext>
            </a:extLst>
          </p:cNvPr>
          <p:cNvSpPr txBox="1"/>
          <p:nvPr/>
        </p:nvSpPr>
        <p:spPr>
          <a:xfrm>
            <a:off x="6293591" y="1178931"/>
            <a:ext cx="2548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Light" panose="020B0403020202020204" pitchFamily="34" charset="0"/>
              </a:rPr>
              <a:t>When you review cards in Box 2, if you still get it right you move the card to box 3 and so on until all cards are in Box 4.  </a:t>
            </a:r>
          </a:p>
        </p:txBody>
      </p:sp>
      <p:sp>
        <p:nvSpPr>
          <p:cNvPr id="4" name="Curved Down Arrow 3">
            <a:extLst>
              <a:ext uri="{FF2B5EF4-FFF2-40B4-BE49-F238E27FC236}">
                <a16:creationId xmlns:a16="http://schemas.microsoft.com/office/drawing/2014/main" id="{92CF4D2F-3865-E249-8E61-3396052E475B}"/>
              </a:ext>
            </a:extLst>
          </p:cNvPr>
          <p:cNvSpPr/>
          <p:nvPr/>
        </p:nvSpPr>
        <p:spPr>
          <a:xfrm>
            <a:off x="2185982" y="3660496"/>
            <a:ext cx="1902866" cy="486792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92732ED1-DADE-3B4F-9151-0D4EC2EC0FC0}"/>
              </a:ext>
            </a:extLst>
          </p:cNvPr>
          <p:cNvSpPr/>
          <p:nvPr/>
        </p:nvSpPr>
        <p:spPr>
          <a:xfrm>
            <a:off x="4821904" y="3626108"/>
            <a:ext cx="1902866" cy="486792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CC7FDB08-0F6C-2043-8829-FEAE93EF5605}"/>
              </a:ext>
            </a:extLst>
          </p:cNvPr>
          <p:cNvSpPr/>
          <p:nvPr/>
        </p:nvSpPr>
        <p:spPr>
          <a:xfrm>
            <a:off x="7699520" y="3572962"/>
            <a:ext cx="1902866" cy="486792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triped Right Arrow 16">
            <a:extLst>
              <a:ext uri="{FF2B5EF4-FFF2-40B4-BE49-F238E27FC236}">
                <a16:creationId xmlns:a16="http://schemas.microsoft.com/office/drawing/2014/main" id="{0E36B5B3-272B-7145-B17E-4538A7D3C868}"/>
              </a:ext>
            </a:extLst>
          </p:cNvPr>
          <p:cNvSpPr/>
          <p:nvPr/>
        </p:nvSpPr>
        <p:spPr>
          <a:xfrm flipH="1">
            <a:off x="1339701" y="5997012"/>
            <a:ext cx="9292299" cy="401001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BFA454-1ABC-8B47-AA0D-F8243D0E0336}"/>
              </a:ext>
            </a:extLst>
          </p:cNvPr>
          <p:cNvSpPr/>
          <p:nvPr/>
        </p:nvSpPr>
        <p:spPr>
          <a:xfrm>
            <a:off x="10441210" y="5582660"/>
            <a:ext cx="190791" cy="7178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426FBA-8295-3E4F-B198-4004D574CA0B}"/>
              </a:ext>
            </a:extLst>
          </p:cNvPr>
          <p:cNvSpPr/>
          <p:nvPr/>
        </p:nvSpPr>
        <p:spPr>
          <a:xfrm>
            <a:off x="7270012" y="5631276"/>
            <a:ext cx="212613" cy="588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B82854-342B-7B4B-808A-54173785AAB4}"/>
              </a:ext>
            </a:extLst>
          </p:cNvPr>
          <p:cNvSpPr/>
          <p:nvPr/>
        </p:nvSpPr>
        <p:spPr>
          <a:xfrm>
            <a:off x="4348400" y="5702904"/>
            <a:ext cx="212613" cy="588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702C1C-111A-D843-8098-C303A6EB7589}"/>
              </a:ext>
            </a:extLst>
          </p:cNvPr>
          <p:cNvSpPr/>
          <p:nvPr/>
        </p:nvSpPr>
        <p:spPr>
          <a:xfrm>
            <a:off x="1757012" y="5702742"/>
            <a:ext cx="212613" cy="588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8F88BED-E631-9B42-ACD5-985EB5219322}"/>
              </a:ext>
            </a:extLst>
          </p:cNvPr>
          <p:cNvSpPr txBox="1">
            <a:spLocks/>
          </p:cNvSpPr>
          <p:nvPr/>
        </p:nvSpPr>
        <p:spPr>
          <a:xfrm>
            <a:off x="391633" y="258801"/>
            <a:ext cx="10515600" cy="78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942093"/>
                </a:solidFill>
                <a:latin typeface="Helvetica Light" panose="020B0403020202020204" pitchFamily="34" charset="0"/>
              </a:rPr>
              <a:t>Leitner System – The Key </a:t>
            </a:r>
            <a:endParaRPr lang="en-US" b="1" dirty="0">
              <a:solidFill>
                <a:srgbClr val="942093"/>
              </a:solidFill>
              <a:latin typeface="Helvetica Light" panose="020B04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BCFF2-D0EB-0644-9A3C-0092990139B3}"/>
              </a:ext>
            </a:extLst>
          </p:cNvPr>
          <p:cNvSpPr/>
          <p:nvPr/>
        </p:nvSpPr>
        <p:spPr>
          <a:xfrm>
            <a:off x="589224" y="1510951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Helvetica Light" panose="020B0403020202020204" pitchFamily="34" charset="0"/>
              </a:rPr>
              <a:t>The key is that the cards you know less well are reviewed more frequently than the cards in the higher boxes. </a:t>
            </a:r>
          </a:p>
          <a:p>
            <a:endParaRPr lang="en-GB" sz="3200" dirty="0">
              <a:solidFill>
                <a:srgbClr val="000000"/>
              </a:solidFill>
              <a:latin typeface="Helvetica Light" panose="020B0403020202020204" pitchFamily="34" charset="0"/>
            </a:endParaRPr>
          </a:p>
          <a:p>
            <a:r>
              <a:rPr lang="en-GB" sz="3200" dirty="0">
                <a:solidFill>
                  <a:srgbClr val="000000"/>
                </a:solidFill>
                <a:latin typeface="Helvetica Light" panose="020B0403020202020204" pitchFamily="34" charset="0"/>
              </a:rPr>
              <a:t>You now must choose the frequency at which you review each box. </a:t>
            </a:r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379F6B-DD29-454C-BC44-54AF29BC7E9E}"/>
              </a:ext>
            </a:extLst>
          </p:cNvPr>
          <p:cNvSpPr/>
          <p:nvPr/>
        </p:nvSpPr>
        <p:spPr>
          <a:xfrm>
            <a:off x="6946900" y="2195278"/>
            <a:ext cx="4638648" cy="2308324"/>
          </a:xfrm>
          <a:prstGeom prst="rect">
            <a:avLst/>
          </a:prstGeom>
          <a:solidFill>
            <a:srgbClr val="942093"/>
          </a:solidFill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Box 1: Every day</a:t>
            </a:r>
          </a:p>
          <a:p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Box 2: Every 2 days</a:t>
            </a:r>
          </a:p>
          <a:p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Box 3: Every 3 days</a:t>
            </a:r>
          </a:p>
          <a:p>
            <a:r>
              <a:rPr lang="en-GB" sz="3600" dirty="0">
                <a:solidFill>
                  <a:schemeClr val="bg1"/>
                </a:solidFill>
                <a:effectLst/>
                <a:latin typeface="Helvetica Light" panose="020B0403020202020204" pitchFamily="34" charset="0"/>
              </a:rPr>
              <a:t>Box 4: Every 4 days </a:t>
            </a:r>
          </a:p>
        </p:txBody>
      </p:sp>
    </p:spTree>
    <p:extLst>
      <p:ext uri="{BB962C8B-B14F-4D97-AF65-F5344CB8AC3E}">
        <p14:creationId xmlns:p14="http://schemas.microsoft.com/office/powerpoint/2010/main" val="304356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"/>
            <a:ext cx="12192000" cy="6043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A69AD-29A0-6F47-8B85-24326FEA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63B68-0836-5240-A160-6B9A6617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95" y="2813477"/>
            <a:ext cx="3685673" cy="2640839"/>
          </a:xfrm>
          <a:solidFill>
            <a:schemeClr val="bg1"/>
          </a:solidFill>
          <a:ln w="38100">
            <a:solidFill>
              <a:srgbClr val="942093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Helvetica Light" panose="020B0403020202020204" pitchFamily="34" charset="0"/>
              </a:rPr>
              <a:t>Flashcards should be used to </a:t>
            </a:r>
            <a:r>
              <a:rPr lang="en-GB" sz="3600" b="1" dirty="0">
                <a:latin typeface="Helvetica Light" panose="020B0403020202020204" pitchFamily="34" charset="0"/>
              </a:rPr>
              <a:t>test your knowledge</a:t>
            </a:r>
            <a:r>
              <a:rPr lang="en-GB" sz="3600" dirty="0">
                <a:latin typeface="Helvetica Light" panose="020B0403020202020204" pitchFamily="34" charset="0"/>
              </a:rPr>
              <a:t>, </a:t>
            </a:r>
            <a:r>
              <a:rPr lang="en-GB" sz="3600" b="1" dirty="0">
                <a:latin typeface="Helvetica Light" panose="020B0403020202020204" pitchFamily="34" charset="0"/>
              </a:rPr>
              <a:t>not</a:t>
            </a:r>
            <a:r>
              <a:rPr lang="en-GB" sz="3600" dirty="0">
                <a:latin typeface="Helvetica Light" panose="020B0403020202020204" pitchFamily="34" charset="0"/>
              </a:rPr>
              <a:t> just as a way </a:t>
            </a:r>
            <a:r>
              <a:rPr lang="en-GB" sz="3600" b="1" dirty="0">
                <a:latin typeface="Helvetica Light" panose="020B0403020202020204" pitchFamily="34" charset="0"/>
              </a:rPr>
              <a:t>to condense your notes further</a:t>
            </a:r>
            <a:r>
              <a:rPr lang="en-GB" sz="3600" dirty="0">
                <a:latin typeface="Helvetica Light" panose="020B0403020202020204" pitchFamily="34" charset="0"/>
              </a:rPr>
              <a:t>.</a:t>
            </a:r>
            <a:endParaRPr lang="en-US" sz="3600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7F5FF0-FC3B-A54E-AC83-B9591EFA090C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B14CF1EE-6955-B648-B065-4E67475E5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37744D-603C-8C4D-AB4B-C7E4C9CAFDD4}"/>
              </a:ext>
            </a:extLst>
          </p:cNvPr>
          <p:cNvSpPr/>
          <p:nvPr/>
        </p:nvSpPr>
        <p:spPr>
          <a:xfrm>
            <a:off x="7826541" y="1202169"/>
            <a:ext cx="3946359" cy="3970318"/>
          </a:xfrm>
          <a:prstGeom prst="rect">
            <a:avLst/>
          </a:prstGeom>
          <a:solidFill>
            <a:srgbClr val="942093"/>
          </a:solidFill>
          <a:ln w="38100">
            <a:solidFill>
              <a:srgbClr val="942093"/>
            </a:solidFill>
          </a:ln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chemeClr val="bg1"/>
                </a:solidFill>
                <a:latin typeface="Helvetica Light" panose="020B0403020202020204" pitchFamily="34" charset="0"/>
              </a:rPr>
              <a:t>Rereading</a:t>
            </a:r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 notes is a </a:t>
            </a:r>
            <a:r>
              <a:rPr lang="en-GB" sz="3600" b="1" u="sng" dirty="0">
                <a:solidFill>
                  <a:schemeClr val="bg1"/>
                </a:solidFill>
                <a:latin typeface="Helvetica Light" panose="020B0403020202020204" pitchFamily="34" charset="0"/>
              </a:rPr>
              <a:t>passive learning activity</a:t>
            </a:r>
            <a:r>
              <a:rPr lang="en-GB" sz="3600" dirty="0">
                <a:solidFill>
                  <a:schemeClr val="bg1"/>
                </a:solidFill>
                <a:latin typeface="Helvetica Light" panose="020B0403020202020204" pitchFamily="34" charset="0"/>
              </a:rPr>
              <a:t> so is not an economical use of your revision time.</a:t>
            </a:r>
            <a:endParaRPr lang="en-US" sz="3600" dirty="0">
              <a:solidFill>
                <a:schemeClr val="bg1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52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50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024EB-2CE7-1146-AE4D-798A65AC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Helvetica Light" panose="020B0403020202020204" pitchFamily="34" charset="0"/>
              </a:rPr>
              <a:t>Top tips…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97104-72C9-6F45-9F85-8F4F6325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8883"/>
            <a:ext cx="4584405" cy="172168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Helvetica Light" panose="020B0403020202020204" pitchFamily="34" charset="0"/>
              </a:rPr>
              <a:t>Boost your memory by combining pictures and words.</a:t>
            </a:r>
          </a:p>
          <a:p>
            <a:endParaRPr lang="en-US" sz="3600" b="1" dirty="0">
              <a:latin typeface="Helvetica Light" panose="020B04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57F0E-7F75-5148-B6C1-883989273A97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8.jpeg">
            <a:extLst>
              <a:ext uri="{FF2B5EF4-FFF2-40B4-BE49-F238E27FC236}">
                <a16:creationId xmlns:a16="http://schemas.microsoft.com/office/drawing/2014/main" id="{381338F9-89EA-2E46-A63F-377EBB7405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794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Using flashcards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08E91-2D6C-5D41-9861-A06E397E379C}"/>
              </a:ext>
            </a:extLst>
          </p:cNvPr>
          <p:cNvSpPr/>
          <p:nvPr/>
        </p:nvSpPr>
        <p:spPr>
          <a:xfrm>
            <a:off x="391633" y="1733218"/>
            <a:ext cx="4812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Helvetica Light" panose="020B0403020202020204" pitchFamily="34" charset="0"/>
              </a:rPr>
              <a:t>Using flashcards is a repetition strategy.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22222"/>
              </a:solidFill>
              <a:latin typeface="Helvetica Light" panose="020B04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Helvetica Light" panose="020B0403020202020204" pitchFamily="34" charset="0"/>
              </a:rPr>
              <a:t>They are a simple ‘cue’ on the front and an ‘answer’ on the back.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22222"/>
              </a:solidFill>
              <a:latin typeface="Helvetica Light" panose="020B04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Helvetica Light" panose="020B0403020202020204" pitchFamily="34" charset="0"/>
              </a:rPr>
              <a:t>Flashcards engage “active recall”.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88" y="1733217"/>
            <a:ext cx="5979257" cy="36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C08096-486E-F544-A19B-48D4F86F037C}"/>
              </a:ext>
            </a:extLst>
          </p:cNvPr>
          <p:cNvSpPr/>
          <p:nvPr/>
        </p:nvSpPr>
        <p:spPr>
          <a:xfrm>
            <a:off x="696351" y="1690688"/>
            <a:ext cx="4914900" cy="39703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545454"/>
                </a:solidFill>
                <a:latin typeface="Helvetica Light" panose="020B0403020202020204" pitchFamily="34" charset="0"/>
              </a:rPr>
              <a:t>Flashcards are a great revision tool and they should be used along with other revision techniques such as mind maps, quizzes and exam questions.  </a:t>
            </a:r>
            <a:endParaRPr lang="en-US" sz="3600" dirty="0">
              <a:latin typeface="Helvetica Light" panose="020B0403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EED97-CD9B-7543-8885-8223B235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Helvetica Light" panose="020B0403020202020204" pitchFamily="34" charset="0"/>
              </a:rPr>
              <a:t>Top tips…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11E22-46C4-6342-9C8C-0F139ABAFF2D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8.jpeg">
            <a:extLst>
              <a:ext uri="{FF2B5EF4-FFF2-40B4-BE49-F238E27FC236}">
                <a16:creationId xmlns:a16="http://schemas.microsoft.com/office/drawing/2014/main" id="{201B3B6F-D09A-2149-AB2D-6F7F7E504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690688"/>
            <a:ext cx="6122900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402390" y="2103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Why flashcards help you learn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FDFAA-4615-E74C-BF31-4AA75FA1ABA6}"/>
              </a:ext>
            </a:extLst>
          </p:cNvPr>
          <p:cNvSpPr txBox="1"/>
          <p:nvPr/>
        </p:nvSpPr>
        <p:spPr>
          <a:xfrm>
            <a:off x="552069" y="1482027"/>
            <a:ext cx="56990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 Light" panose="020B0403020202020204" pitchFamily="34" charset="0"/>
              </a:rPr>
              <a:t>They engage in ‘Active recall’ – </a:t>
            </a:r>
            <a:r>
              <a:rPr lang="en-US" sz="2800" dirty="0">
                <a:latin typeface="Helvetica Light" panose="020B0403020202020204" pitchFamily="34" charset="0"/>
              </a:rPr>
              <a:t>this creates stronger connections for your memory to recall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 Light" panose="020B0403020202020204" pitchFamily="34" charset="0"/>
              </a:rPr>
              <a:t>They</a:t>
            </a:r>
            <a:r>
              <a:rPr lang="en-US" sz="2800" dirty="0">
                <a:latin typeface="Helvetica Light" panose="020B0403020202020204" pitchFamily="34" charset="0"/>
              </a:rPr>
              <a:t> </a:t>
            </a:r>
            <a:r>
              <a:rPr lang="en-US" sz="2800" b="1" dirty="0">
                <a:latin typeface="Helvetica Light" panose="020B0403020202020204" pitchFamily="34" charset="0"/>
              </a:rPr>
              <a:t>promote self-reflection </a:t>
            </a:r>
            <a:r>
              <a:rPr lang="en-US" sz="2800" dirty="0">
                <a:latin typeface="Helvetica Light" panose="020B0403020202020204" pitchFamily="34" charset="0"/>
              </a:rPr>
              <a:t>– also known as </a:t>
            </a:r>
            <a:r>
              <a:rPr lang="en-US" sz="2800" b="1" dirty="0">
                <a:latin typeface="Helvetica Light" panose="020B0403020202020204" pitchFamily="34" charset="0"/>
              </a:rPr>
              <a:t>metacognition </a:t>
            </a:r>
            <a:r>
              <a:rPr lang="en-US" sz="2800" dirty="0">
                <a:latin typeface="Helvetica Light" panose="020B0403020202020204" pitchFamily="34" charset="0"/>
              </a:rPr>
              <a:t>which ingrains knowledge into your memory.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27" y="1535889"/>
            <a:ext cx="5014105" cy="40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6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509968" y="1937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Helvetica Light" panose="020B0403020202020204" pitchFamily="34" charset="0"/>
              </a:rPr>
              <a:t>Why flashcards help you learn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FDFAA-4615-E74C-BF31-4AA75FA1ABA6}"/>
              </a:ext>
            </a:extLst>
          </p:cNvPr>
          <p:cNvSpPr txBox="1"/>
          <p:nvPr/>
        </p:nvSpPr>
        <p:spPr>
          <a:xfrm>
            <a:off x="509968" y="1250410"/>
            <a:ext cx="56824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Helvetica Light" panose="020B0403020202020204" pitchFamily="34" charset="0"/>
              </a:rPr>
              <a:t>Metacognition -</a:t>
            </a:r>
            <a:r>
              <a:rPr lang="en-US" sz="4400" dirty="0">
                <a:latin typeface="Helvetica Light" panose="020B0403020202020204" pitchFamily="34" charset="0"/>
              </a:rPr>
              <a:t> </a:t>
            </a:r>
            <a:r>
              <a:rPr lang="en-GB" sz="2400" dirty="0">
                <a:latin typeface="Helvetica Light" panose="020B0403020202020204" pitchFamily="34" charset="0"/>
              </a:rPr>
              <a:t>When you make and use flashcards, you take control of your own learning.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 Light" panose="020B0403020202020204" pitchFamily="34" charset="0"/>
              </a:rPr>
              <a:t>You have to decide what to put on each card, how often you're going to use them, then evaluate how well you know the information on each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Helvetica Light" panose="020B0403020202020204" pitchFamily="34" charset="0"/>
              </a:rPr>
              <a:t>By doing all these things, you are using </a:t>
            </a:r>
            <a:r>
              <a:rPr lang="en-GB" sz="2400" b="1" dirty="0">
                <a:latin typeface="Helvetica Light" panose="020B0403020202020204" pitchFamily="34" charset="0"/>
              </a:rPr>
              <a:t>"metacognitive processes", </a:t>
            </a:r>
            <a:r>
              <a:rPr lang="en-GB" sz="2400" dirty="0">
                <a:latin typeface="Helvetica Light" panose="020B0403020202020204" pitchFamily="34" charset="0"/>
              </a:rPr>
              <a:t>which have been proven to enhance long-term learning.</a:t>
            </a:r>
            <a:r>
              <a:rPr lang="en-US" sz="3200" dirty="0">
                <a:latin typeface="Helvetica Light" panose="020B0403020202020204" pitchFamily="34" charset="0"/>
              </a:rPr>
              <a:t> </a:t>
            </a:r>
            <a:endParaRPr lang="en-US" sz="20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397" y="704895"/>
            <a:ext cx="3934850" cy="51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407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Why flashcards help you learn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FDFAA-4615-E74C-BF31-4AA75FA1ABA6}"/>
              </a:ext>
            </a:extLst>
          </p:cNvPr>
          <p:cNvSpPr txBox="1"/>
          <p:nvPr/>
        </p:nvSpPr>
        <p:spPr>
          <a:xfrm>
            <a:off x="589224" y="2021307"/>
            <a:ext cx="4945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 Light" panose="020B0403020202020204" pitchFamily="34" charset="0"/>
              </a:rPr>
              <a:t>They help you </a:t>
            </a:r>
            <a:r>
              <a:rPr lang="en-US" sz="2800" b="1" dirty="0" err="1">
                <a:latin typeface="Helvetica Light" panose="020B0403020202020204" pitchFamily="34" charset="0"/>
              </a:rPr>
              <a:t>memorise</a:t>
            </a:r>
            <a:r>
              <a:rPr lang="en-US" sz="2800" b="1" dirty="0">
                <a:latin typeface="Helvetica Light" panose="020B0403020202020204" pitchFamily="34" charset="0"/>
              </a:rPr>
              <a:t> facts quickly.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Helvetica Light" panose="020B0403020202020204" pitchFamily="34" charset="0"/>
              </a:rPr>
              <a:t>Drilling - </a:t>
            </a:r>
            <a:r>
              <a:rPr lang="en-US" sz="2800" dirty="0">
                <a:latin typeface="Helvetica Light" panose="020B0403020202020204" pitchFamily="34" charset="0"/>
              </a:rPr>
              <a:t>f</a:t>
            </a:r>
            <a:r>
              <a:rPr lang="en-GB" sz="2800" dirty="0" err="1">
                <a:latin typeface="Helvetica Light" panose="020B0403020202020204" pitchFamily="34" charset="0"/>
              </a:rPr>
              <a:t>lashcards</a:t>
            </a:r>
            <a:r>
              <a:rPr lang="en-GB" sz="2800" dirty="0">
                <a:latin typeface="Helvetica Light" panose="020B0403020202020204" pitchFamily="34" charset="0"/>
              </a:rPr>
              <a:t> help you to practise the same information over and over again - and as we know, practice makes perfect!</a:t>
            </a:r>
            <a:endParaRPr lang="en-US" sz="20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173" y="1886676"/>
            <a:ext cx="5610064" cy="3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0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A0686B-8B00-ED4E-8CF5-66948FCC18EE}"/>
              </a:ext>
            </a:extLst>
          </p:cNvPr>
          <p:cNvSpPr txBox="1">
            <a:spLocks/>
          </p:cNvSpPr>
          <p:nvPr/>
        </p:nvSpPr>
        <p:spPr>
          <a:xfrm>
            <a:off x="391633" y="1896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to make flashcards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46A4B-01AB-0A47-B603-0EC8107CE8D6}"/>
              </a:ext>
            </a:extLst>
          </p:cNvPr>
          <p:cNvSpPr txBox="1"/>
          <p:nvPr/>
        </p:nvSpPr>
        <p:spPr>
          <a:xfrm>
            <a:off x="391633" y="1515173"/>
            <a:ext cx="62182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800" dirty="0">
                <a:latin typeface="Helvetica Light" panose="020B0403020202020204" pitchFamily="34" charset="0"/>
              </a:rPr>
              <a:t>Ensure that the flashcards have a </a:t>
            </a:r>
            <a:r>
              <a:rPr lang="en-GB" sz="2800" b="1" dirty="0">
                <a:latin typeface="Helvetica Light" panose="020B0403020202020204" pitchFamily="34" charset="0"/>
              </a:rPr>
              <a:t>question or key term </a:t>
            </a:r>
            <a:r>
              <a:rPr lang="en-GB" sz="2800" dirty="0">
                <a:latin typeface="Helvetica Light" panose="020B0403020202020204" pitchFamily="34" charset="0"/>
              </a:rPr>
              <a:t>on one side and the </a:t>
            </a:r>
            <a:r>
              <a:rPr lang="en-GB" sz="2800" b="1" dirty="0">
                <a:latin typeface="Helvetica Light" panose="020B0403020202020204" pitchFamily="34" charset="0"/>
              </a:rPr>
              <a:t>answer or definition </a:t>
            </a:r>
            <a:r>
              <a:rPr lang="en-GB" sz="2800" dirty="0">
                <a:latin typeface="Helvetica Light" panose="020B0403020202020204" pitchFamily="34" charset="0"/>
              </a:rPr>
              <a:t>on the other. </a:t>
            </a:r>
          </a:p>
          <a:p>
            <a:r>
              <a:rPr lang="en-GB" sz="2800" dirty="0">
                <a:latin typeface="Helvetica Light" panose="020B0403020202020204" pitchFamily="34" charset="0"/>
              </a:rPr>
              <a:t> - The flashcard must work the memory.</a:t>
            </a:r>
          </a:p>
          <a:p>
            <a:r>
              <a:rPr lang="en-GB" sz="3600" dirty="0">
                <a:latin typeface="Helvetica Light" panose="020B0403020202020204" pitchFamily="34" charset="0"/>
              </a:rPr>
              <a:t> - </a:t>
            </a:r>
            <a:r>
              <a:rPr lang="en-GB" sz="2800" dirty="0">
                <a:latin typeface="Helvetica Light" panose="020B0403020202020204" pitchFamily="34" charset="0"/>
              </a:rPr>
              <a:t>If flashcards only contain notes then no </a:t>
            </a:r>
            <a:r>
              <a:rPr lang="en-GB" sz="2800" b="1" dirty="0">
                <a:latin typeface="Helvetica Light" panose="020B0403020202020204" pitchFamily="34" charset="0"/>
              </a:rPr>
              <a:t>retrieval practice </a:t>
            </a:r>
            <a:r>
              <a:rPr lang="en-GB" sz="2800" dirty="0">
                <a:latin typeface="Helvetica Light" panose="020B0403020202020204" pitchFamily="34" charset="0"/>
              </a:rPr>
              <a:t>will be happening.</a:t>
            </a:r>
            <a:endParaRPr lang="en-US" sz="2800" dirty="0">
              <a:latin typeface="Helvetica Light" panose="020B04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36" y="1196055"/>
            <a:ext cx="4877436" cy="39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2A4D47-7811-E944-B16F-01F83A03E41A}"/>
              </a:ext>
            </a:extLst>
          </p:cNvPr>
          <p:cNvSpPr/>
          <p:nvPr/>
        </p:nvSpPr>
        <p:spPr>
          <a:xfrm>
            <a:off x="0" y="6039488"/>
            <a:ext cx="12192000" cy="1374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8.jpeg">
            <a:extLst>
              <a:ext uri="{FF2B5EF4-FFF2-40B4-BE49-F238E27FC236}">
                <a16:creationId xmlns:a16="http://schemas.microsoft.com/office/drawing/2014/main" id="{B5CED606-F74D-204A-8A02-B02FD5CD83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16" y="6263761"/>
            <a:ext cx="887017" cy="52725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9CFCD0-CD74-E64C-B270-0ED790728035}"/>
              </a:ext>
            </a:extLst>
          </p:cNvPr>
          <p:cNvSpPr/>
          <p:nvPr/>
        </p:nvSpPr>
        <p:spPr>
          <a:xfrm>
            <a:off x="391633" y="1388270"/>
            <a:ext cx="51350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Helvetica Light" panose="020B0403020202020204" pitchFamily="34" charset="0"/>
              </a:rPr>
              <a:t>2. Ensure the right questions and knowledge are on the cards.</a:t>
            </a:r>
          </a:p>
          <a:p>
            <a:endParaRPr lang="en-GB" sz="2800" dirty="0">
              <a:latin typeface="Helvetica Light" panose="020B0403020202020204" pitchFamily="34" charset="0"/>
            </a:endParaRPr>
          </a:p>
          <a:p>
            <a:r>
              <a:rPr lang="en-GB" sz="2800" dirty="0">
                <a:latin typeface="Helvetica Light" panose="020B0403020202020204" pitchFamily="34" charset="0"/>
              </a:rPr>
              <a:t>3. Keep information as short as possible.</a:t>
            </a:r>
          </a:p>
          <a:p>
            <a:endParaRPr lang="en-GB" sz="2800" dirty="0">
              <a:latin typeface="Helvetica Light" panose="020B0403020202020204" pitchFamily="34" charset="0"/>
            </a:endParaRPr>
          </a:p>
          <a:p>
            <a:r>
              <a:rPr lang="en-GB" sz="2800" dirty="0">
                <a:latin typeface="Helvetica Light" panose="020B0403020202020204" pitchFamily="34" charset="0"/>
              </a:rPr>
              <a:t>4. Write clearly. You should be able to read what you wrote at a very quick glance.</a:t>
            </a:r>
          </a:p>
          <a:p>
            <a:endParaRPr lang="en-US" sz="2800" dirty="0">
              <a:latin typeface="Helvetica Light" panose="020B0403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951E91-6EB4-1B4A-84D1-3F170C85132F}"/>
              </a:ext>
            </a:extLst>
          </p:cNvPr>
          <p:cNvSpPr txBox="1">
            <a:spLocks/>
          </p:cNvSpPr>
          <p:nvPr/>
        </p:nvSpPr>
        <p:spPr>
          <a:xfrm>
            <a:off x="391633" y="1896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 Light" panose="020B0403020202020204" pitchFamily="34" charset="0"/>
              </a:rPr>
              <a:t>How to make flashcards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96149-5455-F84F-95F1-C8E6D4A3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232" y="1515173"/>
            <a:ext cx="6189183" cy="41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703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</vt:lpstr>
      <vt:lpstr>Top tips…</vt:lpstr>
      <vt:lpstr>Top tips…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Interleaving</dc:title>
  <dc:creator>caroline sidell</dc:creator>
  <cp:lastModifiedBy>KK</cp:lastModifiedBy>
  <cp:revision>71</cp:revision>
  <dcterms:created xsi:type="dcterms:W3CDTF">2019-02-05T20:55:09Z</dcterms:created>
  <dcterms:modified xsi:type="dcterms:W3CDTF">2019-03-18T16:36:17Z</dcterms:modified>
</cp:coreProperties>
</file>