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2" r:id="rId2"/>
    <p:sldId id="296" r:id="rId3"/>
    <p:sldId id="257" r:id="rId4"/>
    <p:sldId id="273" r:id="rId5"/>
    <p:sldId id="274" r:id="rId6"/>
    <p:sldId id="275" r:id="rId7"/>
    <p:sldId id="276" r:id="rId8"/>
    <p:sldId id="26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56" r:id="rId17"/>
    <p:sldId id="258" r:id="rId18"/>
    <p:sldId id="260" r:id="rId19"/>
    <p:sldId id="259" r:id="rId20"/>
    <p:sldId id="262" r:id="rId21"/>
    <p:sldId id="265" r:id="rId22"/>
    <p:sldId id="264" r:id="rId23"/>
    <p:sldId id="267" r:id="rId24"/>
    <p:sldId id="266" r:id="rId25"/>
    <p:sldId id="268" r:id="rId26"/>
    <p:sldId id="269" r:id="rId27"/>
    <p:sldId id="27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52" d="100"/>
          <a:sy n="52" d="100"/>
        </p:scale>
        <p:origin x="2280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ADF30-20DD-432C-BEA5-E4A3392A6884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6B74-E798-4EFF-9E8D-11BAA950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6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B97A-5D71-4D5E-8276-CEAE75059EF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6B74-E798-4EFF-9E8D-11BAA95045D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6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this is similar to before but outlines roughly</a:t>
            </a:r>
            <a:r>
              <a:rPr lang="en-GB" baseline="0" dirty="0"/>
              <a:t> when we will be doing things – it is subject to change but gives you an idea.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B97A-5D71-4D5E-8276-CEAE75059EF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6B74-E798-4EFF-9E8D-11BAA95045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6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6B74-E798-4EFF-9E8D-11BAA95045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6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this is similar to before but outlines roughly</a:t>
            </a:r>
            <a:r>
              <a:rPr lang="en-GB" baseline="0" dirty="0"/>
              <a:t> when we will be doing things – it is subject to change but gives you an idea.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B97A-5D71-4D5E-8276-CEAE75059EF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5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6B74-E798-4EFF-9E8D-11BAA95045D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6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6B74-E798-4EFF-9E8D-11BAA95045D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6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this is similar to before but outlines roughly</a:t>
            </a:r>
            <a:r>
              <a:rPr lang="en-GB" baseline="0" dirty="0"/>
              <a:t> when we will be doing things – it is subject to change but gives you an idea.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B97A-5D71-4D5E-8276-CEAE75059EF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6B74-E798-4EFF-9E8D-11BAA95045D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6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4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0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8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3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7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4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8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3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37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B680-8BB1-4230-9DA1-2AD8B4CD9B8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F5E6-9DEA-486D-9433-554E5966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0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uk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.org.za/" TargetMode="External"/><Relationship Id="rId2" Type="http://schemas.openxmlformats.org/officeDocument/2006/relationships/hyperlink" Target="http://www.sahistory.org.z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uka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org.uk/podcasts/#/e/298" TargetMode="External"/><Relationship Id="rId2" Type="http://schemas.openxmlformats.org/officeDocument/2006/relationships/hyperlink" Target="http://www.bbc.co.uk/programmes/b00j0gf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dallthat.co.uk/british-radicalism" TargetMode="External"/><Relationship Id="rId4" Type="http://schemas.openxmlformats.org/officeDocument/2006/relationships/hyperlink" Target="http://www.bbc.co.uk/history/british/victorians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alarchives.gov.uk/education/workshops/chartism.htm" TargetMode="External"/><Relationship Id="rId3" Type="http://schemas.openxmlformats.org/officeDocument/2006/relationships/hyperlink" Target="http://www.nationalarchives.gov.uk/education/britain1906to1918/" TargetMode="External"/><Relationship Id="rId7" Type="http://schemas.openxmlformats.org/officeDocument/2006/relationships/hyperlink" Target="http://www.nationalarchives.gov.uk/education/focuson/film/film-archive/" TargetMode="External"/><Relationship Id="rId2" Type="http://schemas.openxmlformats.org/officeDocument/2006/relationships/hyperlink" Target="http://www.nationalarchives.gov.uk/education/polit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alarchives.gov.uk/education/lessons/cats-and-mice.htm" TargetMode="External"/><Relationship Id="rId11" Type="http://schemas.openxmlformats.org/officeDocument/2006/relationships/hyperlink" Target="http://www.nationalarchives.gov.uk/cabinetpapers/" TargetMode="External"/><Relationship Id="rId5" Type="http://schemas.openxmlformats.org/officeDocument/2006/relationships/hyperlink" Target="http://www.nationalarchives.gov.uk/education/lessons/lesson48.htm" TargetMode="External"/><Relationship Id="rId10" Type="http://schemas.openxmlformats.org/officeDocument/2006/relationships/hyperlink" Target="http://www.nationalarchives.gov.uk/education/workshops/government-suffragettes.htm" TargetMode="External"/><Relationship Id="rId4" Type="http://schemas.openxmlformats.org/officeDocument/2006/relationships/hyperlink" Target="http://www.nationalarchives.gov.uk/education/lessons/outrage.htm" TargetMode="External"/><Relationship Id="rId9" Type="http://schemas.openxmlformats.org/officeDocument/2006/relationships/hyperlink" Target="http://media.nationalarchives.gov.uk/index.php/radicalism-and-unres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6886803" cy="10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Trebuchet MS" panose="020B0603020202020204" pitchFamily="34" charset="0"/>
              </a:rPr>
              <a:t>A Level History: Student Handbook 2023-2025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0" y="1331640"/>
            <a:ext cx="3456384" cy="267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8818C-1EB0-4DEC-933B-CB701E73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6" y="4572000"/>
            <a:ext cx="3321053" cy="374441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340BFC0-EBFC-4414-8572-DD765C76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306853"/>
            <a:ext cx="2219290" cy="32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86B59-C7ED-4C8F-AB0E-6BA2EDF5E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253" y="5329558"/>
            <a:ext cx="2828141" cy="22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2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10666" r="33867" b="61218"/>
          <a:stretch/>
        </p:blipFill>
        <p:spPr bwMode="auto">
          <a:xfrm>
            <a:off x="-88440" y="539552"/>
            <a:ext cx="697059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4" t="22115" r="32746" b="50000"/>
          <a:stretch/>
        </p:blipFill>
        <p:spPr bwMode="auto">
          <a:xfrm>
            <a:off x="9200" y="4860032"/>
            <a:ext cx="671909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3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t="16063" r="33377" b="65000"/>
          <a:stretch/>
        </p:blipFill>
        <p:spPr bwMode="auto">
          <a:xfrm>
            <a:off x="338336" y="8270"/>
            <a:ext cx="6331024" cy="192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5" t="6563" r="34890" b="12813"/>
          <a:stretch/>
        </p:blipFill>
        <p:spPr bwMode="auto">
          <a:xfrm>
            <a:off x="338336" y="2195736"/>
            <a:ext cx="633102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3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77" y="251520"/>
            <a:ext cx="6172200" cy="677424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Paper 1: Exemplar </a:t>
            </a:r>
            <a:r>
              <a:rPr lang="en-GB" b="1" u="sng" dirty="0" err="1">
                <a:latin typeface="Trebuchet MS" panose="020B0603020202020204" pitchFamily="34" charset="0"/>
              </a:rPr>
              <a:t>Markscheme</a:t>
            </a:r>
            <a:r>
              <a:rPr lang="en-GB" b="1" u="sng" dirty="0">
                <a:latin typeface="Trebuchet MS" panose="020B0603020202020204" pitchFamily="34" charset="0"/>
              </a:rPr>
              <a:t>: A01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8124" r="32884" b="10001"/>
          <a:stretch/>
        </p:blipFill>
        <p:spPr bwMode="auto">
          <a:xfrm>
            <a:off x="332656" y="1331640"/>
            <a:ext cx="6264696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3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77" y="251520"/>
            <a:ext cx="6172200" cy="677424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Exemplar </a:t>
            </a:r>
            <a:r>
              <a:rPr lang="en-GB" b="1" u="sng" dirty="0" err="1">
                <a:latin typeface="Trebuchet MS" panose="020B0603020202020204" pitchFamily="34" charset="0"/>
              </a:rPr>
              <a:t>Markscheme</a:t>
            </a:r>
            <a:r>
              <a:rPr lang="en-GB" b="1" u="sng" dirty="0">
                <a:latin typeface="Trebuchet MS" panose="020B0603020202020204" pitchFamily="34" charset="0"/>
              </a:rPr>
              <a:t>: A01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t="9091" r="33875" b="30966"/>
          <a:stretch/>
        </p:blipFill>
        <p:spPr bwMode="auto">
          <a:xfrm>
            <a:off x="404664" y="1579418"/>
            <a:ext cx="6130982" cy="601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96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96" y="-324544"/>
            <a:ext cx="5570303" cy="97160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latin typeface="Trebuchet MS" panose="020B0603020202020204" pitchFamily="34" charset="0"/>
              </a:rPr>
              <a:t>Exemplar </a:t>
            </a:r>
            <a:r>
              <a:rPr lang="en-GB" sz="2400" b="1" u="sng" dirty="0" err="1">
                <a:latin typeface="Trebuchet MS" panose="020B0603020202020204" pitchFamily="34" charset="0"/>
              </a:rPr>
              <a:t>Markscheme</a:t>
            </a:r>
            <a:r>
              <a:rPr lang="en-GB" sz="2400" b="1" u="sng" dirty="0">
                <a:latin typeface="Trebuchet MS" panose="020B0603020202020204" pitchFamily="34" charset="0"/>
              </a:rPr>
              <a:t>: A03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t="23461" r="36909" b="15057"/>
          <a:stretch/>
        </p:blipFill>
        <p:spPr bwMode="auto">
          <a:xfrm>
            <a:off x="6446" y="323528"/>
            <a:ext cx="6840760" cy="907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5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1524000"/>
          </a:xfrm>
        </p:spPr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Paper 1: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4708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2400" dirty="0"/>
              <a:t>Peter Clements, </a:t>
            </a:r>
            <a:r>
              <a:rPr lang="en-GB" sz="2400" i="1" dirty="0"/>
              <a:t>Prosperity, Depression and the New Deal Third Edition</a:t>
            </a:r>
            <a:r>
              <a:rPr lang="en-GB" sz="2400" dirty="0"/>
              <a:t> (Hodder Education, 2005)</a:t>
            </a:r>
          </a:p>
          <a:p>
            <a:r>
              <a:rPr lang="en-GB" sz="2400" dirty="0"/>
              <a:t>Doug and Susan Willoughby, </a:t>
            </a:r>
            <a:r>
              <a:rPr lang="en-GB" sz="2400" i="1" dirty="0"/>
              <a:t>The USA 1917–45</a:t>
            </a:r>
            <a:r>
              <a:rPr lang="en-GB" sz="2400" dirty="0"/>
              <a:t> (Heinemann, 2000)</a:t>
            </a:r>
          </a:p>
          <a:p>
            <a:r>
              <a:rPr lang="en-GB" sz="2400" dirty="0"/>
              <a:t>Derrick Murphy, Kathryn Cooper and Mark Waldron, </a:t>
            </a:r>
            <a:r>
              <a:rPr lang="en-GB" sz="2400" i="1" dirty="0"/>
              <a:t>The United States 1776–1992</a:t>
            </a:r>
            <a:r>
              <a:rPr lang="en-GB" sz="2400" dirty="0"/>
              <a:t> (Collins, 2001)</a:t>
            </a:r>
          </a:p>
          <a:p>
            <a:r>
              <a:rPr lang="en-GB" sz="2400" dirty="0"/>
              <a:t>Robert J McMahon, </a:t>
            </a:r>
            <a:r>
              <a:rPr lang="en-GB" sz="2400" i="1" dirty="0"/>
              <a:t>The Cold War: A Very Short Introduction</a:t>
            </a:r>
            <a:r>
              <a:rPr lang="en-GB" sz="2400" dirty="0"/>
              <a:t> (Oxford University Press, 2003). Chapter 2.</a:t>
            </a:r>
          </a:p>
          <a:p>
            <a:r>
              <a:rPr lang="en-GB" sz="2400" dirty="0"/>
              <a:t>Robin Bunce and Laura Gallagher, </a:t>
            </a:r>
            <a:r>
              <a:rPr lang="en-GB" sz="2400" i="1" dirty="0"/>
              <a:t>Pursuing Life and Liberty in the USA 1945–1968</a:t>
            </a:r>
            <a:r>
              <a:rPr lang="en-GB" sz="2400" dirty="0"/>
              <a:t> (Pearson, 2009). Section 1.</a:t>
            </a:r>
          </a:p>
          <a:p>
            <a:r>
              <a:rPr lang="en-GB" sz="2400" dirty="0"/>
              <a:t>Vivienne Sanders, </a:t>
            </a:r>
            <a:r>
              <a:rPr lang="en-GB" sz="2400" i="1" dirty="0"/>
              <a:t>Civil Rights in the USA, 1945–1968</a:t>
            </a:r>
            <a:r>
              <a:rPr lang="en-GB" sz="2400" dirty="0"/>
              <a:t> (Hodder Education, 2008)</a:t>
            </a:r>
          </a:p>
          <a:p>
            <a:endParaRPr lang="en-GB" sz="2000" u="sng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43676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6886803" cy="183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Trebuchet MS" panose="020B0603020202020204" pitchFamily="34" charset="0"/>
              </a:rPr>
              <a:t>Paper 2, Option 2F.2</a:t>
            </a:r>
          </a:p>
          <a:p>
            <a:r>
              <a:rPr lang="en-GB" sz="3200" b="1" dirty="0">
                <a:latin typeface="Trebuchet MS" panose="020B0603020202020204" pitchFamily="34" charset="0"/>
              </a:rPr>
              <a:t>South Africa, 1948-94: From apartheid state to rainbow nation</a:t>
            </a:r>
          </a:p>
        </p:txBody>
      </p:sp>
      <p:pic>
        <p:nvPicPr>
          <p:cNvPr id="1026" name="Picture 2" descr="http://cdn1.pri.org/sites/default/files/story/gallery/mandela-1994-dekle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2" y="2029922"/>
            <a:ext cx="4303238" cy="48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bbcimg.co.uk/media/images/68148000/jpg/_68148387_apartheid-whites-only-sign_getty_26596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16968"/>
          <a:stretch/>
        </p:blipFill>
        <p:spPr bwMode="auto">
          <a:xfrm>
            <a:off x="4293096" y="2057710"/>
            <a:ext cx="2593707" cy="20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ickerkitty.files.wordpress.com/2013/12/us_misc_historical_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96" y="3491880"/>
            <a:ext cx="2595127" cy="33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0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172200" cy="1524000"/>
          </a:xfrm>
        </p:spPr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Paper 2: Outline of the Course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29178"/>
              </p:ext>
            </p:extLst>
          </p:nvPr>
        </p:nvGraphicFramePr>
        <p:xfrm>
          <a:off x="342900" y="1446624"/>
          <a:ext cx="6172200" cy="540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2F.2: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South Africa, 1948-1994: From apartheid state to ‘rainbow nation’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Unit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9HI0 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The response to apartheid, c1948-59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Radicalisation of resistance and the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consolidation of National Party power, 1960-68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Redefining resistance and challenges to National Party power, 1968-83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The end of apartheid and the creation of the ‘rainbow nation’, 1984-94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1 exam –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1 hour and 30 minutes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Out of 40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Two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Questions – one based on sources, one essay question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Section A – source question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Section B -  A choice of 2 essay questions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04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80528"/>
            <a:ext cx="6172200" cy="1152128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atin typeface="Trebuchet MS" panose="020B0603020202020204" pitchFamily="34" charset="0"/>
              </a:rPr>
              <a:t>Outline of Year</a:t>
            </a:r>
            <a:endParaRPr lang="en-GB" sz="2600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724406"/>
              </p:ext>
            </p:extLst>
          </p:nvPr>
        </p:nvGraphicFramePr>
        <p:xfrm>
          <a:off x="332656" y="899592"/>
          <a:ext cx="6336704" cy="804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Autumn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 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Topic 1: The response to apartheid, c1948-59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Start Topic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2: </a:t>
                      </a:r>
                      <a:r>
                        <a:rPr lang="en-GB" sz="1600" dirty="0">
                          <a:latin typeface="Trebuchet MS" panose="020B0603020202020204" pitchFamily="34" charset="0"/>
                        </a:rPr>
                        <a:t>Radicalisation of resistance and the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consolidation of National Party power, 1960-68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October Half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Autumn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Finish Topic 2: Radicalisation of resistance and the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consolidation of National Party power, 1960-68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aseline="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Start Topic 3: Redefining resistance and challenges to National Party power, 1968-83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Christmas Holidays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Spring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 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Finish Topic 3: Redefining resistance and challenges to National Party power, 1968-83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aseline="0" dirty="0">
                        <a:latin typeface="Trebuchet MS" panose="020B0603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Start Topic 4: The end of apartheid and the creation of the ‘rainbow nation’, 1984-94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February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Half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Spring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Finish Topic 4: The end of apartheid and the creation of the ‘rainbow nation’, 1984-94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aseline="0" dirty="0">
                        <a:latin typeface="Trebuchet MS" panose="020B0603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Revision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Easter Holidays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Summer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Revision and Study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Leave</a:t>
                      </a:r>
                    </a:p>
                    <a:p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Start A –Level History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May Half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Summer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Start A-Level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History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2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Paper 2 Content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15816" r="27140" b="58163"/>
          <a:stretch/>
        </p:blipFill>
        <p:spPr bwMode="auto">
          <a:xfrm>
            <a:off x="0" y="933973"/>
            <a:ext cx="6858000" cy="21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11480" r="26873" b="7653"/>
          <a:stretch/>
        </p:blipFill>
        <p:spPr bwMode="auto">
          <a:xfrm>
            <a:off x="476672" y="3120887"/>
            <a:ext cx="6008914" cy="59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9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676F-89D2-4932-9A79-4CAE6DB93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3" y="179512"/>
            <a:ext cx="6343650" cy="10081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Welcome to A Level History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FA2D6-32DA-4756-8A2A-A484FB8D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6372200"/>
            <a:ext cx="4800600" cy="27718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A Level Teachers:</a:t>
            </a:r>
          </a:p>
          <a:p>
            <a:r>
              <a:rPr lang="en-GB" sz="2400" dirty="0">
                <a:solidFill>
                  <a:schemeClr val="tx1"/>
                </a:solidFill>
              </a:rPr>
              <a:t>Mrs Catterall- Head of Department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Mrs Jerry- History Teacher</a:t>
            </a:r>
          </a:p>
          <a:p>
            <a:r>
              <a:rPr lang="en-GB" sz="2400" dirty="0">
                <a:solidFill>
                  <a:schemeClr val="tx1"/>
                </a:solidFill>
              </a:rPr>
              <a:t>Miss Allen- History Teacher</a:t>
            </a:r>
          </a:p>
          <a:p>
            <a:r>
              <a:rPr lang="en-GB" sz="2400" dirty="0">
                <a:solidFill>
                  <a:schemeClr val="tx1"/>
                </a:solidFill>
              </a:rPr>
              <a:t>Ms Klawiter-History Teacher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5B766-F918-4DEF-9147-A8F3942F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92" y="3144906"/>
            <a:ext cx="6858000" cy="3227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AD1228-D243-4CA1-9F74-AB43E08C6B53}"/>
              </a:ext>
            </a:extLst>
          </p:cNvPr>
          <p:cNvSpPr txBox="1"/>
          <p:nvPr/>
        </p:nvSpPr>
        <p:spPr>
          <a:xfrm>
            <a:off x="143341" y="1289102"/>
            <a:ext cx="6372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We are pleased that you are looking to continue your studies in History to A Level. Throughout your 2 years with us we study a wide range of topics which we believe every student should have an understanding of and in which we as a department are experts.  We really look forward to teaching you and increasing your love of History further. </a:t>
            </a:r>
          </a:p>
        </p:txBody>
      </p:sp>
    </p:spTree>
    <p:extLst>
      <p:ext uri="{BB962C8B-B14F-4D97-AF65-F5344CB8AC3E}">
        <p14:creationId xmlns:p14="http://schemas.microsoft.com/office/powerpoint/2010/main" val="3599374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Paper 2: Content (cont.)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t="12500" r="30726" b="7143"/>
          <a:stretch/>
        </p:blipFill>
        <p:spPr bwMode="auto">
          <a:xfrm>
            <a:off x="188640" y="1094724"/>
            <a:ext cx="6465133" cy="722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1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179512"/>
            <a:ext cx="6172200" cy="77687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latin typeface="Trebuchet MS" panose="020B0603020202020204" pitchFamily="34" charset="0"/>
              </a:rPr>
              <a:t>Paper 2: Exemplar</a:t>
            </a:r>
            <a:r>
              <a:rPr lang="en-GB" sz="3600" b="1" u="sng" baseline="0" dirty="0">
                <a:latin typeface="Trebuchet MS" panose="020B0603020202020204" pitchFamily="34" charset="0"/>
              </a:rPr>
              <a:t> Exam Paper</a:t>
            </a:r>
            <a:endParaRPr lang="en-GB" sz="3600" b="1" u="sng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90" t="10625" r="33951" b="5703"/>
          <a:stretch/>
        </p:blipFill>
        <p:spPr>
          <a:xfrm>
            <a:off x="692696" y="956386"/>
            <a:ext cx="5472608" cy="76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3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90" t="9642" r="33951" b="4719"/>
          <a:stretch/>
        </p:blipFill>
        <p:spPr>
          <a:xfrm>
            <a:off x="404664" y="395536"/>
            <a:ext cx="5976664" cy="85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2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90" t="9642" r="33951" b="5704"/>
          <a:stretch/>
        </p:blipFill>
        <p:spPr>
          <a:xfrm>
            <a:off x="332656" y="248895"/>
            <a:ext cx="6309320" cy="88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90" t="10625" r="33397" b="5703"/>
          <a:stretch/>
        </p:blipFill>
        <p:spPr>
          <a:xfrm>
            <a:off x="476672" y="611560"/>
            <a:ext cx="6048672" cy="82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2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44" t="9641" r="33950" b="6688"/>
          <a:stretch/>
        </p:blipFill>
        <p:spPr>
          <a:xfrm>
            <a:off x="728700" y="1493152"/>
            <a:ext cx="5400600" cy="7650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>
                <a:latin typeface="Trebuchet MS" panose="020B0603020202020204" pitchFamily="34" charset="0"/>
              </a:rPr>
              <a:t>Exemplar </a:t>
            </a:r>
            <a:r>
              <a:rPr lang="en-GB" sz="2800" b="1" u="sng" dirty="0" err="1">
                <a:latin typeface="Trebuchet MS" panose="020B0603020202020204" pitchFamily="34" charset="0"/>
              </a:rPr>
              <a:t>Markscheme</a:t>
            </a:r>
            <a:r>
              <a:rPr lang="en-GB" sz="2800" b="1" u="sng" dirty="0">
                <a:latin typeface="Trebuchet MS" panose="020B0603020202020204" pitchFamily="34" charset="0"/>
              </a:rPr>
              <a:t> </a:t>
            </a:r>
            <a:r>
              <a:rPr lang="en-GB" sz="2800" dirty="0">
                <a:latin typeface="Trebuchet MS" panose="020B0603020202020204" pitchFamily="34" charset="0"/>
              </a:rPr>
              <a:t>(Generic)</a:t>
            </a:r>
          </a:p>
        </p:txBody>
      </p:sp>
    </p:spTree>
    <p:extLst>
      <p:ext uri="{BB962C8B-B14F-4D97-AF65-F5344CB8AC3E}">
        <p14:creationId xmlns:p14="http://schemas.microsoft.com/office/powerpoint/2010/main" val="367977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48344"/>
            <a:ext cx="6172200" cy="1524000"/>
          </a:xfrm>
        </p:spPr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Exemplar </a:t>
            </a:r>
            <a:r>
              <a:rPr lang="en-GB" b="1" u="sng" dirty="0" err="1">
                <a:latin typeface="Trebuchet MS" panose="020B0603020202020204" pitchFamily="34" charset="0"/>
              </a:rPr>
              <a:t>Markscheme</a:t>
            </a:r>
            <a:r>
              <a:rPr lang="en-GB" b="1" u="sng" dirty="0">
                <a:latin typeface="Trebuchet MS" panose="020B0603020202020204" pitchFamily="34" charset="0"/>
              </a:rPr>
              <a:t> </a:t>
            </a:r>
            <a:r>
              <a:rPr lang="en-GB" dirty="0">
                <a:latin typeface="Trebuchet MS" panose="020B0603020202020204" pitchFamily="34" charset="0"/>
              </a:rPr>
              <a:t>(Generic)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44" t="11610" r="33397" b="5704"/>
          <a:stretch/>
        </p:blipFill>
        <p:spPr>
          <a:xfrm>
            <a:off x="692696" y="1460849"/>
            <a:ext cx="5472608" cy="75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1524000"/>
          </a:xfrm>
        </p:spPr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Paper 2: Reading List and 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79712"/>
            <a:ext cx="6172200" cy="64708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>
                <a:latin typeface="Trebuchet MS" panose="020B0603020202020204" pitchFamily="34" charset="0"/>
              </a:rPr>
              <a:t>Books</a:t>
            </a:r>
          </a:p>
          <a:p>
            <a:r>
              <a:rPr lang="en-GB" dirty="0">
                <a:latin typeface="Trebuchet MS" panose="020B0603020202020204" pitchFamily="34" charset="0"/>
              </a:rPr>
              <a:t>Nancy L Clark, </a:t>
            </a:r>
            <a:r>
              <a:rPr lang="en-GB" i="1" dirty="0">
                <a:latin typeface="Trebuchet MS" panose="020B0603020202020204" pitchFamily="34" charset="0"/>
              </a:rPr>
              <a:t>South Africa: The Rise and Fall of Apartheid</a:t>
            </a:r>
            <a:r>
              <a:rPr lang="en-GB" dirty="0">
                <a:latin typeface="Trebuchet MS" panose="020B0603020202020204" pitchFamily="34" charset="0"/>
              </a:rPr>
              <a:t> (Seminar Studies In History, Routledge, 2011)</a:t>
            </a:r>
          </a:p>
          <a:p>
            <a:r>
              <a:rPr lang="en-GB" dirty="0">
                <a:latin typeface="Trebuchet MS" panose="020B0603020202020204" pitchFamily="34" charset="0"/>
              </a:rPr>
              <a:t>Nelson Mandela, </a:t>
            </a:r>
            <a:r>
              <a:rPr lang="en-GB" i="1" dirty="0">
                <a:latin typeface="Trebuchet MS" panose="020B0603020202020204" pitchFamily="34" charset="0"/>
              </a:rPr>
              <a:t>The Long Walk to Freedom </a:t>
            </a:r>
            <a:r>
              <a:rPr lang="en-GB" dirty="0">
                <a:latin typeface="Trebuchet MS" panose="020B0603020202020204" pitchFamily="34" charset="0"/>
              </a:rPr>
              <a:t>(Abacus, 2013)</a:t>
            </a:r>
          </a:p>
          <a:p>
            <a:r>
              <a:rPr lang="en-GB" dirty="0">
                <a:latin typeface="Trebuchet MS" panose="020B0603020202020204" pitchFamily="34" charset="0"/>
              </a:rPr>
              <a:t>Tony </a:t>
            </a:r>
            <a:r>
              <a:rPr lang="en-GB" dirty="0" err="1">
                <a:latin typeface="Trebuchet MS" panose="020B0603020202020204" pitchFamily="34" charset="0"/>
              </a:rPr>
              <a:t>Pinchuk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i="1" dirty="0">
                <a:latin typeface="Trebuchet MS" panose="020B0603020202020204" pitchFamily="34" charset="0"/>
              </a:rPr>
              <a:t>Mandela for beginners</a:t>
            </a:r>
            <a:r>
              <a:rPr lang="en-GB" dirty="0">
                <a:latin typeface="Trebuchet MS" panose="020B0603020202020204" pitchFamily="34" charset="0"/>
              </a:rPr>
              <a:t> (Icon, 1994)</a:t>
            </a:r>
          </a:p>
          <a:p>
            <a:r>
              <a:rPr lang="en-GB" dirty="0">
                <a:latin typeface="Trebuchet MS" panose="020B0603020202020204" pitchFamily="34" charset="0"/>
              </a:rPr>
              <a:t>Christopher </a:t>
            </a:r>
            <a:r>
              <a:rPr lang="en-GB" dirty="0" err="1">
                <a:latin typeface="Trebuchet MS" panose="020B0603020202020204" pitchFamily="34" charset="0"/>
              </a:rPr>
              <a:t>Culpin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i="1" dirty="0">
                <a:latin typeface="Trebuchet MS" panose="020B0603020202020204" pitchFamily="34" charset="0"/>
              </a:rPr>
              <a:t>South Africa 1948–1995: a depth study</a:t>
            </a:r>
            <a:r>
              <a:rPr lang="en-GB" dirty="0">
                <a:latin typeface="Trebuchet MS" panose="020B0603020202020204" pitchFamily="34" charset="0"/>
              </a:rPr>
              <a:t> (Hodder Education, 2000)</a:t>
            </a:r>
          </a:p>
          <a:p>
            <a:r>
              <a:rPr lang="en-GB" dirty="0">
                <a:latin typeface="Trebuchet MS" panose="020B0603020202020204" pitchFamily="34" charset="0"/>
              </a:rPr>
              <a:t>Martin Roberts, </a:t>
            </a:r>
            <a:r>
              <a:rPr lang="en-GB" i="1" dirty="0">
                <a:latin typeface="Trebuchet MS" panose="020B0603020202020204" pitchFamily="34" charset="0"/>
              </a:rPr>
              <a:t>South Africa 1948–1994: the Rise and Fall of Apartheid </a:t>
            </a:r>
            <a:r>
              <a:rPr lang="en-GB" dirty="0">
                <a:latin typeface="Trebuchet MS" panose="020B0603020202020204" pitchFamily="34" charset="0"/>
              </a:rPr>
              <a:t>(Longman, 2001)</a:t>
            </a:r>
          </a:p>
          <a:p>
            <a:r>
              <a:rPr lang="en-GB" dirty="0">
                <a:latin typeface="Trebuchet MS" panose="020B0603020202020204" pitchFamily="34" charset="0"/>
              </a:rPr>
              <a:t>Rosemary Mulholland, </a:t>
            </a:r>
            <a:r>
              <a:rPr lang="en-GB" i="1" dirty="0">
                <a:latin typeface="Trebuchet MS" panose="020B0603020202020204" pitchFamily="34" charset="0"/>
              </a:rPr>
              <a:t>South Africa 1948–1994</a:t>
            </a:r>
            <a:r>
              <a:rPr lang="en-GB" dirty="0">
                <a:latin typeface="Trebuchet MS" panose="020B0603020202020204" pitchFamily="34" charset="0"/>
              </a:rPr>
              <a:t> (Cambridge University Press, 1997)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u="sng" dirty="0">
                <a:latin typeface="Trebuchet MS" panose="020B0603020202020204" pitchFamily="34" charset="0"/>
              </a:rPr>
              <a:t>Websites</a:t>
            </a:r>
          </a:p>
          <a:p>
            <a:r>
              <a:rPr lang="en-GB" dirty="0">
                <a:latin typeface="Trebuchet MS" panose="020B0603020202020204" pitchFamily="34" charset="0"/>
              </a:rPr>
              <a:t>South Africa History online: </a:t>
            </a:r>
            <a:r>
              <a:rPr lang="en-GB" u="sng" dirty="0">
                <a:latin typeface="Trebuchet MS" panose="020B0603020202020204" pitchFamily="34" charset="0"/>
                <a:hlinkClick r:id="rId2"/>
              </a:rPr>
              <a:t>www.sahistory.org.za</a:t>
            </a:r>
            <a:endParaRPr lang="en-GB" u="sng" dirty="0">
              <a:latin typeface="Trebuchet MS" panose="020B0603020202020204" pitchFamily="34" charset="0"/>
            </a:endParaRPr>
          </a:p>
          <a:p>
            <a:r>
              <a:rPr lang="fr-FR" dirty="0">
                <a:latin typeface="Trebuchet MS" panose="020B0603020202020204" pitchFamily="34" charset="0"/>
              </a:rPr>
              <a:t>ANC </a:t>
            </a:r>
            <a:r>
              <a:rPr lang="fr-FR" dirty="0" err="1">
                <a:latin typeface="Trebuchet MS" panose="020B0603020202020204" pitchFamily="34" charset="0"/>
              </a:rPr>
              <a:t>website</a:t>
            </a:r>
            <a:r>
              <a:rPr lang="fr-FR" dirty="0">
                <a:latin typeface="Trebuchet MS" panose="020B0603020202020204" pitchFamily="34" charset="0"/>
              </a:rPr>
              <a:t>: </a:t>
            </a:r>
            <a:r>
              <a:rPr lang="en-GB" u="sng" dirty="0">
                <a:latin typeface="Trebuchet MS" panose="020B0603020202020204" pitchFamily="34" charset="0"/>
                <a:hlinkClick r:id="rId3"/>
              </a:rPr>
              <a:t>www.anc.org.za</a:t>
            </a:r>
            <a:endParaRPr lang="en-GB" u="sng" dirty="0">
              <a:latin typeface="Trebuchet MS" panose="020B0603020202020204" pitchFamily="34" charset="0"/>
            </a:endParaRPr>
          </a:p>
          <a:p>
            <a:r>
              <a:rPr lang="en-GB" dirty="0" err="1">
                <a:latin typeface="Trebuchet MS" panose="020B0603020202020204" pitchFamily="34" charset="0"/>
              </a:rPr>
              <a:t>Aluka</a:t>
            </a:r>
            <a:r>
              <a:rPr lang="en-GB" dirty="0">
                <a:latin typeface="Trebuchet MS" panose="020B0603020202020204" pitchFamily="34" charset="0"/>
              </a:rPr>
              <a:t>  - Digital library of resources from and about Africa: </a:t>
            </a:r>
            <a:r>
              <a:rPr lang="en-GB" u="sng" dirty="0">
                <a:latin typeface="Trebuchet MS" panose="020B0603020202020204" pitchFamily="34" charset="0"/>
                <a:hlinkClick r:id="rId4"/>
              </a:rPr>
              <a:t>www.aluka.org</a:t>
            </a:r>
          </a:p>
          <a:p>
            <a:pPr marL="0" indent="0">
              <a:buNone/>
            </a:pPr>
            <a:endParaRPr lang="en-GB" u="sng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79736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6886803" cy="183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Trebuchet MS" panose="020B0603020202020204" pitchFamily="34" charset="0"/>
              </a:rPr>
              <a:t>Paper 3, Option 36.1</a:t>
            </a:r>
          </a:p>
          <a:p>
            <a:r>
              <a:rPr lang="en-GB" b="1" u="sng" dirty="0"/>
              <a:t>Paper 3: Protest, agitation and parliamentary reform in Britain, 1780–1928</a:t>
            </a:r>
            <a:endParaRPr lang="en-GB" u="sn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1" y="2273735"/>
            <a:ext cx="3517097" cy="234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00" y="2273735"/>
            <a:ext cx="1879278" cy="276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4" y="5174893"/>
            <a:ext cx="3223370" cy="157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27" y="5205728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8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172200" cy="1524000"/>
          </a:xfrm>
        </p:spPr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Paper 3: Outline of the Course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1446624"/>
          <a:ext cx="6110436" cy="759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Protest, agitation and parliamentary reform in Britain,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c1780–1928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Unit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9HI0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Breadth 1- reform of parliament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Breadth 2-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Changing influences in parliament: the impact of parliamentary reform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 1: Radical Reformers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 2: Chartism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 3: The Contagious Diseases Act and the campaign for their repeal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 4: The Women’s Social and Political Union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 5: Trade Union militancy</a:t>
                      </a:r>
                      <a:endParaRPr lang="en-GB" b="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1 exam –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2 hours and 15 minutes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Out of 60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Three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Questions – one based on a source, one depth question and one breadth question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Section A – source question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Section B – choice of two depth question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Section C- choice of two breadth questions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04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20039"/>
            <a:ext cx="6172200" cy="749432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atin typeface="Trebuchet MS" panose="020B0603020202020204" pitchFamily="34" charset="0"/>
              </a:rPr>
              <a:t>Contents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3D7DA-4476-40BD-8F8B-09B784B9DB73}"/>
              </a:ext>
            </a:extLst>
          </p:cNvPr>
          <p:cNvSpPr/>
          <p:nvPr/>
        </p:nvSpPr>
        <p:spPr>
          <a:xfrm>
            <a:off x="620688" y="611560"/>
            <a:ext cx="5328592" cy="8196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/>
              <a:t>Paper 1: In Search of the American Dream: the USA, c 1917-96</a:t>
            </a:r>
          </a:p>
          <a:p>
            <a:r>
              <a:rPr lang="en-GB" dirty="0"/>
              <a:t>Course outline ______________________________p4</a:t>
            </a:r>
          </a:p>
          <a:p>
            <a:r>
              <a:rPr lang="en-GB" dirty="0"/>
              <a:t>Content Overview___________________________  p6</a:t>
            </a:r>
          </a:p>
          <a:p>
            <a:r>
              <a:rPr lang="en-GB" dirty="0"/>
              <a:t>Assessment Overview________________________ p8</a:t>
            </a:r>
          </a:p>
          <a:p>
            <a:r>
              <a:rPr lang="en-GB" dirty="0"/>
              <a:t>Example exam paper_________________________p9</a:t>
            </a:r>
          </a:p>
          <a:p>
            <a:r>
              <a:rPr lang="en-GB" dirty="0"/>
              <a:t>Mark Schemes______________________________p12</a:t>
            </a:r>
          </a:p>
          <a:p>
            <a:r>
              <a:rPr lang="en-GB" dirty="0"/>
              <a:t>Reading List________________________________p15</a:t>
            </a:r>
          </a:p>
          <a:p>
            <a:endParaRPr lang="en-GB" dirty="0"/>
          </a:p>
          <a:p>
            <a:r>
              <a:rPr lang="en-GB" b="1" u="sng" dirty="0"/>
              <a:t>Paper 2:South Africa, 1948-94: From apartheid state to rainbow nation</a:t>
            </a:r>
          </a:p>
          <a:p>
            <a:r>
              <a:rPr lang="en-GB" dirty="0"/>
              <a:t>Course outline______________________________p17</a:t>
            </a:r>
          </a:p>
          <a:p>
            <a:r>
              <a:rPr lang="en-GB" dirty="0"/>
              <a:t>Content Overview___________________________p19</a:t>
            </a:r>
          </a:p>
          <a:p>
            <a:r>
              <a:rPr lang="en-GB" dirty="0"/>
              <a:t>Example exam paper_________________________p21</a:t>
            </a:r>
          </a:p>
          <a:p>
            <a:r>
              <a:rPr lang="en-GB" dirty="0"/>
              <a:t>Mark Schemes______________________________p25</a:t>
            </a:r>
          </a:p>
          <a:p>
            <a:r>
              <a:rPr lang="en-GB" dirty="0"/>
              <a:t>Reading List________________________________p27</a:t>
            </a:r>
          </a:p>
          <a:p>
            <a:endParaRPr lang="en-GB" b="1" u="sng" dirty="0"/>
          </a:p>
          <a:p>
            <a:r>
              <a:rPr lang="en-GB" b="1" u="sng" dirty="0"/>
              <a:t>Paper 3: Protest, agitation and parliamentary reform in Britain, 1780–1928</a:t>
            </a:r>
          </a:p>
          <a:p>
            <a:r>
              <a:rPr lang="en-GB" dirty="0"/>
              <a:t>Course outline______________________________p29</a:t>
            </a:r>
          </a:p>
          <a:p>
            <a:r>
              <a:rPr lang="en-GB" dirty="0"/>
              <a:t>Content Overview___________________________p31</a:t>
            </a:r>
          </a:p>
          <a:p>
            <a:r>
              <a:rPr lang="en-GB" dirty="0"/>
              <a:t>Assessment Overview________________________p33</a:t>
            </a:r>
          </a:p>
          <a:p>
            <a:r>
              <a:rPr lang="en-GB" dirty="0"/>
              <a:t>Example exam paper________________________p34</a:t>
            </a:r>
          </a:p>
          <a:p>
            <a:r>
              <a:rPr lang="en-GB" dirty="0"/>
              <a:t>Mark Schemes_____________________________p36</a:t>
            </a:r>
          </a:p>
          <a:p>
            <a:r>
              <a:rPr lang="en-GB" dirty="0"/>
              <a:t>Reading List_______________________________p38</a:t>
            </a:r>
          </a:p>
          <a:p>
            <a:endParaRPr lang="en-GB" b="1" u="sng" dirty="0"/>
          </a:p>
          <a:p>
            <a:r>
              <a:rPr lang="en-GB" b="1" u="sng" dirty="0"/>
              <a:t>Coursework: </a:t>
            </a:r>
          </a:p>
          <a:p>
            <a:r>
              <a:rPr lang="en-GB" u="sng" dirty="0"/>
              <a:t>Ovierview_________________________________</a:t>
            </a:r>
            <a:r>
              <a:rPr lang="en-GB" dirty="0"/>
              <a:t>p40</a:t>
            </a:r>
          </a:p>
          <a:p>
            <a:r>
              <a:rPr lang="en-GB" u="sng" dirty="0"/>
              <a:t>Reading List________________________________</a:t>
            </a:r>
            <a:r>
              <a:rPr lang="en-GB" dirty="0"/>
              <a:t>p41</a:t>
            </a:r>
          </a:p>
          <a:p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183154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80528"/>
            <a:ext cx="6172200" cy="1152128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atin typeface="Trebuchet MS" panose="020B0603020202020204" pitchFamily="34" charset="0"/>
              </a:rPr>
              <a:t>Outline of Year</a:t>
            </a:r>
            <a:endParaRPr lang="en-GB" sz="2600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2656" y="899592"/>
          <a:ext cx="6336704" cy="633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Autumn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 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Topic 1: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Breadth Two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Start Topic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2: </a:t>
                      </a:r>
                      <a:r>
                        <a:rPr lang="en-GB" sz="1600" dirty="0">
                          <a:latin typeface="Trebuchet MS" panose="020B0603020202020204" pitchFamily="34" charset="0"/>
                        </a:rPr>
                        <a:t>Radicalisation of resistance and the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consolidation of National Party power, 1960-68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October Half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Autumn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Depth 1: Radical Reformers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Depth 2: Chartism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aseline="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Mocks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Christmas Holidays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Spring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 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Depth 3: Contagious Diseases Acts and the campaign for their repeal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Depth 4: the WSPU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February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Half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Spring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Depth 5: Trade Union militancy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Revision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Easter Holidays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Summer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Revision and Study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Leave</a:t>
                      </a:r>
                    </a:p>
                    <a:p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A Level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May Half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Summer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A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Level Exams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868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Paper 3  Content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10" t="17516" r="41698" b="6688"/>
          <a:stretch/>
        </p:blipFill>
        <p:spPr>
          <a:xfrm>
            <a:off x="589806" y="928944"/>
            <a:ext cx="5678388" cy="78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Paper 3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56" t="16532" r="41698" b="8657"/>
          <a:stretch/>
        </p:blipFill>
        <p:spPr>
          <a:xfrm>
            <a:off x="659734" y="928944"/>
            <a:ext cx="5832648" cy="7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46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310" t="17516" r="41698" b="5704"/>
          <a:stretch/>
        </p:blipFill>
        <p:spPr>
          <a:xfrm>
            <a:off x="370689" y="755576"/>
            <a:ext cx="5822404" cy="8109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80528"/>
            <a:ext cx="6172200" cy="1524000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Trebuchet MS" panose="020B0603020202020204" pitchFamily="34" charset="0"/>
              </a:rPr>
              <a:t>Paper 3: Assessment Objectives and Information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4014314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179512"/>
            <a:ext cx="6172200" cy="77687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latin typeface="Trebuchet MS" panose="020B0603020202020204" pitchFamily="34" charset="0"/>
              </a:rPr>
              <a:t>Paper 3: Exemplar</a:t>
            </a:r>
            <a:r>
              <a:rPr lang="en-GB" sz="3600" b="1" u="sng" baseline="0" dirty="0">
                <a:latin typeface="Trebuchet MS" panose="020B0603020202020204" pitchFamily="34" charset="0"/>
              </a:rPr>
              <a:t> Exam Paper</a:t>
            </a:r>
            <a:endParaRPr lang="en-GB" sz="3600" b="1" u="sng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79" t="19485" r="23989" b="25391"/>
          <a:stretch/>
        </p:blipFill>
        <p:spPr>
          <a:xfrm>
            <a:off x="358415" y="1187624"/>
            <a:ext cx="6156685" cy="273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28" t="17718" r="23626" b="7471"/>
          <a:stretch/>
        </p:blipFill>
        <p:spPr>
          <a:xfrm>
            <a:off x="-21096" y="4155166"/>
            <a:ext cx="689760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179512"/>
            <a:ext cx="6172200" cy="77687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latin typeface="Trebuchet MS" panose="020B0603020202020204" pitchFamily="34" charset="0"/>
              </a:rPr>
              <a:t>Exemplar</a:t>
            </a:r>
            <a:r>
              <a:rPr lang="en-GB" sz="3600" b="1" u="sng" baseline="0" dirty="0">
                <a:latin typeface="Trebuchet MS" panose="020B0603020202020204" pitchFamily="34" charset="0"/>
              </a:rPr>
              <a:t> Exam Paper</a:t>
            </a:r>
            <a:r>
              <a:rPr lang="en-GB" sz="3600" b="1" u="sng" dirty="0">
                <a:latin typeface="Trebuchet MS" panose="020B0603020202020204" pitchFamily="34" charset="0"/>
              </a:rPr>
              <a:t> (cont.)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41" t="23422" r="33950" b="29328"/>
          <a:stretch/>
        </p:blipFill>
        <p:spPr>
          <a:xfrm>
            <a:off x="188639" y="1691680"/>
            <a:ext cx="648072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5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49" t="15547" r="43359" b="6688"/>
          <a:stretch/>
        </p:blipFill>
        <p:spPr>
          <a:xfrm>
            <a:off x="332656" y="251519"/>
            <a:ext cx="6120680" cy="86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5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12" t="14765" r="43549" b="7470"/>
          <a:stretch/>
        </p:blipFill>
        <p:spPr>
          <a:xfrm>
            <a:off x="332656" y="179512"/>
            <a:ext cx="6048672" cy="86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7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Paper 3: Reading List and Useful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/>
              <a:t>Bob Whitfield, </a:t>
            </a:r>
            <a:r>
              <a:rPr lang="en-GB" i="1" dirty="0"/>
              <a:t>The Extension of the Franchise, 1832–1931 </a:t>
            </a:r>
          </a:p>
          <a:p>
            <a:r>
              <a:rPr lang="en-GB" dirty="0"/>
              <a:t>Rosemary Rees and David Wilkinson, </a:t>
            </a:r>
            <a:r>
              <a:rPr lang="en-GB" i="1" dirty="0"/>
              <a:t>Britain, 1830–85: Representation and Reform </a:t>
            </a:r>
            <a:r>
              <a:rPr lang="en-GB" dirty="0"/>
              <a:t>(Pearson, 2011</a:t>
            </a:r>
          </a:p>
          <a:p>
            <a:r>
              <a:rPr lang="en-GB" dirty="0"/>
              <a:t>Ian J </a:t>
            </a:r>
            <a:r>
              <a:rPr lang="en-GB" dirty="0" err="1"/>
              <a:t>Cawood</a:t>
            </a:r>
            <a:r>
              <a:rPr lang="en-GB" dirty="0"/>
              <a:t>, </a:t>
            </a:r>
            <a:r>
              <a:rPr lang="en-GB" i="1" dirty="0"/>
              <a:t>Britain in the Twentieth Century – Spotlight History </a:t>
            </a:r>
            <a:r>
              <a:rPr lang="en-GB" dirty="0"/>
              <a:t>(Routledge, 2003)</a:t>
            </a:r>
          </a:p>
          <a:p>
            <a:r>
              <a:rPr lang="en-GB" dirty="0"/>
              <a:t>Richard Aldous, </a:t>
            </a:r>
            <a:r>
              <a:rPr lang="en-GB" i="1" dirty="0"/>
              <a:t>The Lion and the Unicorn: Gladstone vs Disraeli</a:t>
            </a:r>
            <a:r>
              <a:rPr lang="en-GB" dirty="0"/>
              <a:t> (Pimlico, 2007)</a:t>
            </a:r>
          </a:p>
          <a:p>
            <a:r>
              <a:rPr lang="en-GB" dirty="0"/>
              <a:t>Norman McCord and Bill Purdue, </a:t>
            </a:r>
            <a:r>
              <a:rPr lang="en-GB" i="1" dirty="0"/>
              <a:t>British History 1815–1914 </a:t>
            </a:r>
            <a:r>
              <a:rPr lang="en-GB" dirty="0"/>
              <a:t>(Oxford University Press, second edition, 2007)</a:t>
            </a:r>
          </a:p>
          <a:p>
            <a:r>
              <a:rPr lang="en-GB" dirty="0"/>
              <a:t>David Paterson, </a:t>
            </a:r>
            <a:r>
              <a:rPr lang="en-GB" i="1" dirty="0"/>
              <a:t>Liberalism and Conservatism 1846–1905</a:t>
            </a:r>
            <a:r>
              <a:rPr lang="en-GB" dirty="0"/>
              <a:t> (Heinemann, 2004)</a:t>
            </a:r>
          </a:p>
          <a:p>
            <a:r>
              <a:rPr lang="en-GB" dirty="0"/>
              <a:t>Michael Willis</a:t>
            </a:r>
            <a:r>
              <a:rPr lang="en-GB" i="1" dirty="0"/>
              <a:t>, Britain 1851–1918: A Leap in the Dark?</a:t>
            </a:r>
            <a:r>
              <a:rPr lang="en-GB" dirty="0"/>
              <a:t> (Hodder Education, 2006)</a:t>
            </a:r>
          </a:p>
          <a:p>
            <a:r>
              <a:rPr lang="en-GB" dirty="0"/>
              <a:t>Sean Lang, </a:t>
            </a:r>
            <a:r>
              <a:rPr lang="en-GB" i="1" dirty="0"/>
              <a:t>Parliamentary Reform 1785–1928 </a:t>
            </a:r>
            <a:r>
              <a:rPr lang="en-GB" dirty="0"/>
              <a:t>(Routledge, 1999)</a:t>
            </a:r>
          </a:p>
          <a:p>
            <a:r>
              <a:rPr lang="en-GB" dirty="0"/>
              <a:t>Eric Evans, The Great Reform Act Reconsidered, </a:t>
            </a:r>
            <a:r>
              <a:rPr lang="en-GB" i="1" dirty="0"/>
              <a:t>History Sixth</a:t>
            </a:r>
            <a:r>
              <a:rPr lang="en-GB" dirty="0"/>
              <a:t>, 1988</a:t>
            </a:r>
          </a:p>
          <a:p>
            <a:r>
              <a:rPr lang="en-GB" dirty="0"/>
              <a:t>Rees, Rosemary </a:t>
            </a:r>
            <a:r>
              <a:rPr lang="en-GB" i="1" dirty="0"/>
              <a:t>Britain 1860–1930: The Changing Position of Women </a:t>
            </a:r>
            <a:r>
              <a:rPr lang="en-GB" dirty="0"/>
              <a:t>(Pearson, 2008)</a:t>
            </a:r>
          </a:p>
          <a:p>
            <a:r>
              <a:rPr lang="en-GB" dirty="0"/>
              <a:t>Edward </a:t>
            </a:r>
            <a:r>
              <a:rPr lang="en-GB" dirty="0" err="1"/>
              <a:t>Royle</a:t>
            </a:r>
            <a:r>
              <a:rPr lang="en-GB" dirty="0"/>
              <a:t>, </a:t>
            </a:r>
            <a:r>
              <a:rPr lang="en-GB" i="1" dirty="0"/>
              <a:t>Chartism </a:t>
            </a:r>
            <a:r>
              <a:rPr lang="en-GB" dirty="0"/>
              <a:t>(Longman, third edition, 1996)</a:t>
            </a:r>
          </a:p>
          <a:p>
            <a:r>
              <a:rPr lang="en-GB" dirty="0"/>
              <a:t>Harold L Smith, </a:t>
            </a:r>
            <a:r>
              <a:rPr lang="en-GB" i="1" dirty="0"/>
              <a:t>The British Women’s Suffrage Campaign 1866–1928 </a:t>
            </a:r>
            <a:r>
              <a:rPr lang="en-GB" dirty="0"/>
              <a:t>(Pearson, second edition, 2007) </a:t>
            </a:r>
          </a:p>
          <a:p>
            <a:r>
              <a:rPr lang="en-GB" dirty="0"/>
              <a:t>BBC (2009)</a:t>
            </a:r>
          </a:p>
          <a:p>
            <a:r>
              <a:rPr lang="en-GB" i="1" dirty="0"/>
              <a:t>Gladstone and Disraeli: Clash of the Titans </a:t>
            </a:r>
            <a:r>
              <a:rPr lang="en-GB" dirty="0"/>
              <a:t>. Presented by </a:t>
            </a:r>
            <a:r>
              <a:rPr lang="en-GB" dirty="0" err="1"/>
              <a:t>Huw</a:t>
            </a:r>
            <a:r>
              <a:rPr lang="en-GB" dirty="0"/>
              <a:t> Edwards.</a:t>
            </a:r>
          </a:p>
          <a:p>
            <a:r>
              <a:rPr lang="en-GB" u="sng" dirty="0">
                <a:hlinkClick r:id="rId2"/>
              </a:rPr>
              <a:t>www.bbc.co.uk/programmes/b00j0gfb</a:t>
            </a:r>
            <a:r>
              <a:rPr lang="en-GB" u="sng" dirty="0"/>
              <a:t> </a:t>
            </a:r>
          </a:p>
          <a:p>
            <a:r>
              <a:rPr lang="en-GB" dirty="0"/>
              <a:t>Historical Association </a:t>
            </a:r>
          </a:p>
          <a:p>
            <a:r>
              <a:rPr lang="en-GB" dirty="0"/>
              <a:t>British radicals, the Chartists and Gladstone and Disraeli</a:t>
            </a:r>
          </a:p>
          <a:p>
            <a:r>
              <a:rPr lang="en-GB" u="sng" dirty="0">
                <a:hlinkClick r:id="rId3"/>
              </a:rPr>
              <a:t>www.history.org.uk/podcasts/#/e/298</a:t>
            </a:r>
            <a:r>
              <a:rPr lang="en-GB" u="sng" dirty="0"/>
              <a:t> </a:t>
            </a:r>
            <a:r>
              <a:rPr lang="en-GB" dirty="0"/>
              <a:t>Historical Association </a:t>
            </a:r>
          </a:p>
          <a:p>
            <a:r>
              <a:rPr lang="en-GB" dirty="0"/>
              <a:t>British radicals, the Chartists and Gladstone and Disraeli</a:t>
            </a:r>
          </a:p>
          <a:p>
            <a:r>
              <a:rPr lang="en-GB" u="sng" dirty="0">
                <a:hlinkClick r:id="rId3"/>
              </a:rPr>
              <a:t>www.history.org.uk/podcasts/#/e/298</a:t>
            </a:r>
            <a:r>
              <a:rPr lang="en-GB" u="sng" dirty="0"/>
              <a:t> </a:t>
            </a:r>
          </a:p>
          <a:p>
            <a:r>
              <a:rPr lang="en-GB" dirty="0"/>
              <a:t>BBC History </a:t>
            </a:r>
          </a:p>
          <a:p>
            <a:r>
              <a:rPr lang="en-GB" dirty="0"/>
              <a:t>Victorians – for general context:</a:t>
            </a:r>
          </a:p>
          <a:p>
            <a:r>
              <a:rPr lang="en-GB" u="sng" dirty="0">
                <a:hlinkClick r:id="rId4"/>
              </a:rPr>
              <a:t>www.bbc.co.uk/history/british/victorians/</a:t>
            </a:r>
            <a:r>
              <a:rPr lang="en-GB" u="sng" dirty="0"/>
              <a:t> </a:t>
            </a:r>
          </a:p>
          <a:p>
            <a:r>
              <a:rPr lang="en-GB" i="1" dirty="0"/>
              <a:t>Website exploring British radicalism:</a:t>
            </a:r>
            <a:endParaRPr lang="en-GB" dirty="0"/>
          </a:p>
          <a:p>
            <a:r>
              <a:rPr lang="en-GB" u="sng" dirty="0">
                <a:hlinkClick r:id="rId5"/>
              </a:rPr>
              <a:t>www.andallthat.co.uk/british-radicalism</a:t>
            </a:r>
            <a:r>
              <a:rPr lang="en-GB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05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Reading List and Useful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/>
              <a:t>National Archives </a:t>
            </a:r>
          </a:p>
          <a:p>
            <a:r>
              <a:rPr lang="en-GB" dirty="0"/>
              <a:t>The growth of political rights in nineteenth century Britain told through a series of case studies using sources: </a:t>
            </a:r>
            <a:r>
              <a:rPr lang="en-GB" u="sng" dirty="0">
                <a:hlinkClick r:id="rId2"/>
              </a:rPr>
              <a:t>www.nationalarchives.gov.uk/education/politics/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Sections on Suffragettes and Liberal welfare reforms: </a:t>
            </a:r>
            <a:r>
              <a:rPr lang="en-GB" u="sng" dirty="0">
                <a:hlinkClick r:id="rId3"/>
              </a:rPr>
              <a:t>www.nationalarchives.gov.uk/education/britain1906to1918/</a:t>
            </a:r>
            <a:r>
              <a:rPr lang="en-GB" dirty="0"/>
              <a:t>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Suffragette documents with related task </a:t>
            </a:r>
            <a:r>
              <a:rPr lang="en-GB" u="sng" dirty="0">
                <a:hlinkClick r:id="rId4"/>
              </a:rPr>
              <a:t>www.nationalarchives.gov.uk/education/lessons/outrage.htm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Rebecca riots: </a:t>
            </a:r>
            <a:r>
              <a:rPr lang="en-GB" u="sng" dirty="0">
                <a:hlinkClick r:id="rId5"/>
              </a:rPr>
              <a:t>www.nationalarchives.gov.uk/education/lessons/lesson48.htm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Suffragette documents with related task: </a:t>
            </a:r>
            <a:r>
              <a:rPr lang="en-GB" u="sng" dirty="0">
                <a:hlinkClick r:id="rId6"/>
              </a:rPr>
              <a:t>www.nationalarchives.gov.uk/education/lessons/cats-and-mice.htm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Lessons using films and documents, plus an archive of twentieth-century films and using film as evidence (see introduction):</a:t>
            </a:r>
          </a:p>
          <a:p>
            <a:r>
              <a:rPr lang="en-GB" u="sng" dirty="0">
                <a:hlinkClick r:id="rId7"/>
              </a:rPr>
              <a:t>www.nationalarchives.gov.uk/education/focuson/film/film-archive/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Onsite workshop on Chartism: </a:t>
            </a:r>
            <a:r>
              <a:rPr lang="en-GB" u="sng" dirty="0">
                <a:hlinkClick r:id="rId8"/>
              </a:rPr>
              <a:t>www.nationalarchives.gov.uk/education/workshops/chartism.htm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Podcast on radicalism and unrest:</a:t>
            </a:r>
          </a:p>
          <a:p>
            <a:r>
              <a:rPr lang="en-GB" u="sng" dirty="0">
                <a:hlinkClick r:id="rId9"/>
              </a:rPr>
              <a:t>http://media.nationalarchives.gov.uk/index.php/radicalism-and-unrest/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Onsite workshop on the Suffragettes:</a:t>
            </a:r>
          </a:p>
          <a:p>
            <a:r>
              <a:rPr lang="en-GB" u="sng" dirty="0">
                <a:hlinkClick r:id="rId10"/>
              </a:rPr>
              <a:t>www.nationalarchives.gov.uk/education/workshops/government-suffragettes.htm</a:t>
            </a:r>
            <a:r>
              <a:rPr lang="en-GB" dirty="0"/>
              <a:t>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Twentieth century cabinet papers 1915–84: </a:t>
            </a:r>
            <a:r>
              <a:rPr lang="en-GB" u="sng" dirty="0">
                <a:hlinkClick r:id="rId11"/>
              </a:rPr>
              <a:t>www.nationalarchives.gov.uk/cabinetpapers/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34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496"/>
            <a:ext cx="6172200" cy="1524000"/>
          </a:xfrm>
        </p:spPr>
        <p:txBody>
          <a:bodyPr/>
          <a:lstStyle/>
          <a:p>
            <a:r>
              <a:rPr lang="en-GB" b="1" u="sng" dirty="0">
                <a:latin typeface="Trebuchet MS" panose="020B0603020202020204" pitchFamily="34" charset="0"/>
              </a:rPr>
              <a:t>Paper 1: Outline of the Course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12144"/>
              </p:ext>
            </p:extLst>
          </p:nvPr>
        </p:nvGraphicFramePr>
        <p:xfrm>
          <a:off x="342900" y="1446624"/>
          <a:ext cx="6172200" cy="605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In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search of the American Dream: the USA, c1917-96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Unit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9HIO1F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Exam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May/June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changing political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The quest for civil rights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Society and culture in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The changing quality of life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The impact of the Reagan presidency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rebuchet MS" panose="020B0603020202020204" pitchFamily="34" charset="0"/>
                        </a:rPr>
                        <a:t>1 exam –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1 hour and 30 minutes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Out of 60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Three</a:t>
                      </a: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Questions – Two essay based questions and one based on sources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Section A and B-Two questions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           A choice of two essay questions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Section C – One question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latin typeface="Trebuchet MS" panose="020B0603020202020204" pitchFamily="34" charset="0"/>
                        </a:rPr>
                        <a:t>You need to analyse and evaluate interpretations and relate it to its historical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200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48" y="506647"/>
            <a:ext cx="6210690" cy="24006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500" b="1" u="sng" dirty="0">
                <a:latin typeface="Trebuchet MS" panose="020B0603020202020204" pitchFamily="34" charset="0"/>
              </a:rPr>
              <a:t>The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Trebuchet MS" panose="020B0603020202020204" pitchFamily="34" charset="0"/>
              </a:rPr>
              <a:t>Coursework is based on the historiography of the Russian Revolution and the rise of the Bolsheviks.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Trebuchet MS" panose="020B0603020202020204" pitchFamily="34" charset="0"/>
              </a:rPr>
              <a:t>Coursework is 20% of the overall mark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Trebuchet MS" panose="020B0603020202020204" pitchFamily="34" charset="0"/>
              </a:rPr>
              <a:t>Single assignment: 3000-4000 words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Trebuchet MS" panose="020B0603020202020204" pitchFamily="34" charset="0"/>
              </a:rPr>
              <a:t>One essay – looking at a controversial aspect of history and comparing </a:t>
            </a:r>
            <a:r>
              <a:rPr lang="en-GB" sz="1500" b="1" dirty="0">
                <a:latin typeface="Trebuchet MS" panose="020B0603020202020204" pitchFamily="34" charset="0"/>
              </a:rPr>
              <a:t>three</a:t>
            </a:r>
            <a:r>
              <a:rPr lang="en-GB" sz="1500" dirty="0">
                <a:latin typeface="Trebuchet MS" panose="020B0603020202020204" pitchFamily="34" charset="0"/>
              </a:rPr>
              <a:t> interpretations of it and evaluating them to reach a conclusion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500" dirty="0">
                <a:latin typeface="Trebuchet MS" panose="020B0603020202020204" pitchFamily="34" charset="0"/>
              </a:rPr>
              <a:t>You must ALSO do further contextual reading of </a:t>
            </a:r>
            <a:r>
              <a:rPr lang="en-GB" sz="1500" b="1" dirty="0">
                <a:latin typeface="Trebuchet MS" panose="020B0603020202020204" pitchFamily="34" charset="0"/>
              </a:rPr>
              <a:t>at least two</a:t>
            </a:r>
            <a:r>
              <a:rPr lang="en-GB" sz="1500" dirty="0">
                <a:latin typeface="Trebuchet MS" panose="020B0603020202020204" pitchFamily="34" charset="0"/>
              </a:rPr>
              <a:t> more 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136" y="0"/>
            <a:ext cx="63187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u="sng" dirty="0">
                <a:latin typeface="Trebuchet MS" panose="020B0603020202020204" pitchFamily="34" charset="0"/>
              </a:rPr>
              <a:t>Coursework Information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75" y="3304260"/>
            <a:ext cx="6318702" cy="21698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500" b="1" u="sng" dirty="0">
                <a:latin typeface="Trebuchet MS" panose="020B0603020202020204" pitchFamily="34" charset="0"/>
              </a:rPr>
              <a:t>Style of question:</a:t>
            </a:r>
            <a:endParaRPr lang="en-GB" sz="1500" dirty="0">
              <a:latin typeface="Trebuchet MS" panose="020B0603020202020204" pitchFamily="34" charset="0"/>
            </a:endParaRPr>
          </a:p>
          <a:p>
            <a:r>
              <a:rPr lang="en-GB" sz="1500" dirty="0">
                <a:latin typeface="Trebuchet MS" panose="020B0603020202020204" pitchFamily="34" charset="0"/>
              </a:rPr>
              <a:t>Historians have disagreed about X.</a:t>
            </a:r>
          </a:p>
          <a:p>
            <a:r>
              <a:rPr lang="en-GB" sz="1500" dirty="0">
                <a:latin typeface="Trebuchet MS" panose="020B0603020202020204" pitchFamily="34" charset="0"/>
              </a:rPr>
              <a:t>What is your view about X?</a:t>
            </a:r>
          </a:p>
          <a:p>
            <a:r>
              <a:rPr lang="en-GB" sz="1500" dirty="0">
                <a:latin typeface="Trebuchet MS" panose="020B0603020202020204" pitchFamily="34" charset="0"/>
              </a:rPr>
              <a:t>With reference to three chosen works:</a:t>
            </a:r>
          </a:p>
          <a:p>
            <a:pPr lvl="0"/>
            <a:r>
              <a:rPr lang="en-GB" sz="1500" dirty="0">
                <a:latin typeface="Trebuchet MS" panose="020B0603020202020204" pitchFamily="34" charset="0"/>
              </a:rPr>
              <a:t>1. Analyse the ways in which interpretations of the question, problem or issue differ</a:t>
            </a:r>
          </a:p>
          <a:p>
            <a:pPr lvl="0"/>
            <a:r>
              <a:rPr lang="en-GB" sz="1500" dirty="0">
                <a:latin typeface="Trebuchet MS" panose="020B0603020202020204" pitchFamily="34" charset="0"/>
              </a:rPr>
              <a:t>2. Explain the differences you have identified</a:t>
            </a:r>
          </a:p>
          <a:p>
            <a:pPr lvl="0"/>
            <a:r>
              <a:rPr lang="en-GB" sz="1500" dirty="0">
                <a:latin typeface="Trebuchet MS" panose="020B0603020202020204" pitchFamily="34" charset="0"/>
              </a:rPr>
              <a:t>3. Evaluate the arguments indicating which you found most persuasive and explaining your judgements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E2A36-E2C3-4683-BA24-71394C8C35B4}"/>
              </a:ext>
            </a:extLst>
          </p:cNvPr>
          <p:cNvSpPr txBox="1"/>
          <p:nvPr/>
        </p:nvSpPr>
        <p:spPr>
          <a:xfrm>
            <a:off x="318165" y="6320070"/>
            <a:ext cx="604867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How far do you agree that the First World War was the main reason for the Russian Revolutions of 1917?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2. How far do you agree that the October Revolution of 1917 was a  ‘coup d'état’ rather than a popular uprising?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3. How far do you agree that Lenin was the main reason for the success of the October Revolution of 1917?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49E74-B226-4860-88D0-BF6A3A3BC805}"/>
              </a:ext>
            </a:extLst>
          </p:cNvPr>
          <p:cNvSpPr/>
          <p:nvPr/>
        </p:nvSpPr>
        <p:spPr>
          <a:xfrm>
            <a:off x="996345" y="5446130"/>
            <a:ext cx="46923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700" b="1" u="sng" dirty="0">
                <a:latin typeface="Trebuchet MS" panose="020B0603020202020204" pitchFamily="34" charset="0"/>
              </a:rPr>
              <a:t>Main coursework questions:</a:t>
            </a:r>
          </a:p>
        </p:txBody>
      </p:sp>
    </p:spTree>
    <p:extLst>
      <p:ext uri="{BB962C8B-B14F-4D97-AF65-F5344CB8AC3E}">
        <p14:creationId xmlns:p14="http://schemas.microsoft.com/office/powerpoint/2010/main" val="7927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402" y="107504"/>
            <a:ext cx="49552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700" b="1" u="sng" dirty="0">
                <a:latin typeface="Trebuchet MS" panose="020B0603020202020204" pitchFamily="34" charset="0"/>
              </a:rPr>
              <a:t>Coursework Read/Watch list: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DA110-8F4A-4C4F-91F6-55CE11A926AD}"/>
              </a:ext>
            </a:extLst>
          </p:cNvPr>
          <p:cNvSpPr/>
          <p:nvPr/>
        </p:nvSpPr>
        <p:spPr>
          <a:xfrm>
            <a:off x="130324" y="702496"/>
            <a:ext cx="6597352" cy="820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u="sng" dirty="0"/>
              <a:t>Possible Documentaries</a:t>
            </a:r>
          </a:p>
          <a:p>
            <a:pPr algn="ctr"/>
            <a:r>
              <a:rPr lang="fr-FR" sz="2400" dirty="0"/>
              <a:t>•https://www.youtube.com/watch?v=3HPWxCC9xPQ </a:t>
            </a:r>
          </a:p>
          <a:p>
            <a:pPr algn="ctr"/>
            <a:r>
              <a:rPr lang="fr-FR" sz="2400" dirty="0"/>
              <a:t>•https://www.youtube.com/watch?v=QpWyFcH-1tE</a:t>
            </a:r>
          </a:p>
          <a:p>
            <a:pPr algn="ctr"/>
            <a:r>
              <a:rPr lang="fr-FR" sz="2400" dirty="0"/>
              <a:t>•https://www.youtube.com/watch?v=LDRmZ3NI7qA </a:t>
            </a:r>
          </a:p>
          <a:p>
            <a:pPr algn="ctr"/>
            <a:endParaRPr lang="fr-FR" sz="2400" dirty="0"/>
          </a:p>
          <a:p>
            <a:r>
              <a:rPr lang="fr-FR" sz="2400" b="1" u="sng" dirty="0"/>
              <a:t>Reading List:</a:t>
            </a:r>
          </a:p>
          <a:p>
            <a:endParaRPr lang="fr-FR" sz="2400" dirty="0"/>
          </a:p>
          <a:p>
            <a:r>
              <a:rPr lang="en-GB" sz="2400" dirty="0"/>
              <a:t>Schapiro, L., </a:t>
            </a:r>
            <a:r>
              <a:rPr lang="en-GB" sz="2400" i="1" dirty="0"/>
              <a:t>The Origin of the Communist Autocracy, </a:t>
            </a:r>
            <a:endParaRPr lang="en-GB" sz="2400" dirty="0"/>
          </a:p>
          <a:p>
            <a:pPr fontAlgn="base"/>
            <a:r>
              <a:rPr lang="en-GB" sz="2400" dirty="0"/>
              <a:t>Leon Trotsky, </a:t>
            </a:r>
            <a:r>
              <a:rPr lang="en-GB" sz="2400" i="1" dirty="0"/>
              <a:t>History of the Russian Revolution</a:t>
            </a:r>
            <a:endParaRPr lang="en-GB" sz="2400" dirty="0"/>
          </a:p>
          <a:p>
            <a:pPr fontAlgn="base"/>
            <a:r>
              <a:rPr lang="en-GB" sz="2400" dirty="0"/>
              <a:t>John Reed, </a:t>
            </a:r>
            <a:r>
              <a:rPr lang="en-GB" sz="2400" i="1" dirty="0"/>
              <a:t>Ten Days that Shook the World</a:t>
            </a:r>
            <a:endParaRPr lang="en-GB" sz="2400" dirty="0"/>
          </a:p>
          <a:p>
            <a:pPr fontAlgn="base"/>
            <a:r>
              <a:rPr lang="en-GB" sz="2400" dirty="0"/>
              <a:t>Victor Serge, </a:t>
            </a:r>
            <a:r>
              <a:rPr lang="en-GB" sz="2400" i="1" dirty="0"/>
              <a:t>Year One of the Russian Revolution</a:t>
            </a:r>
            <a:endParaRPr lang="en-GB" sz="2400" dirty="0"/>
          </a:p>
          <a:p>
            <a:pPr fontAlgn="base"/>
            <a:r>
              <a:rPr lang="en-GB" sz="2400" dirty="0"/>
              <a:t>Alexander </a:t>
            </a:r>
            <a:r>
              <a:rPr lang="en-GB" sz="2400" dirty="0" err="1"/>
              <a:t>Rabinowitch</a:t>
            </a:r>
            <a:r>
              <a:rPr lang="en-GB" sz="2400" dirty="0"/>
              <a:t>, </a:t>
            </a:r>
            <a:r>
              <a:rPr lang="en-GB" sz="2400" i="1" dirty="0"/>
              <a:t>The Bolsheviks Come to Power</a:t>
            </a:r>
            <a:endParaRPr lang="en-GB" sz="2400" dirty="0"/>
          </a:p>
          <a:p>
            <a:pPr fontAlgn="base"/>
            <a:r>
              <a:rPr lang="en-GB" sz="2400" dirty="0"/>
              <a:t>Neil Faulkner, </a:t>
            </a:r>
            <a:r>
              <a:rPr lang="en-GB" sz="2400" i="1" dirty="0"/>
              <a:t>A People’s History of the Russian Revolution</a:t>
            </a:r>
          </a:p>
          <a:p>
            <a:pPr fontAlgn="base"/>
            <a:r>
              <a:rPr lang="fr-FR" sz="2400" dirty="0"/>
              <a:t>Orlando Figes</a:t>
            </a:r>
            <a:r>
              <a:rPr lang="en-GB" sz="2400" i="1" dirty="0"/>
              <a:t> A People’s Tragedy: The Russian Revolution 1891-1924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7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80528"/>
            <a:ext cx="6172200" cy="1152128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atin typeface="Trebuchet MS" panose="020B0603020202020204" pitchFamily="34" charset="0"/>
              </a:rPr>
              <a:t>Outline of Year</a:t>
            </a:r>
            <a:endParaRPr lang="en-GB" sz="2600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2656" y="899592"/>
          <a:ext cx="6336704" cy="588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Autumn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 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Topic 1: The Changing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Political Environment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Start Topic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2: The Quest for Civil Rights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October Half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Autumn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Trebuchet MS" panose="020B0603020202020204" pitchFamily="34" charset="0"/>
                        </a:rPr>
                        <a:t>Finish Topic 2: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The Quest for Civil Rights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aseline="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Start Topic 3: Society and Culture in Change  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Christmas Holidays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Spring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 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Topic 4: The Changing Quality of Life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aseline="0" dirty="0">
                        <a:latin typeface="Trebuchet MS" panose="020B0603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Start Topic 5: The Impact of the Reagan Presidency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February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Half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Spring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Finish Topic 5:  The Impact of the Reagan Presidency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Easter Holidays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Summer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Term1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Start A –Level History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May Half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Term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latin typeface="Baskerville Old Face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Summer Term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rebuchet MS" panose="020B0603020202020204" pitchFamily="34" charset="0"/>
                        </a:rPr>
                        <a:t>Start A-Level</a:t>
                      </a:r>
                      <a:r>
                        <a:rPr lang="en-GB" sz="1600" baseline="0" dirty="0">
                          <a:latin typeface="Trebuchet MS" panose="020B0603020202020204" pitchFamily="34" charset="0"/>
                        </a:rPr>
                        <a:t> History</a:t>
                      </a:r>
                      <a:endParaRPr lang="en-GB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Paper 1 Content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1265" r="27500" b="52812"/>
          <a:stretch/>
        </p:blipFill>
        <p:spPr bwMode="auto">
          <a:xfrm>
            <a:off x="0" y="1043608"/>
            <a:ext cx="6307088" cy="26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3" t="22955" r="29531" b="9773"/>
          <a:stretch/>
        </p:blipFill>
        <p:spPr bwMode="auto">
          <a:xfrm>
            <a:off x="404664" y="3923928"/>
            <a:ext cx="6264695" cy="49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Trebuchet MS" panose="020B0603020202020204" pitchFamily="34" charset="0"/>
              </a:rPr>
              <a:t>Paper 1: Content (cont.)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18637" r="34706" b="10682"/>
          <a:stretch/>
        </p:blipFill>
        <p:spPr bwMode="auto">
          <a:xfrm>
            <a:off x="404664" y="1115616"/>
            <a:ext cx="6270715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40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80528"/>
            <a:ext cx="6172200" cy="1524000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Trebuchet MS" panose="020B0603020202020204" pitchFamily="34" charset="0"/>
              </a:rPr>
              <a:t>Paper 1: Assessment Objectives and Information</a:t>
            </a:r>
            <a:endParaRPr lang="en-GB" sz="3600" b="1" u="sng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t="18636" r="34061" b="25909"/>
          <a:stretch/>
        </p:blipFill>
        <p:spPr bwMode="auto">
          <a:xfrm>
            <a:off x="404664" y="1403648"/>
            <a:ext cx="619268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8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179512"/>
            <a:ext cx="6172200" cy="77687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latin typeface="Trebuchet MS" panose="020B0603020202020204" pitchFamily="34" charset="0"/>
              </a:rPr>
              <a:t>Paper 1: Exemplar</a:t>
            </a:r>
            <a:r>
              <a:rPr lang="en-GB" sz="3600" b="1" u="sng" baseline="0" dirty="0">
                <a:latin typeface="Trebuchet MS" panose="020B0603020202020204" pitchFamily="34" charset="0"/>
              </a:rPr>
              <a:t> Exam Paper</a:t>
            </a:r>
            <a:endParaRPr lang="en-GB" sz="3600" b="1" u="sng" dirty="0"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t="15754" r="34676" b="7907"/>
          <a:stretch/>
        </p:blipFill>
        <p:spPr bwMode="auto">
          <a:xfrm>
            <a:off x="661814" y="1125415"/>
            <a:ext cx="5534372" cy="79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3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2272</Words>
  <Application>Microsoft Office PowerPoint</Application>
  <PresentationFormat>On-screen Show (4:3)</PresentationFormat>
  <Paragraphs>314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Trebuchet MS</vt:lpstr>
      <vt:lpstr>Office Theme</vt:lpstr>
      <vt:lpstr>PowerPoint Presentation</vt:lpstr>
      <vt:lpstr>Welcome to A Level History </vt:lpstr>
      <vt:lpstr>Contents</vt:lpstr>
      <vt:lpstr>Paper 1: Outline of the Course</vt:lpstr>
      <vt:lpstr>Outline of Year</vt:lpstr>
      <vt:lpstr>Paper 1 Content</vt:lpstr>
      <vt:lpstr>Paper 1: Content (cont.)</vt:lpstr>
      <vt:lpstr>Paper 1: Assessment Objectives and Information</vt:lpstr>
      <vt:lpstr>PowerPoint Presentation</vt:lpstr>
      <vt:lpstr>PowerPoint Presentation</vt:lpstr>
      <vt:lpstr>PowerPoint Presentation</vt:lpstr>
      <vt:lpstr>Paper 1: Exemplar Markscheme: A01</vt:lpstr>
      <vt:lpstr>Exemplar Markscheme: A01</vt:lpstr>
      <vt:lpstr>Exemplar Markscheme: A03</vt:lpstr>
      <vt:lpstr>Paper 1: Reading List</vt:lpstr>
      <vt:lpstr>PowerPoint Presentation</vt:lpstr>
      <vt:lpstr>Paper 2: Outline of the Course</vt:lpstr>
      <vt:lpstr>Outline of Year</vt:lpstr>
      <vt:lpstr>Paper 2 Content</vt:lpstr>
      <vt:lpstr>Paper 2: Content (cont.)</vt:lpstr>
      <vt:lpstr>PowerPoint Presentation</vt:lpstr>
      <vt:lpstr>PowerPoint Presentation</vt:lpstr>
      <vt:lpstr>PowerPoint Presentation</vt:lpstr>
      <vt:lpstr>PowerPoint Presentation</vt:lpstr>
      <vt:lpstr>Exemplar Markscheme (Generic)</vt:lpstr>
      <vt:lpstr>Exemplar Markscheme (Generic)</vt:lpstr>
      <vt:lpstr>Paper 2: Reading List and Useful Websites</vt:lpstr>
      <vt:lpstr>PowerPoint Presentation</vt:lpstr>
      <vt:lpstr>Paper 3: Outline of the Course</vt:lpstr>
      <vt:lpstr>Outline of Year</vt:lpstr>
      <vt:lpstr>Paper 3  Content</vt:lpstr>
      <vt:lpstr>Paper 3 (cont.)</vt:lpstr>
      <vt:lpstr>Paper 3: Assessment Objectives and Information</vt:lpstr>
      <vt:lpstr>PowerPoint Presentation</vt:lpstr>
      <vt:lpstr>PowerPoint Presentation</vt:lpstr>
      <vt:lpstr>PowerPoint Presentation</vt:lpstr>
      <vt:lpstr>PowerPoint Presentation</vt:lpstr>
      <vt:lpstr>Paper 3: Reading List and Useful Websites</vt:lpstr>
      <vt:lpstr>Reading List and Useful Websites</vt:lpstr>
      <vt:lpstr>PowerPoint Presentation</vt:lpstr>
      <vt:lpstr>PowerPoint Presentation</vt:lpstr>
    </vt:vector>
  </TitlesOfParts>
  <Company>Langley Park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CQ</dc:creator>
  <cp:lastModifiedBy>Holly Catterall</cp:lastModifiedBy>
  <cp:revision>35</cp:revision>
  <dcterms:created xsi:type="dcterms:W3CDTF">2015-08-29T18:47:55Z</dcterms:created>
  <dcterms:modified xsi:type="dcterms:W3CDTF">2023-06-19T07:10:07Z</dcterms:modified>
</cp:coreProperties>
</file>