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6" r:id="rId2"/>
    <p:sldId id="263" r:id="rId3"/>
    <p:sldId id="288" r:id="rId4"/>
    <p:sldId id="289" r:id="rId5"/>
    <p:sldId id="291" r:id="rId6"/>
    <p:sldId id="267" r:id="rId7"/>
    <p:sldId id="268" r:id="rId8"/>
    <p:sldId id="269" r:id="rId9"/>
    <p:sldId id="270" r:id="rId10"/>
    <p:sldId id="292" r:id="rId11"/>
    <p:sldId id="29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Stavrou" userId="4c93bbb9-af4a-4539-b4c3-ec21dee0d21c" providerId="ADAL" clId="{1746F115-0358-4D73-B752-3684506C3F6F}"/>
    <pc:docChg chg="addSld modSld">
      <pc:chgData name="Bianca Stavrou" userId="4c93bbb9-af4a-4539-b4c3-ec21dee0d21c" providerId="ADAL" clId="{1746F115-0358-4D73-B752-3684506C3F6F}" dt="2024-05-22T08:35:10.014" v="31" actId="14100"/>
      <pc:docMkLst>
        <pc:docMk/>
      </pc:docMkLst>
      <pc:sldChg chg="addSp modSp new mod">
        <pc:chgData name="Bianca Stavrou" userId="4c93bbb9-af4a-4539-b4c3-ec21dee0d21c" providerId="ADAL" clId="{1746F115-0358-4D73-B752-3684506C3F6F}" dt="2024-05-22T08:35:10.014" v="31" actId="14100"/>
        <pc:sldMkLst>
          <pc:docMk/>
          <pc:sldMk cId="3543592868" sldId="292"/>
        </pc:sldMkLst>
        <pc:spChg chg="mod">
          <ac:chgData name="Bianca Stavrou" userId="4c93bbb9-af4a-4539-b4c3-ec21dee0d21c" providerId="ADAL" clId="{1746F115-0358-4D73-B752-3684506C3F6F}" dt="2024-05-22T08:34:28.406" v="28" actId="20577"/>
          <ac:spMkLst>
            <pc:docMk/>
            <pc:sldMk cId="3543592868" sldId="292"/>
            <ac:spMk id="3" creationId="{8A74F0C1-FE53-FBA5-2117-67308E29F63F}"/>
          </ac:spMkLst>
        </pc:spChg>
        <pc:picChg chg="add mod">
          <ac:chgData name="Bianca Stavrou" userId="4c93bbb9-af4a-4539-b4c3-ec21dee0d21c" providerId="ADAL" clId="{1746F115-0358-4D73-B752-3684506C3F6F}" dt="2024-05-22T08:35:10.014" v="31" actId="14100"/>
          <ac:picMkLst>
            <pc:docMk/>
            <pc:sldMk cId="3543592868" sldId="292"/>
            <ac:picMk id="5" creationId="{D7D7EF74-23A7-7C30-349B-A70F179901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439E7-7BAF-4333-8F57-6928DC70F3C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57767-99E2-482A-91AE-A3E792056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2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45E15-5B34-4528-9574-37527DD52C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60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45E15-5B34-4528-9574-37527DD52C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5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45E15-5B34-4528-9574-37527DD52C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71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45E15-5B34-4528-9574-37527DD52C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42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67E4C2-101A-4EDA-8A6C-1C9BD435C778}"/>
              </a:ext>
            </a:extLst>
          </p:cNvPr>
          <p:cNvSpPr/>
          <p:nvPr userDrawn="1"/>
        </p:nvSpPr>
        <p:spPr>
          <a:xfrm>
            <a:off x="628650" y="980902"/>
            <a:ext cx="7975023" cy="2922472"/>
          </a:xfrm>
          <a:prstGeom prst="rect">
            <a:avLst/>
          </a:prstGeom>
          <a:solidFill>
            <a:srgbClr val="324A8B"/>
          </a:solidFill>
          <a:ln w="38100">
            <a:solidFill>
              <a:srgbClr val="AED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73209"/>
            <a:ext cx="7715250" cy="173624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LangleyParkGirlsSch (@LPGSBromley) | Twitter">
            <a:extLst>
              <a:ext uri="{FF2B5EF4-FFF2-40B4-BE49-F238E27FC236}">
                <a16:creationId xmlns:a16="http://schemas.microsoft.com/office/drawing/2014/main" id="{831E9E21-3AAE-4FD6-B0DC-EB60E99606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71" y="4574934"/>
            <a:ext cx="1109857" cy="110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BDDF8-B88A-4D9E-88FF-36FB9B91E7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837" y="520118"/>
            <a:ext cx="1096291" cy="11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7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5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1353"/>
            <a:ext cx="7886700" cy="47056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067D1-314F-4E55-8ACD-92B8938698FE}"/>
              </a:ext>
            </a:extLst>
          </p:cNvPr>
          <p:cNvSpPr/>
          <p:nvPr userDrawn="1"/>
        </p:nvSpPr>
        <p:spPr>
          <a:xfrm>
            <a:off x="0" y="-1"/>
            <a:ext cx="9144000" cy="1080655"/>
          </a:xfrm>
          <a:prstGeom prst="rect">
            <a:avLst/>
          </a:prstGeom>
          <a:solidFill>
            <a:srgbClr val="324A8B"/>
          </a:solidFill>
          <a:ln w="28575">
            <a:solidFill>
              <a:srgbClr val="AED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4" y="91438"/>
            <a:ext cx="7517825" cy="89777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4C59E-F642-4E5C-A2D6-6113BC6B5F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39" y="320890"/>
            <a:ext cx="544907" cy="438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9FD17-C202-4E17-828A-51299791DB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4092" y="286830"/>
            <a:ext cx="451164" cy="47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4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067D1-314F-4E55-8ACD-92B8938698FE}"/>
              </a:ext>
            </a:extLst>
          </p:cNvPr>
          <p:cNvSpPr/>
          <p:nvPr userDrawn="1"/>
        </p:nvSpPr>
        <p:spPr>
          <a:xfrm>
            <a:off x="0" y="-1"/>
            <a:ext cx="1105786" cy="6932816"/>
          </a:xfrm>
          <a:prstGeom prst="rect">
            <a:avLst/>
          </a:prstGeom>
          <a:solidFill>
            <a:srgbClr val="324A8B"/>
          </a:solidFill>
          <a:ln w="28575">
            <a:solidFill>
              <a:srgbClr val="AED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4" y="91438"/>
            <a:ext cx="7830591" cy="89777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8459FE-57F6-41A3-BA70-48C0226312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439" y="320890"/>
            <a:ext cx="544907" cy="43887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B27B16-DCBC-49C3-953F-579CF6D78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44" y="1113602"/>
            <a:ext cx="7830591" cy="47056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94592F-431D-430D-BBA7-25E8108BB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310" y="6356351"/>
            <a:ext cx="451164" cy="47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9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4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8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6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F402-75BA-4D01-ABE7-820BF8D82ABC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CBC9-9C3F-4A2E-A1C6-B64433A709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10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pgs.fireflycloud.net/languages/german/ks5/berlin-trip-2019---video-and-report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bznjeEx98u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EEF7-416C-459D-829B-3E43F3CE9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175" y="1359379"/>
            <a:ext cx="7649449" cy="802796"/>
          </a:xfrm>
        </p:spPr>
        <p:txBody>
          <a:bodyPr>
            <a:noAutofit/>
          </a:bodyPr>
          <a:lstStyle/>
          <a:p>
            <a:r>
              <a:rPr lang="en-GB" sz="4000" b="1" dirty="0"/>
              <a:t>Sixth Form Taster Lesson</a:t>
            </a:r>
            <a:endParaRPr lang="en-GB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44BCF6-217A-4D2E-8A97-33AD5E8F6386}"/>
              </a:ext>
            </a:extLst>
          </p:cNvPr>
          <p:cNvSpPr txBox="1">
            <a:spLocks/>
          </p:cNvSpPr>
          <p:nvPr/>
        </p:nvSpPr>
        <p:spPr>
          <a:xfrm>
            <a:off x="747275" y="2626204"/>
            <a:ext cx="7649449" cy="802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/>
              <a:t>GERMAN</a:t>
            </a:r>
            <a:endParaRPr lang="en-GB" sz="4800" dirty="0"/>
          </a:p>
        </p:txBody>
      </p:sp>
      <p:pic>
        <p:nvPicPr>
          <p:cNvPr id="3074" name="Picture 2" descr="30 Jahre Deutsche Einheit">
            <a:extLst>
              <a:ext uri="{FF2B5EF4-FFF2-40B4-BE49-F238E27FC236}">
                <a16:creationId xmlns:a16="http://schemas.microsoft.com/office/drawing/2014/main" id="{C6E1F8F1-E5CB-4977-B47E-3DC42FE4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6" y="3167270"/>
            <a:ext cx="2556561" cy="170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5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09CA3F-DF8D-8A94-CE30-F564C6FD3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74F0C1-FE53-FBA5-2117-67308E29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Leben in der DDR - Lesen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7EF74-23A7-7C30-349B-A70F17990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6" y="1232823"/>
            <a:ext cx="8712552" cy="50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A3F33D-E8E5-26C6-8BA4-1E44478F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1783959"/>
            <a:ext cx="306548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>
                <a:solidFill>
                  <a:schemeClr val="tx1"/>
                </a:solidFill>
              </a:rPr>
              <a:t>Reise nach Berlin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tatue auf dem Dach eines Gebäudes">
            <a:extLst>
              <a:ext uri="{FF2B5EF4-FFF2-40B4-BE49-F238E27FC236}">
                <a16:creationId xmlns:a16="http://schemas.microsoft.com/office/drawing/2014/main" id="{099A873D-1435-E541-0BD7-DFBB948E1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89" r="15903" b="-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FD26BC-2A22-A211-22D6-460B0C4E48BA}"/>
              </a:ext>
            </a:extLst>
          </p:cNvPr>
          <p:cNvSpPr txBox="1"/>
          <p:nvPr/>
        </p:nvSpPr>
        <p:spPr>
          <a:xfrm>
            <a:off x="4558728" y="5468683"/>
            <a:ext cx="4585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https://lpgs.fireflycloud.net/languages/german/ks5/berlin-trip-2019---video-and-report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0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FD1673-5CFD-C0B6-5CE9-A23B6E794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does the course build on KS4?</a:t>
            </a:r>
          </a:p>
          <a:p>
            <a:r>
              <a:rPr lang="en-GB" dirty="0"/>
              <a:t>How are you taught and assessed?</a:t>
            </a:r>
          </a:p>
          <a:p>
            <a:r>
              <a:rPr lang="en-GB" dirty="0"/>
              <a:t>What are our results?</a:t>
            </a:r>
          </a:p>
          <a:p>
            <a:r>
              <a:rPr lang="en-GB" dirty="0"/>
              <a:t>How does this course prepare you for university?</a:t>
            </a:r>
          </a:p>
          <a:p>
            <a:r>
              <a:rPr lang="en-GB" dirty="0"/>
              <a:t>What wider opportunities are available?</a:t>
            </a:r>
          </a:p>
          <a:p>
            <a:r>
              <a:rPr lang="en-GB" dirty="0"/>
              <a:t>What is </a:t>
            </a:r>
            <a:r>
              <a:rPr lang="en-GB"/>
              <a:t>the transition work?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25662-BFE1-4C27-8D2B-1CA2205E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Fragen</a:t>
            </a:r>
            <a:r>
              <a:rPr lang="en-GB" dirty="0"/>
              <a:t> und </a:t>
            </a:r>
            <a:r>
              <a:rPr lang="en-GB" dirty="0" err="1"/>
              <a:t>Antworten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06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EEF7-416C-459D-829B-3E43F3CE9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1521253"/>
            <a:ext cx="7715250" cy="802796"/>
          </a:xfrm>
        </p:spPr>
        <p:txBody>
          <a:bodyPr>
            <a:noAutofit/>
          </a:bodyPr>
          <a:lstStyle/>
          <a:p>
            <a:r>
              <a:rPr lang="en-GB" sz="4800" b="1" dirty="0" err="1"/>
              <a:t>Titel</a:t>
            </a:r>
            <a:r>
              <a:rPr lang="en-GB" sz="4800" b="1" dirty="0"/>
              <a:t>: Leben in der DDR</a:t>
            </a:r>
            <a:endParaRPr lang="en-GB" sz="4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569D75-48C9-47B2-999D-3D1CE35C9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93617"/>
              </p:ext>
            </p:extLst>
          </p:nvPr>
        </p:nvGraphicFramePr>
        <p:xfrm>
          <a:off x="1252220" y="4176564"/>
          <a:ext cx="6639560" cy="2270600"/>
        </p:xfrm>
        <a:graphic>
          <a:graphicData uri="http://schemas.openxmlformats.org/drawingml/2006/table">
            <a:tbl>
              <a:tblPr firstRow="1" firstCol="1" bandRow="1"/>
              <a:tblGrid>
                <a:gridCol w="6639560">
                  <a:extLst>
                    <a:ext uri="{9D8B030D-6E8A-4147-A177-3AD203B41FA5}">
                      <a16:colId xmlns:a16="http://schemas.microsoft.com/office/drawing/2014/main" val="2633691444"/>
                    </a:ext>
                  </a:extLst>
                </a:gridCol>
              </a:tblGrid>
              <a:tr h="61534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700266"/>
                  </a:ext>
                </a:extLst>
              </a:tr>
              <a:tr h="136031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000" dirty="0"/>
                        <a:t>Was </a:t>
                      </a:r>
                      <a:r>
                        <a:rPr lang="en-GB" sz="2000" dirty="0" err="1"/>
                        <a:t>gibt</a:t>
                      </a:r>
                      <a:r>
                        <a:rPr lang="en-GB" sz="2000" dirty="0"/>
                        <a:t> es auf </a:t>
                      </a:r>
                      <a:r>
                        <a:rPr lang="en-GB" sz="2000" dirty="0" err="1"/>
                        <a:t>dem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Plakat</a:t>
                      </a:r>
                      <a:r>
                        <a:rPr lang="en-GB" sz="2000" dirty="0"/>
                        <a:t>?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000" dirty="0" err="1"/>
                        <a:t>Worum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geht</a:t>
                      </a:r>
                      <a:r>
                        <a:rPr lang="en-GB" sz="2000" dirty="0"/>
                        <a:t> es in </a:t>
                      </a:r>
                      <a:r>
                        <a:rPr lang="en-GB" sz="2000" dirty="0" err="1"/>
                        <a:t>dem</a:t>
                      </a:r>
                      <a:r>
                        <a:rPr lang="en-GB" sz="2000" dirty="0"/>
                        <a:t> Film?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000" dirty="0"/>
                        <a:t>Wie </a:t>
                      </a:r>
                      <a:r>
                        <a:rPr lang="en-GB" sz="2000" dirty="0" err="1"/>
                        <a:t>findest</a:t>
                      </a:r>
                      <a:r>
                        <a:rPr lang="en-GB" sz="2000" dirty="0"/>
                        <a:t> du den </a:t>
                      </a:r>
                      <a:r>
                        <a:rPr lang="en-GB" sz="2000" dirty="0" err="1"/>
                        <a:t>Titel</a:t>
                      </a:r>
                      <a:r>
                        <a:rPr lang="en-GB" sz="2000" dirty="0"/>
                        <a:t> des Films?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000" dirty="0"/>
                        <a:t>Extra: Was hat Lenin </a:t>
                      </a:r>
                      <a:r>
                        <a:rPr lang="en-GB" sz="2000" dirty="0" err="1"/>
                        <a:t>mit</a:t>
                      </a:r>
                      <a:r>
                        <a:rPr lang="en-GB" sz="2000" dirty="0"/>
                        <a:t> der DDR </a:t>
                      </a:r>
                      <a:r>
                        <a:rPr lang="en-GB" sz="2000" dirty="0" err="1"/>
                        <a:t>zu</a:t>
                      </a:r>
                      <a:r>
                        <a:rPr lang="en-GB" sz="2000" dirty="0"/>
                        <a:t> tun?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6978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4375" y="2324049"/>
            <a:ext cx="7715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Lernziele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 – Den Film ‘Goodbye, Lenin!’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kennen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lernen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/>
                </a:solidFill>
                <a:latin typeface="Tahoma"/>
              </a:rPr>
              <a:t>2 – Die Kultur in der DDR verstehen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28" name="Picture 4" descr="East Germany - Wikipedia">
            <a:extLst>
              <a:ext uri="{FF2B5EF4-FFF2-40B4-BE49-F238E27FC236}">
                <a16:creationId xmlns:a16="http://schemas.microsoft.com/office/drawing/2014/main" id="{9AE7F391-0022-4F1F-B0E7-4F6AE055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46" y="2558730"/>
            <a:ext cx="1753153" cy="10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19E77-3C8F-45B4-AD4D-57C40036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5192">
            <a:off x="365729" y="3486749"/>
            <a:ext cx="1402777" cy="1379629"/>
          </a:xfrm>
          <a:prstGeom prst="rect">
            <a:avLst/>
          </a:prstGeom>
        </p:spPr>
      </p:pic>
      <p:pic>
        <p:nvPicPr>
          <p:cNvPr id="8" name="Picture 2" descr="https://tse1.mm.bing.net/th?id=OIP.ZvS_Vz6dXnnNnh_gGMNQEQHaKd&amp;pid=Api">
            <a:extLst>
              <a:ext uri="{FF2B5EF4-FFF2-40B4-BE49-F238E27FC236}">
                <a16:creationId xmlns:a16="http://schemas.microsoft.com/office/drawing/2014/main" id="{AD050656-F1C9-AA09-3A34-857DB847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98" y="2438399"/>
            <a:ext cx="2920131" cy="41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1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Leben</a:t>
            </a:r>
            <a:r>
              <a:rPr lang="en-GB" dirty="0"/>
              <a:t> in der DDR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14650"/>
            <a:ext cx="4884254" cy="25753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Was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Plakat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 err="1"/>
              <a:t>Worum</a:t>
            </a:r>
            <a:r>
              <a:rPr lang="en-GB" dirty="0"/>
              <a:t> </a:t>
            </a:r>
            <a:r>
              <a:rPr lang="en-GB" dirty="0" err="1"/>
              <a:t>geht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in </a:t>
            </a:r>
            <a:r>
              <a:rPr lang="en-GB" dirty="0" err="1"/>
              <a:t>dem</a:t>
            </a:r>
            <a:r>
              <a:rPr lang="en-GB" dirty="0"/>
              <a:t> Film?</a:t>
            </a:r>
          </a:p>
          <a:p>
            <a:pPr marL="0" indent="0">
              <a:buNone/>
            </a:pP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findest</a:t>
            </a:r>
            <a:r>
              <a:rPr lang="en-GB" dirty="0"/>
              <a:t> du den </a:t>
            </a:r>
            <a:r>
              <a:rPr lang="en-GB" dirty="0" err="1"/>
              <a:t>Titel</a:t>
            </a:r>
            <a:r>
              <a:rPr lang="en-GB" dirty="0"/>
              <a:t> des Films?</a:t>
            </a:r>
          </a:p>
          <a:p>
            <a:pPr marL="0" indent="0">
              <a:buNone/>
            </a:pPr>
            <a:r>
              <a:rPr lang="en-GB" dirty="0"/>
              <a:t>Extra: Was hat Lenin </a:t>
            </a:r>
            <a:r>
              <a:rPr lang="en-GB" dirty="0" err="1"/>
              <a:t>mit</a:t>
            </a:r>
            <a:r>
              <a:rPr lang="en-GB" dirty="0"/>
              <a:t> der DDR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tun</a:t>
            </a:r>
            <a:r>
              <a:rPr lang="en-GB" dirty="0"/>
              <a:t>?</a:t>
            </a:r>
          </a:p>
        </p:txBody>
      </p:sp>
      <p:pic>
        <p:nvPicPr>
          <p:cNvPr id="1026" name="Picture 2" descr="https://tse1.mm.bing.net/th?id=OIP.ZvS_Vz6dXnnNnh_gGMNQEQHaKd&amp;pid=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04" y="1579717"/>
            <a:ext cx="3528525" cy="498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0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A3C0B-880E-3CF9-68F0-F48CBB274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62469"/>
            <a:ext cx="5100121" cy="3314493"/>
          </a:xfrm>
        </p:spPr>
        <p:txBody>
          <a:bodyPr/>
          <a:lstStyle/>
          <a:p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sehen</a:t>
            </a:r>
            <a:r>
              <a:rPr lang="en-GB" dirty="0"/>
              <a:t> den Trailer</a:t>
            </a:r>
          </a:p>
          <a:p>
            <a:r>
              <a:rPr lang="en-GB" dirty="0" err="1"/>
              <a:t>Hör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und </a:t>
            </a:r>
            <a:r>
              <a:rPr lang="en-GB" dirty="0" err="1"/>
              <a:t>sortiere</a:t>
            </a:r>
            <a:r>
              <a:rPr lang="en-GB" dirty="0"/>
              <a:t> die </a:t>
            </a:r>
            <a:r>
              <a:rPr lang="en-GB" dirty="0" err="1"/>
              <a:t>Sätze</a:t>
            </a:r>
            <a:r>
              <a:rPr lang="en-GB" dirty="0"/>
              <a:t>.</a:t>
            </a:r>
          </a:p>
          <a:p>
            <a:r>
              <a:rPr lang="en-GB" dirty="0" err="1"/>
              <a:t>Wer</a:t>
            </a:r>
            <a:r>
              <a:rPr lang="en-GB" dirty="0"/>
              <a:t> </a:t>
            </a:r>
            <a:r>
              <a:rPr lang="en-GB" dirty="0" err="1"/>
              <a:t>sagt</a:t>
            </a:r>
            <a:r>
              <a:rPr lang="en-GB" dirty="0"/>
              <a:t> das?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https://www.youtube.com/watch?v=bznjeEx98uM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552E9-70F5-A996-7929-1A8ADFDE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tse1.mm.bing.net/th?id=OIP.ZvS_Vz6dXnnNnh_gGMNQEQHaKd&amp;pid=Api">
            <a:extLst>
              <a:ext uri="{FF2B5EF4-FFF2-40B4-BE49-F238E27FC236}">
                <a16:creationId xmlns:a16="http://schemas.microsoft.com/office/drawing/2014/main" id="{E4E68E90-958B-4FD5-5774-79C0E9756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75" y="1471353"/>
            <a:ext cx="3528525" cy="498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9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F554F-3ED0-4724-A48A-59C7176F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4" y="91438"/>
            <a:ext cx="7962849" cy="906852"/>
          </a:xfrm>
        </p:spPr>
        <p:txBody>
          <a:bodyPr>
            <a:noAutofit/>
          </a:bodyPr>
          <a:lstStyle/>
          <a:p>
            <a:r>
              <a:rPr lang="en-GB" sz="3200" dirty="0" err="1"/>
              <a:t>Titel</a:t>
            </a:r>
            <a:r>
              <a:rPr lang="en-GB" sz="3200" dirty="0"/>
              <a:t>: Leben in der DDR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54EA-7BA9-4585-8D11-0FF94F6E6EFF}"/>
              </a:ext>
            </a:extLst>
          </p:cNvPr>
          <p:cNvSpPr txBox="1"/>
          <p:nvPr/>
        </p:nvSpPr>
        <p:spPr>
          <a:xfrm>
            <a:off x="10588" y="1244956"/>
            <a:ext cx="6379195" cy="50758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Richtig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Falsch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Nach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Krieg </a:t>
            </a:r>
            <a:r>
              <a:rPr lang="en-GB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wurde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Deutschland in Ost und West </a:t>
            </a:r>
            <a:r>
              <a:rPr lang="en-GB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geteilt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Osten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kapitalistisch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der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Westen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Kommunistisch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Die Berliner Mauer </a:t>
            </a:r>
            <a:r>
              <a:rPr lang="en-GB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wurde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1961 </a:t>
            </a:r>
            <a:r>
              <a:rPr lang="en-GB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gebaut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Menschen </a:t>
            </a:r>
            <a:r>
              <a:rPr lang="en-GB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konnten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aus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Osten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in den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Westen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reisen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Die Mauer </a:t>
            </a:r>
            <a:r>
              <a:rPr lang="en-GB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fiel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im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Jahr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2002.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Extra: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Übersetze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Verben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pic>
        <p:nvPicPr>
          <p:cNvPr id="2050" name="Picture 2" descr="30 Jahre Mauerfall: „Man konnte es überhaupt nicht begreifen, was da  passiert ist“ – EURACTIV.de">
            <a:extLst>
              <a:ext uri="{FF2B5EF4-FFF2-40B4-BE49-F238E27FC236}">
                <a16:creationId xmlns:a16="http://schemas.microsoft.com/office/drawing/2014/main" id="{FFC9E2E3-5813-4E75-9110-5745F52C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r="4367"/>
          <a:stretch/>
        </p:blipFill>
        <p:spPr bwMode="auto">
          <a:xfrm>
            <a:off x="6697869" y="1252171"/>
            <a:ext cx="2446131" cy="15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rlin Wall - Wikipedia">
            <a:extLst>
              <a:ext uri="{FF2B5EF4-FFF2-40B4-BE49-F238E27FC236}">
                <a16:creationId xmlns:a16="http://schemas.microsoft.com/office/drawing/2014/main" id="{902A712E-0A68-4B2B-AA8F-91884FF8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48" y="2855240"/>
            <a:ext cx="2002225" cy="15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ll of the Berlin Wall - Wikipedia">
            <a:extLst>
              <a:ext uri="{FF2B5EF4-FFF2-40B4-BE49-F238E27FC236}">
                <a16:creationId xmlns:a16="http://schemas.microsoft.com/office/drawing/2014/main" id="{326AE2A4-278C-4807-AF06-89C4F0A2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48" y="4563101"/>
            <a:ext cx="2086335" cy="15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7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F554F-3ED0-4724-A48A-59C7176F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4" y="91438"/>
            <a:ext cx="7962849" cy="906852"/>
          </a:xfrm>
        </p:spPr>
        <p:txBody>
          <a:bodyPr>
            <a:noAutofit/>
          </a:bodyPr>
          <a:lstStyle/>
          <a:p>
            <a:r>
              <a:rPr lang="en-GB" sz="3200" dirty="0" err="1"/>
              <a:t>Titel</a:t>
            </a:r>
            <a:r>
              <a:rPr lang="en-GB" sz="3200" dirty="0"/>
              <a:t>: Leben in der DDR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54EA-7BA9-4585-8D11-0FF94F6E6EFF}"/>
              </a:ext>
            </a:extLst>
          </p:cNvPr>
          <p:cNvSpPr txBox="1"/>
          <p:nvPr/>
        </p:nvSpPr>
        <p:spPr>
          <a:xfrm>
            <a:off x="134224" y="1266738"/>
            <a:ext cx="8917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Der </a:t>
            </a:r>
            <a:r>
              <a:rPr lang="en-GB" dirty="0" err="1"/>
              <a:t>Plattenbau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Sandmännchen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Stasi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40.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Jahrestag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Aktuelle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Kamera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Erich Honecker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Junge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Pioniere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Kaufhalle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Datsche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Mark der DDR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Trabant</a:t>
            </a:r>
          </a:p>
          <a:p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A40874-8243-4727-BC09-B5BCE7D0B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91746"/>
              </p:ext>
            </p:extLst>
          </p:nvPr>
        </p:nvGraphicFramePr>
        <p:xfrm>
          <a:off x="1191237" y="5915042"/>
          <a:ext cx="7860484" cy="923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0484">
                  <a:extLst>
                    <a:ext uri="{9D8B030D-6E8A-4147-A177-3AD203B41FA5}">
                      <a16:colId xmlns:a16="http://schemas.microsoft.com/office/drawing/2014/main" val="934798"/>
                    </a:ext>
                  </a:extLst>
                </a:gridCol>
              </a:tblGrid>
              <a:tr h="27967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Aufgabe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645988"/>
                  </a:ext>
                </a:extLst>
              </a:tr>
              <a:tr h="62718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Verbinde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die 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Wörter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mit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den </a:t>
                      </a:r>
                      <a:r>
                        <a:rPr lang="en-GB" sz="28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Bildern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896165"/>
                  </a:ext>
                </a:extLst>
              </a:tr>
            </a:tbl>
          </a:graphicData>
        </a:graphic>
      </p:graphicFrame>
      <p:pic>
        <p:nvPicPr>
          <p:cNvPr id="4098" name="Picture 2" descr="Plattenbau - Wikipedia">
            <a:extLst>
              <a:ext uri="{FF2B5EF4-FFF2-40B4-BE49-F238E27FC236}">
                <a16:creationId xmlns:a16="http://schemas.microsoft.com/office/drawing/2014/main" id="{F2A06F97-0278-421C-8119-09A72CF3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42" y="3194347"/>
            <a:ext cx="1649215" cy="13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ndmaennchen (stephanwrig0181) - Profile | Pinterest">
            <a:extLst>
              <a:ext uri="{FF2B5EF4-FFF2-40B4-BE49-F238E27FC236}">
                <a16:creationId xmlns:a16="http://schemas.microsoft.com/office/drawing/2014/main" id="{85B3CCD6-FC1E-4C0C-B29C-2796E5D3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29" y="3085533"/>
            <a:ext cx="1068697" cy="10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pinion: The Stasi, a timeless topic | Opinion | DW | 21.03.2015">
            <a:extLst>
              <a:ext uri="{FF2B5EF4-FFF2-40B4-BE49-F238E27FC236}">
                <a16:creationId xmlns:a16="http://schemas.microsoft.com/office/drawing/2014/main" id="{1DFD13CD-999C-45A2-8FCD-2DA11D1CB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r="23853"/>
          <a:stretch/>
        </p:blipFill>
        <p:spPr bwMode="auto">
          <a:xfrm>
            <a:off x="4104203" y="1415271"/>
            <a:ext cx="1298775" cy="157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40. Jahrestag der DDR: „Jetzt ist Schluss mit der Humanität“ - WELT">
            <a:extLst>
              <a:ext uri="{FF2B5EF4-FFF2-40B4-BE49-F238E27FC236}">
                <a16:creationId xmlns:a16="http://schemas.microsoft.com/office/drawing/2014/main" id="{F03842BA-E6CD-4475-8C79-43A0A706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71" y="4411236"/>
            <a:ext cx="1260633" cy="12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laus Feldmann über das DDR-Fernsehen: „Verhörte Hörer“ - WELT">
            <a:extLst>
              <a:ext uri="{FF2B5EF4-FFF2-40B4-BE49-F238E27FC236}">
                <a16:creationId xmlns:a16="http://schemas.microsoft.com/office/drawing/2014/main" id="{7375C718-8339-4753-9CCC-4CB69D1A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4" y="4530998"/>
            <a:ext cx="2053310" cy="11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rich Honecker - Wikipedia">
            <a:extLst>
              <a:ext uri="{FF2B5EF4-FFF2-40B4-BE49-F238E27FC236}">
                <a16:creationId xmlns:a16="http://schemas.microsoft.com/office/drawing/2014/main" id="{20A5CDA5-3F4C-449C-AB5B-032575F3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54" y="1230393"/>
            <a:ext cx="1305339" cy="17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DR -Junge Pioniere - DDR | Ddr, Jugend in der ddr, Ddr museum">
            <a:extLst>
              <a:ext uri="{FF2B5EF4-FFF2-40B4-BE49-F238E27FC236}">
                <a16:creationId xmlns:a16="http://schemas.microsoft.com/office/drawing/2014/main" id="{2E6AFC78-60B9-4F9B-90F5-E2733FBB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26" y="1168663"/>
            <a:ext cx="1349307" cy="17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Was aus den DDR-Kaufhallen im Kreis Leipzig wurde">
            <a:extLst>
              <a:ext uri="{FF2B5EF4-FFF2-40B4-BE49-F238E27FC236}">
                <a16:creationId xmlns:a16="http://schemas.microsoft.com/office/drawing/2014/main" id="{99C03BC2-EAAA-41BC-8E11-7F3C9096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97" y="1408953"/>
            <a:ext cx="1895475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50 DDR Mark banknote (Friedrich Engels) - Exchange yours today">
            <a:extLst>
              <a:ext uri="{FF2B5EF4-FFF2-40B4-BE49-F238E27FC236}">
                <a16:creationId xmlns:a16="http://schemas.microsoft.com/office/drawing/2014/main" id="{DA3DF5D9-CB63-408A-B610-40FE84B2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20" y="3186380"/>
            <a:ext cx="2286055" cy="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Duroplast - Wikipedia">
            <a:extLst>
              <a:ext uri="{FF2B5EF4-FFF2-40B4-BE49-F238E27FC236}">
                <a16:creationId xmlns:a16="http://schemas.microsoft.com/office/drawing/2014/main" id="{35B2B2A4-2C1C-4D87-934A-646E05AC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08" y="4388128"/>
            <a:ext cx="1991864" cy="13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Kleingarten: Kündigungsschutz für Datschen-Besitzer läuft aus">
            <a:extLst>
              <a:ext uri="{FF2B5EF4-FFF2-40B4-BE49-F238E27FC236}">
                <a16:creationId xmlns:a16="http://schemas.microsoft.com/office/drawing/2014/main" id="{F86F0E63-7EC2-409F-850A-6BB162196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r="11871" b="17878"/>
          <a:stretch/>
        </p:blipFill>
        <p:spPr bwMode="auto">
          <a:xfrm>
            <a:off x="2954326" y="4643483"/>
            <a:ext cx="2067074" cy="11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C5DB1-F95F-48B8-B4D2-82FEC5BCBDE0}"/>
              </a:ext>
            </a:extLst>
          </p:cNvPr>
          <p:cNvSpPr txBox="1"/>
          <p:nvPr/>
        </p:nvSpPr>
        <p:spPr>
          <a:xfrm>
            <a:off x="2339354" y="1142891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443AFD-D929-4C8A-8D99-C4A8E9D026B1}"/>
              </a:ext>
            </a:extLst>
          </p:cNvPr>
          <p:cNvSpPr txBox="1"/>
          <p:nvPr/>
        </p:nvSpPr>
        <p:spPr>
          <a:xfrm>
            <a:off x="3909462" y="1168663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CB303-ED2C-4E1C-9A3C-333020FEF90D}"/>
              </a:ext>
            </a:extLst>
          </p:cNvPr>
          <p:cNvSpPr txBox="1"/>
          <p:nvPr/>
        </p:nvSpPr>
        <p:spPr>
          <a:xfrm>
            <a:off x="6792835" y="118409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B2BC99-F1F2-4C36-B15A-014B3CC50B57}"/>
              </a:ext>
            </a:extLst>
          </p:cNvPr>
          <p:cNvSpPr txBox="1"/>
          <p:nvPr/>
        </p:nvSpPr>
        <p:spPr>
          <a:xfrm>
            <a:off x="5074371" y="1152721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A0F60-CE8B-4F13-928D-76BD1B7F85D6}"/>
              </a:ext>
            </a:extLst>
          </p:cNvPr>
          <p:cNvSpPr txBox="1"/>
          <p:nvPr/>
        </p:nvSpPr>
        <p:spPr>
          <a:xfrm>
            <a:off x="2204725" y="3089582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CD5645-7D0F-4F47-BBFE-ECF7463C04E9}"/>
              </a:ext>
            </a:extLst>
          </p:cNvPr>
          <p:cNvSpPr txBox="1"/>
          <p:nvPr/>
        </p:nvSpPr>
        <p:spPr>
          <a:xfrm>
            <a:off x="4481529" y="3139916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F6115-865F-454D-A105-1E97A32D6E6F}"/>
              </a:ext>
            </a:extLst>
          </p:cNvPr>
          <p:cNvSpPr txBox="1"/>
          <p:nvPr/>
        </p:nvSpPr>
        <p:spPr>
          <a:xfrm>
            <a:off x="6332261" y="3116291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7B3834-4208-43B2-BF60-8B92899D531B}"/>
              </a:ext>
            </a:extLst>
          </p:cNvPr>
          <p:cNvSpPr txBox="1"/>
          <p:nvPr/>
        </p:nvSpPr>
        <p:spPr>
          <a:xfrm>
            <a:off x="45282" y="4647808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97807C-076F-4102-9E80-BAB031AC8CF1}"/>
              </a:ext>
            </a:extLst>
          </p:cNvPr>
          <p:cNvSpPr txBox="1"/>
          <p:nvPr/>
        </p:nvSpPr>
        <p:spPr>
          <a:xfrm>
            <a:off x="2604875" y="462795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28A335-52CF-4351-AB72-A395CC2B6BF4}"/>
              </a:ext>
            </a:extLst>
          </p:cNvPr>
          <p:cNvSpPr txBox="1"/>
          <p:nvPr/>
        </p:nvSpPr>
        <p:spPr>
          <a:xfrm>
            <a:off x="5074371" y="448076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1BF817-EB8B-4132-8D91-26B536123844}"/>
              </a:ext>
            </a:extLst>
          </p:cNvPr>
          <p:cNvSpPr txBox="1"/>
          <p:nvPr/>
        </p:nvSpPr>
        <p:spPr>
          <a:xfrm>
            <a:off x="6673914" y="4388128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60814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F554F-3ED0-4724-A48A-59C7176F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4" y="91438"/>
            <a:ext cx="7962849" cy="906852"/>
          </a:xfrm>
        </p:spPr>
        <p:txBody>
          <a:bodyPr>
            <a:noAutofit/>
          </a:bodyPr>
          <a:lstStyle/>
          <a:p>
            <a:r>
              <a:rPr lang="en-GB" sz="3200" dirty="0" err="1"/>
              <a:t>Titel</a:t>
            </a:r>
            <a:r>
              <a:rPr lang="en-GB" sz="3200" dirty="0"/>
              <a:t>: Leben in der DDR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A40874-8243-4727-BC09-B5BCE7D0B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978397"/>
              </p:ext>
            </p:extLst>
          </p:nvPr>
        </p:nvGraphicFramePr>
        <p:xfrm>
          <a:off x="1191237" y="5915042"/>
          <a:ext cx="7860484" cy="923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0484">
                  <a:extLst>
                    <a:ext uri="{9D8B030D-6E8A-4147-A177-3AD203B41FA5}">
                      <a16:colId xmlns:a16="http://schemas.microsoft.com/office/drawing/2014/main" val="934798"/>
                    </a:ext>
                  </a:extLst>
                </a:gridCol>
              </a:tblGrid>
              <a:tr h="27967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Aufgabe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645988"/>
                  </a:ext>
                </a:extLst>
              </a:tr>
              <a:tr h="62718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Kontrolliere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Deine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Antworten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896165"/>
                  </a:ext>
                </a:extLst>
              </a:tr>
            </a:tbl>
          </a:graphicData>
        </a:graphic>
      </p:graphicFrame>
      <p:pic>
        <p:nvPicPr>
          <p:cNvPr id="4098" name="Picture 2" descr="Plattenbau - Wikipedia">
            <a:extLst>
              <a:ext uri="{FF2B5EF4-FFF2-40B4-BE49-F238E27FC236}">
                <a16:creationId xmlns:a16="http://schemas.microsoft.com/office/drawing/2014/main" id="{F2A06F97-0278-421C-8119-09A72CF3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0" y="3127334"/>
            <a:ext cx="1649215" cy="13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ndmaennchen (stephanwrig0181) - Profile | Pinterest">
            <a:extLst>
              <a:ext uri="{FF2B5EF4-FFF2-40B4-BE49-F238E27FC236}">
                <a16:creationId xmlns:a16="http://schemas.microsoft.com/office/drawing/2014/main" id="{85B3CCD6-FC1E-4C0C-B29C-2796E5D3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49" y="3212786"/>
            <a:ext cx="1068697" cy="10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pinion: The Stasi, a timeless topic | Opinion | DW | 21.03.2015">
            <a:extLst>
              <a:ext uri="{FF2B5EF4-FFF2-40B4-BE49-F238E27FC236}">
                <a16:creationId xmlns:a16="http://schemas.microsoft.com/office/drawing/2014/main" id="{1DFD13CD-999C-45A2-8FCD-2DA11D1CB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r="23853"/>
          <a:stretch/>
        </p:blipFill>
        <p:spPr bwMode="auto">
          <a:xfrm>
            <a:off x="2654985" y="1336980"/>
            <a:ext cx="1298775" cy="157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40. Jahrestag der DDR: „Jetzt ist Schluss mit der Humanität“ - WELT">
            <a:extLst>
              <a:ext uri="{FF2B5EF4-FFF2-40B4-BE49-F238E27FC236}">
                <a16:creationId xmlns:a16="http://schemas.microsoft.com/office/drawing/2014/main" id="{F03842BA-E6CD-4475-8C79-43A0A706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71" y="4411236"/>
            <a:ext cx="1260633" cy="12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laus Feldmann über das DDR-Fernsehen: „Verhörte Hörer“ - WELT">
            <a:extLst>
              <a:ext uri="{FF2B5EF4-FFF2-40B4-BE49-F238E27FC236}">
                <a16:creationId xmlns:a16="http://schemas.microsoft.com/office/drawing/2014/main" id="{7375C718-8339-4753-9CCC-4CB69D1A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4" y="4530998"/>
            <a:ext cx="2053310" cy="11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rich Honecker - Wikipedia">
            <a:extLst>
              <a:ext uri="{FF2B5EF4-FFF2-40B4-BE49-F238E27FC236}">
                <a16:creationId xmlns:a16="http://schemas.microsoft.com/office/drawing/2014/main" id="{20A5CDA5-3F4C-449C-AB5B-032575F3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1" y="1179334"/>
            <a:ext cx="1305339" cy="17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DR -Junge Pioniere - DDR | Ddr, Jugend in der ddr, Ddr museum">
            <a:extLst>
              <a:ext uri="{FF2B5EF4-FFF2-40B4-BE49-F238E27FC236}">
                <a16:creationId xmlns:a16="http://schemas.microsoft.com/office/drawing/2014/main" id="{2E6AFC78-60B9-4F9B-90F5-E2733FBB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37" y="1208140"/>
            <a:ext cx="1349307" cy="17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Was aus den DDR-Kaufhallen im Kreis Leipzig wurde">
            <a:extLst>
              <a:ext uri="{FF2B5EF4-FFF2-40B4-BE49-F238E27FC236}">
                <a16:creationId xmlns:a16="http://schemas.microsoft.com/office/drawing/2014/main" id="{99C03BC2-EAAA-41BC-8E11-7F3C9096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17" y="1316422"/>
            <a:ext cx="1895475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50 DDR Mark banknote (Friedrich Engels) - Exchange yours today">
            <a:extLst>
              <a:ext uri="{FF2B5EF4-FFF2-40B4-BE49-F238E27FC236}">
                <a16:creationId xmlns:a16="http://schemas.microsoft.com/office/drawing/2014/main" id="{DA3DF5D9-CB63-408A-B610-40FE84B2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18" y="3174277"/>
            <a:ext cx="2286055" cy="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Duroplast - Wikipedia">
            <a:extLst>
              <a:ext uri="{FF2B5EF4-FFF2-40B4-BE49-F238E27FC236}">
                <a16:creationId xmlns:a16="http://schemas.microsoft.com/office/drawing/2014/main" id="{35B2B2A4-2C1C-4D87-934A-646E05AC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08" y="4388128"/>
            <a:ext cx="1991864" cy="13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Kleingarten: Kündigungsschutz für Datschen-Besitzer läuft aus">
            <a:extLst>
              <a:ext uri="{FF2B5EF4-FFF2-40B4-BE49-F238E27FC236}">
                <a16:creationId xmlns:a16="http://schemas.microsoft.com/office/drawing/2014/main" id="{F86F0E63-7EC2-409F-850A-6BB162196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r="11871" b="17878"/>
          <a:stretch/>
        </p:blipFill>
        <p:spPr bwMode="auto">
          <a:xfrm>
            <a:off x="2954326" y="4643483"/>
            <a:ext cx="2067074" cy="11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C5DB1-F95F-48B8-B4D2-82FEC5BCBDE0}"/>
              </a:ext>
            </a:extLst>
          </p:cNvPr>
          <p:cNvSpPr txBox="1"/>
          <p:nvPr/>
        </p:nvSpPr>
        <p:spPr>
          <a:xfrm>
            <a:off x="204276" y="1203631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443AFD-D929-4C8A-8D99-C4A8E9D026B1}"/>
              </a:ext>
            </a:extLst>
          </p:cNvPr>
          <p:cNvSpPr txBox="1"/>
          <p:nvPr/>
        </p:nvSpPr>
        <p:spPr>
          <a:xfrm>
            <a:off x="2272616" y="1216132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CB303-ED2C-4E1C-9A3C-333020FEF90D}"/>
              </a:ext>
            </a:extLst>
          </p:cNvPr>
          <p:cNvSpPr txBox="1"/>
          <p:nvPr/>
        </p:nvSpPr>
        <p:spPr>
          <a:xfrm>
            <a:off x="6477973" y="1240079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B2BC99-F1F2-4C36-B15A-014B3CC50B57}"/>
              </a:ext>
            </a:extLst>
          </p:cNvPr>
          <p:cNvSpPr txBox="1"/>
          <p:nvPr/>
        </p:nvSpPr>
        <p:spPr>
          <a:xfrm>
            <a:off x="4460046" y="1232480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A0F60-CE8B-4F13-928D-76BD1B7F85D6}"/>
              </a:ext>
            </a:extLst>
          </p:cNvPr>
          <p:cNvSpPr txBox="1"/>
          <p:nvPr/>
        </p:nvSpPr>
        <p:spPr>
          <a:xfrm>
            <a:off x="188293" y="301876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CD5645-7D0F-4F47-BBFE-ECF7463C04E9}"/>
              </a:ext>
            </a:extLst>
          </p:cNvPr>
          <p:cNvSpPr txBox="1"/>
          <p:nvPr/>
        </p:nvSpPr>
        <p:spPr>
          <a:xfrm>
            <a:off x="2678444" y="307334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F6115-865F-454D-A105-1E97A32D6E6F}"/>
              </a:ext>
            </a:extLst>
          </p:cNvPr>
          <p:cNvSpPr txBox="1"/>
          <p:nvPr/>
        </p:nvSpPr>
        <p:spPr>
          <a:xfrm>
            <a:off x="4981772" y="3114935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7B3834-4208-43B2-BF60-8B92899D531B}"/>
              </a:ext>
            </a:extLst>
          </p:cNvPr>
          <p:cNvSpPr txBox="1"/>
          <p:nvPr/>
        </p:nvSpPr>
        <p:spPr>
          <a:xfrm>
            <a:off x="45282" y="4647808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97807C-076F-4102-9E80-BAB031AC8CF1}"/>
              </a:ext>
            </a:extLst>
          </p:cNvPr>
          <p:cNvSpPr txBox="1"/>
          <p:nvPr/>
        </p:nvSpPr>
        <p:spPr>
          <a:xfrm>
            <a:off x="2604875" y="462795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28A335-52CF-4351-AB72-A395CC2B6BF4}"/>
              </a:ext>
            </a:extLst>
          </p:cNvPr>
          <p:cNvSpPr txBox="1"/>
          <p:nvPr/>
        </p:nvSpPr>
        <p:spPr>
          <a:xfrm>
            <a:off x="5074371" y="448076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1BF817-EB8B-4132-8D91-26B536123844}"/>
              </a:ext>
            </a:extLst>
          </p:cNvPr>
          <p:cNvSpPr txBox="1"/>
          <p:nvPr/>
        </p:nvSpPr>
        <p:spPr>
          <a:xfrm>
            <a:off x="6673914" y="4388128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980CEB-4510-4262-A8FA-7A36BFED20B3}"/>
              </a:ext>
            </a:extLst>
          </p:cNvPr>
          <p:cNvSpPr/>
          <p:nvPr/>
        </p:nvSpPr>
        <p:spPr>
          <a:xfrm>
            <a:off x="218625" y="3978035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1. Der </a:t>
            </a:r>
            <a:r>
              <a:rPr lang="en-GB" dirty="0" err="1"/>
              <a:t>Plattenbau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C39ADD-DF41-4FE6-B817-30894C96945F}"/>
              </a:ext>
            </a:extLst>
          </p:cNvPr>
          <p:cNvSpPr/>
          <p:nvPr/>
        </p:nvSpPr>
        <p:spPr>
          <a:xfrm>
            <a:off x="6031394" y="3904901"/>
            <a:ext cx="2223638" cy="2638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10. Mark der DDR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8ADA8C-6505-48CA-9CBC-9D139A2A7190}"/>
              </a:ext>
            </a:extLst>
          </p:cNvPr>
          <p:cNvSpPr/>
          <p:nvPr/>
        </p:nvSpPr>
        <p:spPr>
          <a:xfrm>
            <a:off x="2950575" y="5455284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9. </a:t>
            </a:r>
            <a:r>
              <a:rPr lang="en-GB" dirty="0" err="1"/>
              <a:t>Datsche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214609-1135-4012-8353-76178561D3D4}"/>
              </a:ext>
            </a:extLst>
          </p:cNvPr>
          <p:cNvSpPr/>
          <p:nvPr/>
        </p:nvSpPr>
        <p:spPr>
          <a:xfrm>
            <a:off x="6850410" y="2523723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8. </a:t>
            </a:r>
            <a:r>
              <a:rPr lang="en-GB" dirty="0" err="1"/>
              <a:t>Kaufhalle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B8997A-C405-4242-8AC2-23276F3649E8}"/>
              </a:ext>
            </a:extLst>
          </p:cNvPr>
          <p:cNvSpPr/>
          <p:nvPr/>
        </p:nvSpPr>
        <p:spPr>
          <a:xfrm>
            <a:off x="4458746" y="2531286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7. </a:t>
            </a:r>
            <a:r>
              <a:rPr lang="en-GB" dirty="0" err="1"/>
              <a:t>Junge</a:t>
            </a:r>
            <a:r>
              <a:rPr lang="en-GB" dirty="0"/>
              <a:t> </a:t>
            </a:r>
            <a:r>
              <a:rPr lang="en-GB" dirty="0" err="1"/>
              <a:t>Pioniere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F5A04F-1186-4336-B6D0-C773D69892EC}"/>
              </a:ext>
            </a:extLst>
          </p:cNvPr>
          <p:cNvSpPr/>
          <p:nvPr/>
        </p:nvSpPr>
        <p:spPr>
          <a:xfrm>
            <a:off x="181312" y="2519963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6. Erich Honecker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00D2AA-9B21-4F31-A7CF-2A5729E1C934}"/>
              </a:ext>
            </a:extLst>
          </p:cNvPr>
          <p:cNvSpPr/>
          <p:nvPr/>
        </p:nvSpPr>
        <p:spPr>
          <a:xfrm>
            <a:off x="-16803" y="5455284"/>
            <a:ext cx="2647391" cy="3312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5. </a:t>
            </a:r>
            <a:r>
              <a:rPr lang="en-GB" dirty="0" err="1"/>
              <a:t>Aktuelle</a:t>
            </a:r>
            <a:r>
              <a:rPr lang="en-GB" dirty="0"/>
              <a:t> </a:t>
            </a:r>
            <a:r>
              <a:rPr lang="en-GB" dirty="0" err="1"/>
              <a:t>Kamera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0E1D71-1750-4E7D-8816-9B5A181153D2}"/>
              </a:ext>
            </a:extLst>
          </p:cNvPr>
          <p:cNvSpPr/>
          <p:nvPr/>
        </p:nvSpPr>
        <p:spPr>
          <a:xfrm>
            <a:off x="5174526" y="5422864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4. 40. </a:t>
            </a:r>
            <a:r>
              <a:rPr lang="en-GB" dirty="0" err="1"/>
              <a:t>Jahrestag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931CB6-50C3-497F-B70C-548D06BDCA10}"/>
              </a:ext>
            </a:extLst>
          </p:cNvPr>
          <p:cNvSpPr/>
          <p:nvPr/>
        </p:nvSpPr>
        <p:spPr>
          <a:xfrm>
            <a:off x="2352223" y="2531318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3. Die Stasi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B55B8A-9A6B-48D8-B742-143943760073}"/>
              </a:ext>
            </a:extLst>
          </p:cNvPr>
          <p:cNvSpPr/>
          <p:nvPr/>
        </p:nvSpPr>
        <p:spPr>
          <a:xfrm>
            <a:off x="2455122" y="3867816"/>
            <a:ext cx="2550629" cy="33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2. Das </a:t>
            </a:r>
            <a:r>
              <a:rPr lang="en-GB" dirty="0" err="1"/>
              <a:t>Sandmännchen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3D426E-15C1-4A29-8E06-D005829DD480}"/>
              </a:ext>
            </a:extLst>
          </p:cNvPr>
          <p:cNvSpPr/>
          <p:nvPr/>
        </p:nvSpPr>
        <p:spPr>
          <a:xfrm>
            <a:off x="7651335" y="5373299"/>
            <a:ext cx="1400386" cy="325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11. Trabant</a:t>
            </a:r>
          </a:p>
        </p:txBody>
      </p:sp>
    </p:spTree>
    <p:extLst>
      <p:ext uri="{BB962C8B-B14F-4D97-AF65-F5344CB8AC3E}">
        <p14:creationId xmlns:p14="http://schemas.microsoft.com/office/powerpoint/2010/main" val="350898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2F554F-3ED0-4724-A48A-59C7176F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4" y="91438"/>
            <a:ext cx="7962849" cy="906852"/>
          </a:xfrm>
        </p:spPr>
        <p:txBody>
          <a:bodyPr>
            <a:noAutofit/>
          </a:bodyPr>
          <a:lstStyle/>
          <a:p>
            <a:r>
              <a:rPr lang="en-GB" sz="3200" dirty="0" err="1"/>
              <a:t>Titel</a:t>
            </a:r>
            <a:r>
              <a:rPr lang="en-GB" sz="3200" dirty="0"/>
              <a:t>: Leben in der DDR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A40874-8243-4727-BC09-B5BCE7D0B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53939"/>
              </p:ext>
            </p:extLst>
          </p:nvPr>
        </p:nvGraphicFramePr>
        <p:xfrm>
          <a:off x="218625" y="5915042"/>
          <a:ext cx="8833096" cy="923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3096">
                  <a:extLst>
                    <a:ext uri="{9D8B030D-6E8A-4147-A177-3AD203B41FA5}">
                      <a16:colId xmlns:a16="http://schemas.microsoft.com/office/drawing/2014/main" val="934798"/>
                    </a:ext>
                  </a:extLst>
                </a:gridCol>
              </a:tblGrid>
              <a:tr h="24864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Aufgabe</a:t>
                      </a: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: Quiz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4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645988"/>
                  </a:ext>
                </a:extLst>
              </a:tr>
              <a:tr h="62632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Höre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die </a:t>
                      </a:r>
                      <a:r>
                        <a:rPr lang="en-GB" sz="2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Definitionen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 und </a:t>
                      </a:r>
                      <a:r>
                        <a:rPr lang="en-GB" sz="2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schreibe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welches Bild das </a:t>
                      </a:r>
                      <a:r>
                        <a:rPr lang="en-GB" sz="2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ist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896165"/>
                  </a:ext>
                </a:extLst>
              </a:tr>
            </a:tbl>
          </a:graphicData>
        </a:graphic>
      </p:graphicFrame>
      <p:pic>
        <p:nvPicPr>
          <p:cNvPr id="4098" name="Picture 2" descr="Plattenbau - Wikipedia">
            <a:extLst>
              <a:ext uri="{FF2B5EF4-FFF2-40B4-BE49-F238E27FC236}">
                <a16:creationId xmlns:a16="http://schemas.microsoft.com/office/drawing/2014/main" id="{F2A06F97-0278-421C-8119-09A72CF3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0" y="3127334"/>
            <a:ext cx="1649215" cy="13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ndmaennchen (stephanwrig0181) - Profile | Pinterest">
            <a:extLst>
              <a:ext uri="{FF2B5EF4-FFF2-40B4-BE49-F238E27FC236}">
                <a16:creationId xmlns:a16="http://schemas.microsoft.com/office/drawing/2014/main" id="{85B3CCD6-FC1E-4C0C-B29C-2796E5D3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49" y="3212786"/>
            <a:ext cx="1068697" cy="10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pinion: The Stasi, a timeless topic | Opinion | DW | 21.03.2015">
            <a:extLst>
              <a:ext uri="{FF2B5EF4-FFF2-40B4-BE49-F238E27FC236}">
                <a16:creationId xmlns:a16="http://schemas.microsoft.com/office/drawing/2014/main" id="{1DFD13CD-999C-45A2-8FCD-2DA11D1CB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r="23853"/>
          <a:stretch/>
        </p:blipFill>
        <p:spPr bwMode="auto">
          <a:xfrm>
            <a:off x="2654985" y="1336980"/>
            <a:ext cx="1298775" cy="157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40. Jahrestag der DDR: „Jetzt ist Schluss mit der Humanität“ - WELT">
            <a:extLst>
              <a:ext uri="{FF2B5EF4-FFF2-40B4-BE49-F238E27FC236}">
                <a16:creationId xmlns:a16="http://schemas.microsoft.com/office/drawing/2014/main" id="{F03842BA-E6CD-4475-8C79-43A0A706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71" y="4411236"/>
            <a:ext cx="1260633" cy="12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laus Feldmann über das DDR-Fernsehen: „Verhörte Hörer“ - WELT">
            <a:extLst>
              <a:ext uri="{FF2B5EF4-FFF2-40B4-BE49-F238E27FC236}">
                <a16:creationId xmlns:a16="http://schemas.microsoft.com/office/drawing/2014/main" id="{7375C718-8339-4753-9CCC-4CB69D1A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4" y="4530998"/>
            <a:ext cx="2053310" cy="11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rich Honecker - Wikipedia">
            <a:extLst>
              <a:ext uri="{FF2B5EF4-FFF2-40B4-BE49-F238E27FC236}">
                <a16:creationId xmlns:a16="http://schemas.microsoft.com/office/drawing/2014/main" id="{20A5CDA5-3F4C-449C-AB5B-032575F3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1" y="1179334"/>
            <a:ext cx="1305339" cy="17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DR -Junge Pioniere - DDR | Ddr, Jugend in der ddr, Ddr museum">
            <a:extLst>
              <a:ext uri="{FF2B5EF4-FFF2-40B4-BE49-F238E27FC236}">
                <a16:creationId xmlns:a16="http://schemas.microsoft.com/office/drawing/2014/main" id="{2E6AFC78-60B9-4F9B-90F5-E2733FBB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37" y="1208140"/>
            <a:ext cx="1349307" cy="17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Was aus den DDR-Kaufhallen im Kreis Leipzig wurde">
            <a:extLst>
              <a:ext uri="{FF2B5EF4-FFF2-40B4-BE49-F238E27FC236}">
                <a16:creationId xmlns:a16="http://schemas.microsoft.com/office/drawing/2014/main" id="{99C03BC2-EAAA-41BC-8E11-7F3C9096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17" y="1316422"/>
            <a:ext cx="1895475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50 DDR Mark banknote (Friedrich Engels) - Exchange yours today">
            <a:extLst>
              <a:ext uri="{FF2B5EF4-FFF2-40B4-BE49-F238E27FC236}">
                <a16:creationId xmlns:a16="http://schemas.microsoft.com/office/drawing/2014/main" id="{DA3DF5D9-CB63-408A-B610-40FE84B2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18" y="3174277"/>
            <a:ext cx="2286055" cy="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Duroplast - Wikipedia">
            <a:extLst>
              <a:ext uri="{FF2B5EF4-FFF2-40B4-BE49-F238E27FC236}">
                <a16:creationId xmlns:a16="http://schemas.microsoft.com/office/drawing/2014/main" id="{35B2B2A4-2C1C-4D87-934A-646E05AC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08" y="4388128"/>
            <a:ext cx="1991864" cy="13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Kleingarten: Kündigungsschutz für Datschen-Besitzer läuft aus">
            <a:extLst>
              <a:ext uri="{FF2B5EF4-FFF2-40B4-BE49-F238E27FC236}">
                <a16:creationId xmlns:a16="http://schemas.microsoft.com/office/drawing/2014/main" id="{F86F0E63-7EC2-409F-850A-6BB162196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r="11871" b="17878"/>
          <a:stretch/>
        </p:blipFill>
        <p:spPr bwMode="auto">
          <a:xfrm>
            <a:off x="2954326" y="4643483"/>
            <a:ext cx="2067074" cy="11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C5DB1-F95F-48B8-B4D2-82FEC5BCBDE0}"/>
              </a:ext>
            </a:extLst>
          </p:cNvPr>
          <p:cNvSpPr txBox="1"/>
          <p:nvPr/>
        </p:nvSpPr>
        <p:spPr>
          <a:xfrm>
            <a:off x="204276" y="1203631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443AFD-D929-4C8A-8D99-C4A8E9D026B1}"/>
              </a:ext>
            </a:extLst>
          </p:cNvPr>
          <p:cNvSpPr txBox="1"/>
          <p:nvPr/>
        </p:nvSpPr>
        <p:spPr>
          <a:xfrm>
            <a:off x="2272616" y="1216132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CB303-ED2C-4E1C-9A3C-333020FEF90D}"/>
              </a:ext>
            </a:extLst>
          </p:cNvPr>
          <p:cNvSpPr txBox="1"/>
          <p:nvPr/>
        </p:nvSpPr>
        <p:spPr>
          <a:xfrm>
            <a:off x="6477973" y="1240079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B2BC99-F1F2-4C36-B15A-014B3CC50B57}"/>
              </a:ext>
            </a:extLst>
          </p:cNvPr>
          <p:cNvSpPr txBox="1"/>
          <p:nvPr/>
        </p:nvSpPr>
        <p:spPr>
          <a:xfrm>
            <a:off x="4460046" y="1232480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A0F60-CE8B-4F13-928D-76BD1B7F85D6}"/>
              </a:ext>
            </a:extLst>
          </p:cNvPr>
          <p:cNvSpPr txBox="1"/>
          <p:nvPr/>
        </p:nvSpPr>
        <p:spPr>
          <a:xfrm>
            <a:off x="188293" y="301876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CD5645-7D0F-4F47-BBFE-ECF7463C04E9}"/>
              </a:ext>
            </a:extLst>
          </p:cNvPr>
          <p:cNvSpPr txBox="1"/>
          <p:nvPr/>
        </p:nvSpPr>
        <p:spPr>
          <a:xfrm>
            <a:off x="2678444" y="307334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F6115-865F-454D-A105-1E97A32D6E6F}"/>
              </a:ext>
            </a:extLst>
          </p:cNvPr>
          <p:cNvSpPr txBox="1"/>
          <p:nvPr/>
        </p:nvSpPr>
        <p:spPr>
          <a:xfrm>
            <a:off x="4981772" y="3114935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7B3834-4208-43B2-BF60-8B92899D531B}"/>
              </a:ext>
            </a:extLst>
          </p:cNvPr>
          <p:cNvSpPr txBox="1"/>
          <p:nvPr/>
        </p:nvSpPr>
        <p:spPr>
          <a:xfrm>
            <a:off x="45282" y="4647808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97807C-076F-4102-9E80-BAB031AC8CF1}"/>
              </a:ext>
            </a:extLst>
          </p:cNvPr>
          <p:cNvSpPr txBox="1"/>
          <p:nvPr/>
        </p:nvSpPr>
        <p:spPr>
          <a:xfrm>
            <a:off x="2604875" y="462795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28A335-52CF-4351-AB72-A395CC2B6BF4}"/>
              </a:ext>
            </a:extLst>
          </p:cNvPr>
          <p:cNvSpPr txBox="1"/>
          <p:nvPr/>
        </p:nvSpPr>
        <p:spPr>
          <a:xfrm>
            <a:off x="5074371" y="4480767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1BF817-EB8B-4132-8D91-26B536123844}"/>
              </a:ext>
            </a:extLst>
          </p:cNvPr>
          <p:cNvSpPr txBox="1"/>
          <p:nvPr/>
        </p:nvSpPr>
        <p:spPr>
          <a:xfrm>
            <a:off x="6673914" y="4388128"/>
            <a:ext cx="27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980CEB-4510-4262-A8FA-7A36BFED20B3}"/>
              </a:ext>
            </a:extLst>
          </p:cNvPr>
          <p:cNvSpPr/>
          <p:nvPr/>
        </p:nvSpPr>
        <p:spPr>
          <a:xfrm>
            <a:off x="218625" y="3978035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Der </a:t>
            </a:r>
            <a:r>
              <a:rPr lang="en-GB" dirty="0" err="1"/>
              <a:t>Plattenbau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C39ADD-DF41-4FE6-B817-30894C96945F}"/>
              </a:ext>
            </a:extLst>
          </p:cNvPr>
          <p:cNvSpPr/>
          <p:nvPr/>
        </p:nvSpPr>
        <p:spPr>
          <a:xfrm>
            <a:off x="6031394" y="3904901"/>
            <a:ext cx="2223638" cy="2638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Mark der DDR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8ADA8C-6505-48CA-9CBC-9D139A2A7190}"/>
              </a:ext>
            </a:extLst>
          </p:cNvPr>
          <p:cNvSpPr/>
          <p:nvPr/>
        </p:nvSpPr>
        <p:spPr>
          <a:xfrm>
            <a:off x="2950575" y="5455284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Datsche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214609-1135-4012-8353-76178561D3D4}"/>
              </a:ext>
            </a:extLst>
          </p:cNvPr>
          <p:cNvSpPr/>
          <p:nvPr/>
        </p:nvSpPr>
        <p:spPr>
          <a:xfrm>
            <a:off x="6850410" y="2523723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Kaufhalle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B8997A-C405-4242-8AC2-23276F3649E8}"/>
              </a:ext>
            </a:extLst>
          </p:cNvPr>
          <p:cNvSpPr/>
          <p:nvPr/>
        </p:nvSpPr>
        <p:spPr>
          <a:xfrm>
            <a:off x="4458746" y="2531286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Junge</a:t>
            </a:r>
            <a:r>
              <a:rPr lang="en-GB" dirty="0"/>
              <a:t> </a:t>
            </a:r>
            <a:r>
              <a:rPr lang="en-GB" dirty="0" err="1"/>
              <a:t>Pioniere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F5A04F-1186-4336-B6D0-C773D69892EC}"/>
              </a:ext>
            </a:extLst>
          </p:cNvPr>
          <p:cNvSpPr/>
          <p:nvPr/>
        </p:nvSpPr>
        <p:spPr>
          <a:xfrm>
            <a:off x="181312" y="2519963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Erich Honecker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00D2AA-9B21-4F31-A7CF-2A5729E1C934}"/>
              </a:ext>
            </a:extLst>
          </p:cNvPr>
          <p:cNvSpPr/>
          <p:nvPr/>
        </p:nvSpPr>
        <p:spPr>
          <a:xfrm>
            <a:off x="-16803" y="5455284"/>
            <a:ext cx="2647391" cy="3312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Aktuelle</a:t>
            </a:r>
            <a:r>
              <a:rPr lang="en-GB" dirty="0"/>
              <a:t> </a:t>
            </a:r>
            <a:r>
              <a:rPr lang="en-GB" dirty="0" err="1"/>
              <a:t>Kamera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0E1D71-1750-4E7D-8816-9B5A181153D2}"/>
              </a:ext>
            </a:extLst>
          </p:cNvPr>
          <p:cNvSpPr/>
          <p:nvPr/>
        </p:nvSpPr>
        <p:spPr>
          <a:xfrm>
            <a:off x="5174526" y="5422864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40. </a:t>
            </a:r>
            <a:r>
              <a:rPr lang="en-GB" dirty="0" err="1"/>
              <a:t>Jahrestag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931CB6-50C3-497F-B70C-548D06BDCA10}"/>
              </a:ext>
            </a:extLst>
          </p:cNvPr>
          <p:cNvSpPr/>
          <p:nvPr/>
        </p:nvSpPr>
        <p:spPr>
          <a:xfrm>
            <a:off x="2352223" y="2531318"/>
            <a:ext cx="1968687" cy="312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Die Stasi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B55B8A-9A6B-48D8-B742-143943760073}"/>
              </a:ext>
            </a:extLst>
          </p:cNvPr>
          <p:cNvSpPr/>
          <p:nvPr/>
        </p:nvSpPr>
        <p:spPr>
          <a:xfrm>
            <a:off x="2455122" y="3867816"/>
            <a:ext cx="2550629" cy="33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Das </a:t>
            </a:r>
            <a:r>
              <a:rPr lang="en-GB" dirty="0" err="1"/>
              <a:t>Sandmännchen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3D426E-15C1-4A29-8E06-D005829DD480}"/>
              </a:ext>
            </a:extLst>
          </p:cNvPr>
          <p:cNvSpPr/>
          <p:nvPr/>
        </p:nvSpPr>
        <p:spPr>
          <a:xfrm>
            <a:off x="7651335" y="5373299"/>
            <a:ext cx="1400386" cy="325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Trabant</a:t>
            </a:r>
          </a:p>
        </p:txBody>
      </p:sp>
    </p:spTree>
    <p:extLst>
      <p:ext uri="{BB962C8B-B14F-4D97-AF65-F5344CB8AC3E}">
        <p14:creationId xmlns:p14="http://schemas.microsoft.com/office/powerpoint/2010/main" val="9314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09C585-D616-45C3-B717-6EB219EE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</a:t>
            </a:r>
            <a:r>
              <a:rPr lang="en-GB" dirty="0"/>
              <a:t>: Das Leben in der DDR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F5225-D87D-43E6-A574-CEC9FEBF6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43" t="25951" r="2754" b="10776"/>
          <a:stretch/>
        </p:blipFill>
        <p:spPr>
          <a:xfrm>
            <a:off x="0" y="1431234"/>
            <a:ext cx="9162944" cy="47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83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436</Words>
  <Application>Microsoft Office PowerPoint</Application>
  <PresentationFormat>On-screen Show (4:3)</PresentationFormat>
  <Paragraphs>123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1_Office Theme</vt:lpstr>
      <vt:lpstr>Sixth Form Taster Lesson</vt:lpstr>
      <vt:lpstr>Titel: Leben in der DDR</vt:lpstr>
      <vt:lpstr>Leben in der DDR</vt:lpstr>
      <vt:lpstr>PowerPoint Presentation</vt:lpstr>
      <vt:lpstr>Titel: Leben in der DDR</vt:lpstr>
      <vt:lpstr>Titel: Leben in der DDR</vt:lpstr>
      <vt:lpstr>Titel: Leben in der DDR</vt:lpstr>
      <vt:lpstr>Titel: Leben in der DDR</vt:lpstr>
      <vt:lpstr>Titel: Das Leben in der DDR</vt:lpstr>
      <vt:lpstr>Das Leben in der DDR - Lesen</vt:lpstr>
      <vt:lpstr>Reise nach Berlin</vt:lpstr>
      <vt:lpstr>Fragen und Antworten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Sixth Form Taster Lesson</dc:title>
  <dc:creator>Christopher Watkins</dc:creator>
  <cp:lastModifiedBy>Bianca Stavrou</cp:lastModifiedBy>
  <cp:revision>26</cp:revision>
  <dcterms:created xsi:type="dcterms:W3CDTF">2021-06-15T09:20:34Z</dcterms:created>
  <dcterms:modified xsi:type="dcterms:W3CDTF">2024-05-22T08:35:14Z</dcterms:modified>
</cp:coreProperties>
</file>