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94690"/>
  </p:normalViewPr>
  <p:slideViewPr>
    <p:cSldViewPr snapToGrid="0" snapToObjects="1">
      <p:cViewPr varScale="1">
        <p:scale>
          <a:sx n="73" d="100"/>
          <a:sy n="73" d="100"/>
        </p:scale>
        <p:origin x="208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E5972-B0C2-2941-94B3-492C5AEB9B39}" type="datetimeFigureOut">
              <a:rPr lang="en-US" smtClean="0"/>
              <a:t>5/29/21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3C952-9488-2041-8545-6F722007F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8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E3C952-9488-2041-8545-6F722007FE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99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D30FC-F8D6-2B45-94D4-1B5D7640B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C7B814-8618-EE4D-B0E5-8C7E624C0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3848-DA6C-7D41-B15C-8AC2A48D3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F2110-3DA9-6049-A651-0C1B1719C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C7FFB-144E-844F-A96A-651D40D7A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4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1116F-63AF-394D-825E-2576AD4EF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64D3E-09E4-1843-BDD6-4669D5C1EF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F4386-9901-C348-8E30-2F5E0E4E9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F0A6D-7FB5-2B4A-8E1A-B0A80975E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A97C1-6BD8-844D-ADBA-5BE48E15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8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C8005F-FC89-E94A-A777-2D1F3FD79C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D48953-A7D4-D343-A05D-C768BF44C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AFF27-D57D-1F4E-9626-29F3A364C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9B64D-DE65-6D4A-BEC3-8CA027D9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8A675-91A9-714F-B9D6-FBA4CB85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43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70E23-0518-CA49-B52D-59FF344DF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22E80-29DA-9640-9715-341411574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D50C0-95C9-EF4F-ABE6-0A7BC7814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B912F-24E2-E041-8B20-94873EA4E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3CB73-9BB4-4444-895D-CCA1CACC7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3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59114-9944-314D-B602-3C438D374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F2F0C-C478-7446-A5F0-37029D66A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01FE6-694B-D84F-8629-D7F8E6DBD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4D693-89FD-9D40-9E8E-01B1E68A5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DA61B-7EBD-5743-8744-703C3A15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4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FA429-4CEB-F847-B46C-455E51F27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A781A-1F14-9E48-8D72-FFBFB40A5E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C9639E-CFBE-FD47-A556-9DF655CBEE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EFAAD-FDEC-0C4C-B4C0-B72A4CB1B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C46E0C-07F1-BD4F-B0B6-4E92C2D7C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D5228-8F7F-414F-B0C0-DCC8AD4B6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23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F3BE3-48B2-E34C-A26E-C74D15417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6DFEC-959C-BD4D-953A-6F73F2931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8D99D-11A7-594D-AE23-743FF4BD4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EDA7D4-E69A-AC44-9A34-222FBAF4C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76F17-A3B3-C546-984F-FE9C04B2C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543E04-FB42-7447-8F4E-71E307EDE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B32C7E-A0FB-024E-A5A9-157039F9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EA01E1-C0DD-3148-A8C4-A77DA915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5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135D3-CD16-3047-B3D5-DA11EEEDC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61A11-B479-324B-BFD2-F57909FCE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10EDC5-F589-0346-97A0-63102CDD5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9A0433-9FEC-A541-AFA7-56EF5DDA3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14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53FE35-5C46-0444-A54E-F8F9E02E5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3780C1-460F-1445-82AB-3A86BB6F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00D42-F927-6D4A-B52A-1644DA28E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9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A8049-74E9-B44D-BC74-2679D8D9D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39F13-6AF7-4C40-A7EF-D45FB4821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DEAC3-1E92-F84F-9ABF-4CBA92AD5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CA8D2-DD47-BC41-AD5E-4774432B2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F1760-B9FC-A748-A689-05AA1BD04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F096AC-1FCA-7A48-85D3-F6B5FC95C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1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E594B-52DF-A641-9C23-5F026BC40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F3639-D5EC-CD49-955C-1CE9BD4C6E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BD384-C400-DA4D-B436-DBD278051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5D0D1-A157-3B4C-8D87-B0D696AA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C4EA0C-B3CD-7745-872C-AC6C78D90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CE5C6-7184-1344-9348-3948AE0F4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69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4D99D5-5E6F-084E-9FBE-C616558D7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FFF70-6C16-7F4B-8FC6-947DD636F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35DF0-5759-2B44-A3CD-F0255FD6E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FFC63-49A5-1F4A-9FDE-67936F6B5F93}" type="datetimeFigureOut">
              <a:rPr lang="en-US" smtClean="0"/>
              <a:t>5/29/21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ADDC0-5649-C348-AC38-ED78E21DD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84A3E-AC90-8F41-9D6A-02A6EDF99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E0088-620C-6A40-B07E-F89AC66A3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83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mZpabCYzh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y_mIEnnlF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lglanville@lpgs.bromley.sch.u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ir5znnr4Ok" TargetMode="External"/><Relationship Id="rId2" Type="http://schemas.openxmlformats.org/officeDocument/2006/relationships/hyperlink" Target="https://www.youtube.com/watch?v=rDi9VdEzpe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7A2EC2-9600-F745-AE80-D252B2875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780" y="289774"/>
            <a:ext cx="11436439" cy="951136"/>
          </a:xfrm>
        </p:spPr>
        <p:txBody>
          <a:bodyPr>
            <a:normAutofit/>
          </a:bodyPr>
          <a:lstStyle/>
          <a:p>
            <a:r>
              <a:rPr lang="en-US" sz="4800" b="1" dirty="0"/>
              <a:t>Psychology Transition 2021 Task 4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701E96E-4FE2-3B4E-98BC-D1C2B6331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6220" y="1631571"/>
            <a:ext cx="5898523" cy="4086650"/>
          </a:xfrm>
        </p:spPr>
        <p:txBody>
          <a:bodyPr>
            <a:normAutofit/>
          </a:bodyPr>
          <a:lstStyle/>
          <a:p>
            <a:pPr algn="l"/>
            <a:endParaRPr lang="en-US" sz="3200" dirty="0"/>
          </a:p>
          <a:p>
            <a:pPr algn="l"/>
            <a:r>
              <a:rPr lang="en-US" sz="3200" dirty="0"/>
              <a:t>Aims:</a:t>
            </a:r>
          </a:p>
          <a:p>
            <a:pPr marL="742950" indent="-742950" algn="l">
              <a:buAutoNum type="arabicPeriod"/>
            </a:pPr>
            <a:r>
              <a:rPr lang="en-US" sz="3200" dirty="0"/>
              <a:t>To become familiar with the process of operant conditioning </a:t>
            </a:r>
          </a:p>
          <a:p>
            <a:pPr marL="742950" indent="-742950" algn="l">
              <a:buAutoNum type="arabicPeriod"/>
            </a:pPr>
            <a:r>
              <a:rPr lang="en-US" sz="3200" dirty="0"/>
              <a:t>To reflect on how operant conditioning is used in everyday life </a:t>
            </a:r>
          </a:p>
        </p:txBody>
      </p:sp>
      <p:pic>
        <p:nvPicPr>
          <p:cNvPr id="1026" name="Picture 2" descr="Pin on friends :v">
            <a:extLst>
              <a:ext uri="{FF2B5EF4-FFF2-40B4-BE49-F238E27FC236}">
                <a16:creationId xmlns:a16="http://schemas.microsoft.com/office/drawing/2014/main" id="{9DAB8D3C-4A26-3943-84E6-7F69E872A2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022" y="1775262"/>
            <a:ext cx="2923504" cy="3799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35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B872D-0098-D94C-82F1-E43FB5F54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operant conditioning?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E96D2-3128-084F-9434-B3304AE11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It is learning to behaviours based on the consequences of the behaviours </a:t>
            </a:r>
          </a:p>
          <a:p>
            <a:r>
              <a:rPr lang="en-GB" dirty="0"/>
              <a:t>B.F. Skinner coined the term and described the process (building on the work of Edward Thorndike)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Core Task 1: Answer the following questions while you watch this video: </a:t>
            </a:r>
            <a:r>
              <a:rPr lang="en-GB" dirty="0">
                <a:hlinkClick r:id="rId2"/>
              </a:rPr>
              <a:t>https://www.youtube.com/watch?v=NmZpabCYzhE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1. Classical conditioning which we studied a few weeks ago is learning via association, operant conditioning is learning via what? </a:t>
            </a:r>
          </a:p>
          <a:p>
            <a:pPr marL="0" indent="0">
              <a:buNone/>
            </a:pPr>
            <a:r>
              <a:rPr lang="en-GB" dirty="0"/>
              <a:t>2. What is positive reinforcement?</a:t>
            </a:r>
          </a:p>
          <a:p>
            <a:pPr marL="0" indent="0">
              <a:buNone/>
            </a:pPr>
            <a:r>
              <a:rPr lang="en-GB" dirty="0"/>
              <a:t>3. What is negative reinforcement? </a:t>
            </a:r>
          </a:p>
          <a:p>
            <a:pPr marL="0" indent="0">
              <a:buNone/>
            </a:pPr>
            <a:r>
              <a:rPr lang="en-GB" dirty="0"/>
              <a:t>4. What is positive punishment? </a:t>
            </a:r>
          </a:p>
          <a:p>
            <a:pPr marL="0" indent="0">
              <a:buNone/>
            </a:pPr>
            <a:r>
              <a:rPr lang="en-GB" dirty="0"/>
              <a:t>5. What is negative punishment?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3763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3CB8C-342E-DA47-A89F-34E74DC0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Core Task 1: Answers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BB9BD-AF14-C042-B919-91FBBFCE8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14" y="1043188"/>
            <a:ext cx="11057586" cy="565382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GB" dirty="0"/>
              <a:t>Classical conditioning which we studied a few weeks ago is learning via association, operant conditioning is learning via what? 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Consequences of actions (reward and punishment)</a:t>
            </a:r>
          </a:p>
          <a:p>
            <a:pPr marL="0" indent="0">
              <a:buNone/>
            </a:pPr>
            <a:r>
              <a:rPr lang="en-GB" dirty="0"/>
              <a:t>2. What is positive reinforcement?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Being rewarded by being given some nice (addition of a positive stimulus)</a:t>
            </a:r>
          </a:p>
          <a:p>
            <a:pPr marL="0" indent="0">
              <a:buNone/>
            </a:pPr>
            <a:r>
              <a:rPr lang="en-GB" dirty="0"/>
              <a:t>3. What is negative reinforcement? 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Being rewarded by something not nice being taken away (removal of an unpleasant stimulus)</a:t>
            </a:r>
          </a:p>
          <a:p>
            <a:pPr marL="0" indent="0">
              <a:buNone/>
            </a:pPr>
            <a:r>
              <a:rPr lang="en-GB" dirty="0"/>
              <a:t>4. What is positive punishment? 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Being punished by being given something not nice (addition of an unpleasant stimulus)</a:t>
            </a:r>
          </a:p>
          <a:p>
            <a:pPr marL="0" indent="0">
              <a:buNone/>
            </a:pPr>
            <a:r>
              <a:rPr lang="en-GB" dirty="0"/>
              <a:t>5. What is negative punishment? 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Being punished by something you like being taken away from you (removal of a pleasant stimulus)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813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252-D888-014D-ABD4-A92AE2453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Core Task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48B85-140E-5342-9D09-4C7155413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Watch this clip from the </a:t>
            </a:r>
            <a:r>
              <a:rPr lang="en-US" sz="4000" dirty="0">
                <a:hlinkClick r:id="rId2"/>
              </a:rPr>
              <a:t>Big Bang Theory </a:t>
            </a:r>
            <a:r>
              <a:rPr lang="en-US" sz="4000" dirty="0"/>
              <a:t> and explain how Sheldon  trained Penny using operant conditioning </a:t>
            </a:r>
          </a:p>
        </p:txBody>
      </p:sp>
    </p:spTree>
    <p:extLst>
      <p:ext uri="{BB962C8B-B14F-4D97-AF65-F5344CB8AC3E}">
        <p14:creationId xmlns:p14="http://schemas.microsoft.com/office/powerpoint/2010/main" val="1095048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751F1-132E-EE43-A7DD-727E1C63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to Core Task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B700E-3B84-2F44-B6B4-66C75412C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98645"/>
          </a:xfrm>
        </p:spPr>
        <p:txBody>
          <a:bodyPr/>
          <a:lstStyle/>
          <a:p>
            <a:r>
              <a:rPr lang="en-US" dirty="0"/>
              <a:t>Every time Penny does something Sheldon approves of, he gives her chocolate</a:t>
            </a:r>
          </a:p>
          <a:p>
            <a:r>
              <a:rPr lang="en-US" dirty="0"/>
              <a:t>The chocolate is positive reinforcement for Penny </a:t>
            </a:r>
          </a:p>
          <a:p>
            <a:r>
              <a:rPr lang="en-US" dirty="0"/>
              <a:t>She therefore continues to behave in ways that Sheldon has positively reinforced her to behave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A1B6C3-5023-AD4B-89B6-5CBE1CE8670D}"/>
              </a:ext>
            </a:extLst>
          </p:cNvPr>
          <p:cNvSpPr txBox="1"/>
          <p:nvPr/>
        </p:nvSpPr>
        <p:spPr>
          <a:xfrm>
            <a:off x="838200" y="4520485"/>
            <a:ext cx="10353541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/>
              <a:t>Core Task 3: you now need to complete the Session Q quiz on Firefly </a:t>
            </a:r>
            <a:r>
              <a:rPr lang="en-US" sz="2800" b="1" dirty="0">
                <a:sym typeface="Wingdings" pitchFamily="2" charset="2"/>
              </a:rPr>
              <a:t></a:t>
            </a:r>
          </a:p>
          <a:p>
            <a:endParaRPr lang="en-US" sz="2800" dirty="0">
              <a:sym typeface="Wingdings" pitchFamily="2" charset="2"/>
            </a:endParaRPr>
          </a:p>
          <a:p>
            <a:r>
              <a:rPr lang="en-US" sz="2800" dirty="0">
                <a:sym typeface="Wingdings" pitchFamily="2" charset="2"/>
              </a:rPr>
              <a:t>Extension and optional tasks are on the following slides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6245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DAD25-30CF-D045-9853-33FC0AA89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Extension Task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BFBEE-6C99-B543-983F-F16533B5D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Either:</a:t>
            </a:r>
          </a:p>
          <a:p>
            <a:r>
              <a:rPr lang="en-US" dirty="0"/>
              <a:t>Create a poster illustrating how operant conditioning can be used to help maintain social distancing</a:t>
            </a:r>
          </a:p>
          <a:p>
            <a:r>
              <a:rPr lang="en-US" dirty="0"/>
              <a:t>Create a stop-motion animation of an example of operant conditioning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Send your work to </a:t>
            </a:r>
            <a:r>
              <a:rPr lang="en-US" dirty="0">
                <a:hlinkClick r:id="rId2"/>
              </a:rPr>
              <a:t>lglanville@lpgs.bromley.sch.uk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771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3CF63-5397-5642-A3E2-9983ACFCB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Optional task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CC4A2-C012-B34A-96E6-27DFEB613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Watch one of these interviews with B.F. Skinner </a:t>
            </a:r>
          </a:p>
          <a:p>
            <a:endParaRPr lang="en-US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https://www.youtube.com/watch?v=rDi9VdEzpeI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https://www.youtube.com/watch?v</a:t>
            </a:r>
            <a:r>
              <a:rPr lang="en-GB">
                <a:hlinkClick r:id="rId3"/>
              </a:rPr>
              <a:t>=5ir5znnr4Ok</a:t>
            </a:r>
            <a:endParaRPr lang="en-GB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58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435</Words>
  <Application>Microsoft Macintosh PowerPoint</Application>
  <PresentationFormat>Widescreen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Psychology Transition 2021 Task 4</vt:lpstr>
      <vt:lpstr>What is operant conditioning? </vt:lpstr>
      <vt:lpstr>Core Task 1: Answers </vt:lpstr>
      <vt:lpstr>Core Task 2</vt:lpstr>
      <vt:lpstr>Answer to Core Task 2 </vt:lpstr>
      <vt:lpstr>Extension Task </vt:lpstr>
      <vt:lpstr>Optional task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9 </dc:title>
  <dc:creator>Nick Humphrey</dc:creator>
  <cp:lastModifiedBy>Nick Humphrey</cp:lastModifiedBy>
  <cp:revision>12</cp:revision>
  <dcterms:created xsi:type="dcterms:W3CDTF">2020-06-11T22:06:04Z</dcterms:created>
  <dcterms:modified xsi:type="dcterms:W3CDTF">2021-05-29T17:07:51Z</dcterms:modified>
</cp:coreProperties>
</file>