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1" r:id="rId3"/>
    <p:sldId id="282" r:id="rId4"/>
    <p:sldId id="269" r:id="rId5"/>
    <p:sldId id="270" r:id="rId6"/>
    <p:sldId id="276" r:id="rId7"/>
    <p:sldId id="272" r:id="rId8"/>
    <p:sldId id="283" r:id="rId9"/>
    <p:sldId id="275" r:id="rId10"/>
    <p:sldId id="273" r:id="rId11"/>
    <p:sldId id="284" r:id="rId12"/>
    <p:sldId id="285" r:id="rId13"/>
    <p:sldId id="280" r:id="rId14"/>
    <p:sldId id="278" r:id="rId15"/>
    <p:sldId id="27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/>
    <p:restoredTop sz="93142"/>
  </p:normalViewPr>
  <p:slideViewPr>
    <p:cSldViewPr snapToGrid="0" snapToObjects="1">
      <p:cViewPr varScale="1">
        <p:scale>
          <a:sx n="62" d="100"/>
          <a:sy n="62" d="100"/>
        </p:scale>
        <p:origin x="54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52962-BDE2-AB40-86D1-FC2F1729FE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A9D2A-41EF-0143-A3FC-1B4371AD62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6DE54-3884-FA46-9113-FA21A03C4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FC6FB-B55C-0345-953D-F4EF9BC63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3605D-2558-7448-B132-528A76B4B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77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4B01C-1B0B-C749-A656-E356264F9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6677E-503A-8D4D-9373-FFB4D652D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239D2-89CB-2143-8C81-46223A905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FCF6E-AEE4-B140-892F-3ACA84D10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CCAF8-A73D-E94C-B636-2F6C9100C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325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40CC7-CA64-564D-A377-A5928F441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6AB528-162B-6843-81EC-743809694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98692-A9D1-6D47-B064-718A42CA4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8F86F-0568-D042-97A6-973FC4F7A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71712-AAA5-C043-95A4-997A33408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264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709BE-7E43-F04A-BA31-4C682A193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E1ED4-652B-AF43-AFE5-5265E44643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D2A03E-2084-0642-A2D7-FD3FBBABD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BAAAFF-4D2A-C047-BA41-9590D6BDC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9E0C9-575F-FC45-BEDA-2633B90EF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288F5A-7762-624D-A2D0-77DD9C546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808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AFD87-B10E-F043-993F-83B914DE8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7AF95-7240-1C45-8DFB-CF11ED288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011DF3-C2A5-534E-A014-ECE070DA42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1DD408-C2FD-5D47-871F-5456BE78ED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18FFCD-C911-CC4C-B1AC-F708C02EC9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6C192-08E2-A045-98D6-024D5DB7B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89F348-DB88-CA45-954E-2E21E1E6D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40C488-9D71-C04D-B3F7-0376F689E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85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7D90B-DF39-5F4B-9044-D4D783862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8CDC1F-DF3D-3346-B015-418A88C42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5C12AA-8BD9-4B45-BC90-418240BE1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159D26-25E8-9545-B9B5-360C61DEC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18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7C3311-62FE-1B47-ACF5-601570A9B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E1EF0A-7294-6E44-8E3C-B81C8B331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C3EC9B-8052-264B-8CF9-4EE176849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802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BD89E-3C87-BB4C-A712-223F86200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93D64-8F57-9248-986F-454176FEB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3B0D5-2866-6642-9162-2A141E8CA8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B1D4B9-A24E-7643-AFF7-A679ED40B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DEE841-8BC8-A14A-95BB-29C2E53A3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AB21B9-24E6-504C-8539-70D3309D9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35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F64B3-190D-184B-A9A5-FCE8750A9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90E027-3227-704A-B5B6-BC0344B17E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F1D25-FAB4-3049-AE0F-70FE41AC9C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DF488-1501-3347-A505-2F25B8B17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A62A2A-98AD-6B40-A599-F928B0697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14AD4-3CC1-264F-BA38-104877CC2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933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75440-AC6E-4E47-920C-8E4E98DE6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695916-F405-4548-975D-FD4B1DD3D0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9FD04-DB1E-C247-B573-D1136CDD3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747AB-9029-6545-A1CC-E8E8E0C23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CA1C7-A333-3941-9774-3A1BB1D9E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07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DFB83F-E85A-FC44-8DF0-BF87EE30EF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CC1A35-8BD7-7547-AA89-BFB1698ACD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EA44EC-0929-8A43-BCFC-E0FE2FE0C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B94FC-BC56-1D40-BCBE-A46458B48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1F0EAC-08CF-8341-ABDB-5A16229D1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130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C649B5-DB0C-EE4A-AD6D-E4F581CA8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BE3613-C56C-9448-8571-3C7162DC9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A424-E374-C94A-8483-34F053F127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B782F-F463-E142-A120-65D677F12A0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431A5-45B2-8F4B-AC44-6FEB2DD19B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B6BF2-B0F7-0342-82FA-843790B640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70E71-0DD6-C643-8194-7B3769F253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150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45D8F-FAD4-FF44-B587-14426AF26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716" y="1166828"/>
            <a:ext cx="5242560" cy="3219507"/>
          </a:xfrm>
        </p:spPr>
        <p:txBody>
          <a:bodyPr>
            <a:normAutofit/>
          </a:bodyPr>
          <a:lstStyle/>
          <a:p>
            <a:r>
              <a:rPr lang="en-US" sz="6600" dirty="0">
                <a:latin typeface="Helvetica Light" panose="020B0403020202020204" pitchFamily="34" charset="0"/>
              </a:rPr>
              <a:t>Spacing &amp; timing of revision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A70453-C05B-EB4B-A529-1826732F5DCD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1F714C3E-E309-BA42-901E-0A0038D7E11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330" y="1166828"/>
            <a:ext cx="6003501" cy="392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412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6909" y="-11085"/>
            <a:ext cx="3935091" cy="605057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Oval Callout 1">
            <a:extLst>
              <a:ext uri="{FF2B5EF4-FFF2-40B4-BE49-F238E27FC236}">
                <a16:creationId xmlns:a16="http://schemas.microsoft.com/office/drawing/2014/main" id="{D8DB084B-D661-E947-998F-AA2B0F94753C}"/>
              </a:ext>
            </a:extLst>
          </p:cNvPr>
          <p:cNvSpPr/>
          <p:nvPr/>
        </p:nvSpPr>
        <p:spPr>
          <a:xfrm>
            <a:off x="589224" y="174944"/>
            <a:ext cx="4929449" cy="4224933"/>
          </a:xfrm>
          <a:prstGeom prst="wedgeEllipseCallout">
            <a:avLst>
              <a:gd name="adj1" fmla="val -68712"/>
              <a:gd name="adj2" fmla="val -3179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Helvetica Light" panose="020B0403020202020204" pitchFamily="34" charset="0"/>
              </a:rPr>
              <a:t>Do you ever wonder why you can’t remember things?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1EB940-09FB-9C46-979F-79F66372DF81}"/>
              </a:ext>
            </a:extLst>
          </p:cNvPr>
          <p:cNvSpPr/>
          <p:nvPr/>
        </p:nvSpPr>
        <p:spPr>
          <a:xfrm>
            <a:off x="5304099" y="2372783"/>
            <a:ext cx="6195826" cy="3416320"/>
          </a:xfrm>
          <a:prstGeom prst="rect">
            <a:avLst/>
          </a:prstGeom>
          <a:solidFill>
            <a:srgbClr val="FFFFFF">
              <a:alpha val="83922"/>
            </a:srgbClr>
          </a:solidFill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555555"/>
                </a:solidFill>
                <a:latin typeface="Helvetica Light" panose="020B0403020202020204" pitchFamily="34" charset="0"/>
              </a:rPr>
              <a:t>Our brain is designed to let go of millions of bits of insignificant data—images, words, and encounters while it effectively holds onto others. </a:t>
            </a:r>
            <a:endParaRPr lang="en-US" sz="3600" dirty="0"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094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4DD28E8-AC39-BF4E-8D89-DCAD2A46124C}"/>
              </a:ext>
            </a:extLst>
          </p:cNvPr>
          <p:cNvSpPr txBox="1">
            <a:spLocks/>
          </p:cNvSpPr>
          <p:nvPr/>
        </p:nvSpPr>
        <p:spPr>
          <a:xfrm>
            <a:off x="463070" y="16256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70C0"/>
                </a:solidFill>
                <a:latin typeface="Helvetica Light" panose="020B0403020202020204" pitchFamily="34" charset="0"/>
              </a:rPr>
              <a:t>Your brain needs a prompt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910DB45-0A5A-4D46-9DF5-69E76A3A6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224" y="1488124"/>
            <a:ext cx="5262563" cy="4351338"/>
          </a:xfrm>
          <a:solidFill>
            <a:srgbClr val="FF7E79"/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4000" dirty="0">
                <a:solidFill>
                  <a:schemeClr val="bg1"/>
                </a:solidFill>
                <a:latin typeface="Helvetica Light" panose="020B0403020202020204" pitchFamily="34" charset="0"/>
              </a:rPr>
              <a:t>The brain requires a physical </a:t>
            </a:r>
            <a:r>
              <a:rPr lang="en-GB" sz="4000" b="1" dirty="0">
                <a:solidFill>
                  <a:schemeClr val="bg1"/>
                </a:solidFill>
                <a:latin typeface="Helvetica Light" panose="020B0403020202020204" pitchFamily="34" charset="0"/>
              </a:rPr>
              <a:t>“prompt” </a:t>
            </a:r>
            <a:r>
              <a:rPr lang="en-GB" sz="4000" dirty="0">
                <a:solidFill>
                  <a:schemeClr val="bg1"/>
                </a:solidFill>
                <a:latin typeface="Helvetica Light" panose="020B0403020202020204" pitchFamily="34" charset="0"/>
              </a:rPr>
              <a:t>in order to keep something in </a:t>
            </a:r>
            <a:r>
              <a:rPr lang="en-GB" sz="4000" b="1" dirty="0">
                <a:solidFill>
                  <a:schemeClr val="bg1"/>
                </a:solidFill>
                <a:latin typeface="Helvetica Light" panose="020B0403020202020204" pitchFamily="34" charset="0"/>
              </a:rPr>
              <a:t>long-term memory</a:t>
            </a:r>
            <a:r>
              <a:rPr lang="en-GB" sz="4000" dirty="0">
                <a:solidFill>
                  <a:schemeClr val="bg1"/>
                </a:solidFill>
                <a:latin typeface="Helvetica Light" panose="020B0403020202020204" pitchFamily="34" charset="0"/>
              </a:rPr>
              <a:t>.</a:t>
            </a:r>
          </a:p>
          <a:p>
            <a:pPr marL="0" indent="0">
              <a:buNone/>
            </a:pPr>
            <a:endParaRPr lang="en-GB" sz="4000" dirty="0">
              <a:solidFill>
                <a:schemeClr val="bg1"/>
              </a:solidFill>
              <a:latin typeface="Helvetica Light" panose="020B0403020202020204" pitchFamily="34" charset="0"/>
            </a:endParaRPr>
          </a:p>
          <a:p>
            <a:pPr marL="0" indent="0">
              <a:buNone/>
            </a:pPr>
            <a:r>
              <a:rPr lang="en-GB" sz="4000" dirty="0">
                <a:solidFill>
                  <a:schemeClr val="bg1"/>
                </a:solidFill>
                <a:latin typeface="Helvetica Light" panose="020B0403020202020204" pitchFamily="34" charset="0"/>
              </a:rPr>
              <a:t>Otherwise, it is designed to </a:t>
            </a:r>
            <a:r>
              <a:rPr lang="en-GB" sz="4000" b="1" dirty="0">
                <a:solidFill>
                  <a:schemeClr val="bg1"/>
                </a:solidFill>
                <a:latin typeface="Helvetica Light" panose="020B0403020202020204" pitchFamily="34" charset="0"/>
              </a:rPr>
              <a:t>let it go</a:t>
            </a:r>
            <a:r>
              <a:rPr lang="en-GB" sz="4000" dirty="0">
                <a:solidFill>
                  <a:schemeClr val="bg1"/>
                </a:solidFill>
                <a:latin typeface="Helvetica Light" panose="020B0403020202020204" pitchFamily="34" charset="0"/>
              </a:rPr>
              <a:t>.</a:t>
            </a:r>
            <a:endParaRPr lang="en-US" sz="4000" dirty="0">
              <a:solidFill>
                <a:schemeClr val="bg1"/>
              </a:solidFill>
              <a:latin typeface="Helvetica Light" panose="020B0403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9024" y="-46194"/>
            <a:ext cx="4472976" cy="608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22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4DD28E8-AC39-BF4E-8D89-DCAD2A46124C}"/>
              </a:ext>
            </a:extLst>
          </p:cNvPr>
          <p:cNvSpPr txBox="1">
            <a:spLocks/>
          </p:cNvSpPr>
          <p:nvPr/>
        </p:nvSpPr>
        <p:spPr>
          <a:xfrm>
            <a:off x="492405" y="17043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70C0"/>
                </a:solidFill>
                <a:latin typeface="Helvetica Light" panose="020B0403020202020204" pitchFamily="34" charset="0"/>
              </a:rPr>
              <a:t>What is spacing?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910DB45-0A5A-4D46-9DF5-69E76A3A6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05" y="1399181"/>
            <a:ext cx="5381270" cy="4351338"/>
          </a:xfrm>
        </p:spPr>
        <p:txBody>
          <a:bodyPr>
            <a:noAutofit/>
          </a:bodyPr>
          <a:lstStyle/>
          <a:p>
            <a:r>
              <a:rPr lang="en-GB" sz="2600" dirty="0">
                <a:latin typeface="Helvetica Light" panose="020B0403020202020204" pitchFamily="34" charset="0"/>
              </a:rPr>
              <a:t>Spacing is a revision technique which is all about </a:t>
            </a:r>
            <a:r>
              <a:rPr lang="en-GB" sz="2600" b="1" dirty="0">
                <a:latin typeface="Helvetica Light" panose="020B0403020202020204" pitchFamily="34" charset="0"/>
              </a:rPr>
              <a:t>spacing out your revision </a:t>
            </a:r>
            <a:r>
              <a:rPr lang="en-GB" sz="2600" dirty="0">
                <a:latin typeface="Helvetica Light" panose="020B0403020202020204" pitchFamily="34" charset="0"/>
              </a:rPr>
              <a:t>so you don’t get swamped and overwhelmed.  </a:t>
            </a:r>
          </a:p>
          <a:p>
            <a:r>
              <a:rPr lang="en-GB" sz="2600" dirty="0">
                <a:latin typeface="Helvetica Light" panose="020B0403020202020204" pitchFamily="34" charset="0"/>
              </a:rPr>
              <a:t>It means introducing </a:t>
            </a:r>
            <a:r>
              <a:rPr lang="en-GB" sz="2600" b="1" dirty="0">
                <a:latin typeface="Helvetica Light" panose="020B0403020202020204" pitchFamily="34" charset="0"/>
              </a:rPr>
              <a:t>time intervals </a:t>
            </a:r>
            <a:r>
              <a:rPr lang="en-GB" sz="2600" dirty="0">
                <a:latin typeface="Helvetica Light" panose="020B0403020202020204" pitchFamily="34" charset="0"/>
              </a:rPr>
              <a:t>into your revision sessions as well as spacing out the days which you revise for topics </a:t>
            </a:r>
          </a:p>
          <a:p>
            <a:r>
              <a:rPr lang="en-GB" sz="2600" dirty="0">
                <a:latin typeface="Helvetica Light" panose="020B0403020202020204" pitchFamily="34" charset="0"/>
              </a:rPr>
              <a:t>To commit something to memory, it takes time and repetition. </a:t>
            </a:r>
            <a:endParaRPr lang="en-US" sz="2600" dirty="0">
              <a:latin typeface="Helvetica Light" panose="020B0403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451" y="0"/>
            <a:ext cx="6054549" cy="603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883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4DD28E8-AC39-BF4E-8D89-DCAD2A46124C}"/>
              </a:ext>
            </a:extLst>
          </p:cNvPr>
          <p:cNvSpPr txBox="1">
            <a:spLocks/>
          </p:cNvSpPr>
          <p:nvPr/>
        </p:nvSpPr>
        <p:spPr>
          <a:xfrm>
            <a:off x="423906" y="1299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70C0"/>
                </a:solidFill>
                <a:latin typeface="Helvetica Light" panose="020B0403020202020204" pitchFamily="34" charset="0"/>
              </a:rPr>
              <a:t>Did you know….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22B9563B-0B19-F344-BB36-F82BFDCA8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279" y="1403499"/>
            <a:ext cx="5732721" cy="4351338"/>
          </a:xfrm>
        </p:spPr>
        <p:txBody>
          <a:bodyPr>
            <a:normAutofit/>
          </a:bodyPr>
          <a:lstStyle/>
          <a:p>
            <a:r>
              <a:rPr lang="en-GB" sz="3200" dirty="0">
                <a:latin typeface="Helvetica Light" panose="020B0403020202020204" pitchFamily="34" charset="0"/>
              </a:rPr>
              <a:t>Doing something little and often – </a:t>
            </a:r>
            <a:r>
              <a:rPr lang="en-GB" sz="3200" b="1" dirty="0">
                <a:latin typeface="Helvetica Light" panose="020B0403020202020204" pitchFamily="34" charset="0"/>
              </a:rPr>
              <a:t>spacing</a:t>
            </a:r>
            <a:r>
              <a:rPr lang="en-GB" sz="3200" dirty="0">
                <a:latin typeface="Helvetica Light" panose="020B0403020202020204" pitchFamily="34" charset="0"/>
              </a:rPr>
              <a:t> – beats doing it at once, or cramming. </a:t>
            </a:r>
          </a:p>
          <a:p>
            <a:r>
              <a:rPr lang="en-GB" sz="3200" dirty="0">
                <a:latin typeface="Helvetica Light" panose="020B0403020202020204" pitchFamily="34" charset="0"/>
              </a:rPr>
              <a:t>Revising for eight hours in one day is not as effective as doing one hour of revision for eight days. </a:t>
            </a:r>
            <a:endParaRPr lang="en-US" sz="3200" dirty="0">
              <a:latin typeface="Helvetica Light" panose="020B0403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75C98D-9E06-A843-9E72-06CBC6765A8B}"/>
              </a:ext>
            </a:extLst>
          </p:cNvPr>
          <p:cNvSpPr/>
          <p:nvPr/>
        </p:nvSpPr>
        <p:spPr>
          <a:xfrm>
            <a:off x="4678326" y="6263761"/>
            <a:ext cx="72301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www.theguardian.com</a:t>
            </a:r>
            <a:r>
              <a:rPr lang="en-US" sz="1200" dirty="0"/>
              <a:t>/teacher-network/2017/</a:t>
            </a:r>
            <a:r>
              <a:rPr lang="en-US" sz="1200" dirty="0" err="1"/>
              <a:t>apr</a:t>
            </a:r>
            <a:r>
              <a:rPr lang="en-US" sz="1200" dirty="0"/>
              <a:t>/12/five-proven-hacks-to-help-students-tackle-revision</a:t>
            </a:r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559670AD-D043-7C41-947E-ADA14088DAE1}"/>
              </a:ext>
            </a:extLst>
          </p:cNvPr>
          <p:cNvSpPr/>
          <p:nvPr/>
        </p:nvSpPr>
        <p:spPr>
          <a:xfrm>
            <a:off x="6519536" y="1188347"/>
            <a:ext cx="5388929" cy="3955312"/>
          </a:xfrm>
          <a:prstGeom prst="wedgeRoundRectCallout">
            <a:avLst>
              <a:gd name="adj1" fmla="val 63051"/>
              <a:gd name="adj2" fmla="val 66582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4400" b="1" dirty="0">
                <a:latin typeface="Helvetica Light" panose="020B0403020202020204" pitchFamily="34" charset="0"/>
              </a:rPr>
              <a:t>WHY? </a:t>
            </a:r>
          </a:p>
          <a:p>
            <a:r>
              <a:rPr lang="en-GB" sz="3200" dirty="0">
                <a:latin typeface="Helvetica Light" panose="020B0403020202020204" pitchFamily="34" charset="0"/>
              </a:rPr>
              <a:t>This is because the time in between allows you to forget and re-learn the information, which cements it in your</a:t>
            </a:r>
            <a:r>
              <a:rPr lang="en-GB" sz="3200" b="1" dirty="0">
                <a:latin typeface="Helvetica Light" panose="020B0403020202020204" pitchFamily="34" charset="0"/>
              </a:rPr>
              <a:t> long-term memory</a:t>
            </a:r>
            <a:r>
              <a:rPr lang="en-GB" b="1" dirty="0">
                <a:latin typeface="Helvetica Light" panose="020B0403020202020204" pitchFamily="34" charset="0"/>
              </a:rPr>
              <a:t>. </a:t>
            </a:r>
            <a:endParaRPr lang="en-US" b="1" dirty="0">
              <a:latin typeface="Helvetica Light" panose="020B0403020202020204" pitchFamily="34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092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D2AD306-2A18-5F4A-9CC1-A2D24256F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633" y="1582046"/>
            <a:ext cx="555339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Helvetica Light" panose="020B0403020202020204" pitchFamily="34" charset="0"/>
              </a:rPr>
              <a:t>The ‘</a:t>
            </a:r>
            <a:r>
              <a:rPr lang="en-GB" b="1" dirty="0">
                <a:latin typeface="Helvetica Light" panose="020B0403020202020204" pitchFamily="34" charset="0"/>
              </a:rPr>
              <a:t>Spacing Effect’ </a:t>
            </a:r>
            <a:r>
              <a:rPr lang="en-GB" dirty="0">
                <a:latin typeface="Helvetica Light" panose="020B0403020202020204" pitchFamily="34" charset="0"/>
              </a:rPr>
              <a:t>is one of the longest and most enduring findings in cognitive psychology.</a:t>
            </a:r>
          </a:p>
          <a:p>
            <a:pPr marL="0" indent="0">
              <a:buNone/>
            </a:pPr>
            <a:r>
              <a:rPr lang="en-GB" dirty="0">
                <a:latin typeface="Helvetica Light" panose="020B0403020202020204" pitchFamily="34" charset="0"/>
              </a:rPr>
              <a:t>It was first detailed in 1885 by German psychologist Hermann Ebbinghaus who found that humans tend to forget large amounts of information if they only learn something once</a:t>
            </a:r>
            <a:r>
              <a:rPr lang="en-GB" dirty="0"/>
              <a:t>.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4DD28E8-AC39-BF4E-8D89-DCAD2A46124C}"/>
              </a:ext>
            </a:extLst>
          </p:cNvPr>
          <p:cNvSpPr txBox="1">
            <a:spLocks/>
          </p:cNvSpPr>
          <p:nvPr/>
        </p:nvSpPr>
        <p:spPr>
          <a:xfrm>
            <a:off x="391633" y="2564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70C0"/>
                </a:solidFill>
                <a:latin typeface="Helvetica Light" panose="020B0403020202020204" pitchFamily="34" charset="0"/>
              </a:rPr>
              <a:t>The ‘Spacing Effect’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891" y="1582046"/>
            <a:ext cx="5360309" cy="355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532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D2AD306-2A18-5F4A-9CC1-A2D24256F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224" y="1613646"/>
            <a:ext cx="5295209" cy="3963761"/>
          </a:xfrm>
        </p:spPr>
        <p:txBody>
          <a:bodyPr>
            <a:normAutofit fontScale="92500" lnSpcReduction="10000"/>
          </a:bodyPr>
          <a:lstStyle/>
          <a:p>
            <a:r>
              <a:rPr lang="en-GB" sz="3200" dirty="0">
                <a:latin typeface="Helvetica Light" panose="020B0403020202020204" pitchFamily="34" charset="0"/>
              </a:rPr>
              <a:t>Research suggests there is an ‘optimal gap’ between revision sessions so you can retain the information. </a:t>
            </a:r>
          </a:p>
          <a:p>
            <a:endParaRPr lang="en-GB" sz="2000" dirty="0">
              <a:latin typeface="Helvetica Light" panose="020B0403020202020204" pitchFamily="34" charset="0"/>
            </a:endParaRPr>
          </a:p>
          <a:p>
            <a:r>
              <a:rPr lang="en-GB" sz="3200" dirty="0">
                <a:latin typeface="Helvetica Light" panose="020B0403020202020204" pitchFamily="34" charset="0"/>
              </a:rPr>
              <a:t>If the test is in a month, you should review the information around once a week. If the test is in a week, create time once a day.</a:t>
            </a:r>
            <a:endParaRPr lang="en-US" sz="3200" dirty="0">
              <a:latin typeface="Helvetica Light" panose="020B0403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4DD28E8-AC39-BF4E-8D89-DCAD2A46124C}"/>
              </a:ext>
            </a:extLst>
          </p:cNvPr>
          <p:cNvSpPr txBox="1">
            <a:spLocks/>
          </p:cNvSpPr>
          <p:nvPr/>
        </p:nvSpPr>
        <p:spPr>
          <a:xfrm>
            <a:off x="391633" y="4076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70C0"/>
                </a:solidFill>
                <a:latin typeface="Helvetica Light" panose="020B0403020202020204" pitchFamily="34" charset="0"/>
              </a:rPr>
              <a:t>Optimum Spacing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2804" y="1613645"/>
            <a:ext cx="5142281" cy="379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407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B7CAAF-3A06-3C4E-886E-71AB5AFEE17D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5CDE8E74-3F39-C04D-9547-3917E15302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EDDBE35-8046-F54E-82BF-5C7DE7BA2B1E}"/>
              </a:ext>
            </a:extLst>
          </p:cNvPr>
          <p:cNvSpPr txBox="1">
            <a:spLocks/>
          </p:cNvSpPr>
          <p:nvPr/>
        </p:nvSpPr>
        <p:spPr>
          <a:xfrm>
            <a:off x="391633" y="4076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70C0"/>
                </a:solidFill>
                <a:latin typeface="Helvetica Light" panose="020B0403020202020204" pitchFamily="34" charset="0"/>
              </a:rPr>
              <a:t>Optimum Spacing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EE3460D-5E07-9942-BD93-4B05118FB2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477577"/>
              </p:ext>
            </p:extLst>
          </p:nvPr>
        </p:nvGraphicFramePr>
        <p:xfrm>
          <a:off x="1741542" y="1844262"/>
          <a:ext cx="8682618" cy="3695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1309">
                  <a:extLst>
                    <a:ext uri="{9D8B030D-6E8A-4147-A177-3AD203B41FA5}">
                      <a16:colId xmlns:a16="http://schemas.microsoft.com/office/drawing/2014/main" val="658503408"/>
                    </a:ext>
                  </a:extLst>
                </a:gridCol>
                <a:gridCol w="4341309">
                  <a:extLst>
                    <a:ext uri="{9D8B030D-6E8A-4147-A177-3AD203B41FA5}">
                      <a16:colId xmlns:a16="http://schemas.microsoft.com/office/drawing/2014/main" val="685208633"/>
                    </a:ext>
                  </a:extLst>
                </a:gridCol>
              </a:tblGrid>
              <a:tr h="554389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latin typeface="Helvetica Light" panose="020B0403020202020204" pitchFamily="34" charset="0"/>
                        </a:rPr>
                        <a:t>Time to the test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dirty="0">
                          <a:latin typeface="Helvetica Light" panose="020B0403020202020204" pitchFamily="34" charset="0"/>
                        </a:rPr>
                        <a:t>Revision Gap 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1130595"/>
                  </a:ext>
                </a:extLst>
              </a:tr>
              <a:tr h="628307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Helvetica Light" panose="020B0403020202020204" pitchFamily="34" charset="0"/>
                        </a:rPr>
                        <a:t>1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latin typeface="Helvetica Light" panose="020B0403020202020204" pitchFamily="34" charset="0"/>
                        </a:rPr>
                        <a:t>1-2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040855"/>
                  </a:ext>
                </a:extLst>
              </a:tr>
              <a:tr h="628307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Helvetica Light" panose="020B0403020202020204" pitchFamily="34" charset="0"/>
                        </a:rPr>
                        <a:t>1 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latin typeface="Helvetica Light" panose="020B0403020202020204" pitchFamily="34" charset="0"/>
                        </a:rPr>
                        <a:t>1 week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617711"/>
                  </a:ext>
                </a:extLst>
              </a:tr>
              <a:tr h="628307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Helvetica Light" panose="020B0403020202020204" pitchFamily="34" charset="0"/>
                        </a:rPr>
                        <a:t>3 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latin typeface="Helvetica Light" panose="020B0403020202020204" pitchFamily="34" charset="0"/>
                        </a:rPr>
                        <a:t>2 weeks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642079"/>
                  </a:ext>
                </a:extLst>
              </a:tr>
              <a:tr h="628307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Helvetica Light" panose="020B0403020202020204" pitchFamily="34" charset="0"/>
                        </a:rPr>
                        <a:t>6 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latin typeface="Helvetica Light" panose="020B0403020202020204" pitchFamily="34" charset="0"/>
                        </a:rPr>
                        <a:t>3 weeks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55712"/>
                  </a:ext>
                </a:extLst>
              </a:tr>
              <a:tr h="628307">
                <a:tc>
                  <a:txBody>
                    <a:bodyPr/>
                    <a:lstStyle/>
                    <a:p>
                      <a:pPr algn="ctr"/>
                      <a:r>
                        <a:rPr lang="en-US" sz="2800" b="0" i="0" dirty="0">
                          <a:latin typeface="Helvetica Light" panose="020B0403020202020204" pitchFamily="34" charset="0"/>
                        </a:rPr>
                        <a:t>1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dirty="0">
                          <a:latin typeface="Helvetica Light" panose="020B0403020202020204" pitchFamily="34" charset="0"/>
                        </a:rPr>
                        <a:t>1 month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410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1835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D2AD306-2A18-5F4A-9CC1-A2D24256F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224" y="1869024"/>
            <a:ext cx="6540795" cy="4351338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Helvetica Light" panose="020B0403020202020204" pitchFamily="34" charset="0"/>
              </a:rPr>
              <a:t>It allows you time for material to be forgotten and relearnt</a:t>
            </a:r>
          </a:p>
          <a:p>
            <a:r>
              <a:rPr lang="en-US" sz="3200" dirty="0">
                <a:latin typeface="Helvetica Light" panose="020B0403020202020204" pitchFamily="34" charset="0"/>
              </a:rPr>
              <a:t>It cements information into your long-term memory</a:t>
            </a:r>
          </a:p>
          <a:p>
            <a:r>
              <a:rPr lang="en-US" sz="3200" dirty="0">
                <a:latin typeface="Helvetica Light" panose="020B0403020202020204" pitchFamily="34" charset="0"/>
              </a:rPr>
              <a:t>We can learn more information over time than in one longer session </a:t>
            </a:r>
          </a:p>
          <a:p>
            <a:r>
              <a:rPr lang="en-US" sz="3200" dirty="0">
                <a:latin typeface="Helvetica Light" panose="020B0403020202020204" pitchFamily="34" charset="0"/>
              </a:rPr>
              <a:t>It is about revising more efficiently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4DD28E8-AC39-BF4E-8D89-DCAD2A46124C}"/>
              </a:ext>
            </a:extLst>
          </p:cNvPr>
          <p:cNvSpPr txBox="1">
            <a:spLocks/>
          </p:cNvSpPr>
          <p:nvPr/>
        </p:nvSpPr>
        <p:spPr>
          <a:xfrm>
            <a:off x="391633" y="4076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0070C0"/>
                </a:solidFill>
                <a:latin typeface="Helvetica Light" panose="020B0403020202020204" pitchFamily="34" charset="0"/>
              </a:rPr>
              <a:t>The power of spacing- why should you do it? </a:t>
            </a:r>
          </a:p>
        </p:txBody>
      </p:sp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051835E0-0733-1245-9788-636059B74345}"/>
              </a:ext>
            </a:extLst>
          </p:cNvPr>
          <p:cNvSpPr/>
          <p:nvPr/>
        </p:nvSpPr>
        <p:spPr>
          <a:xfrm>
            <a:off x="7293685" y="1869024"/>
            <a:ext cx="4518211" cy="2724491"/>
          </a:xfrm>
          <a:prstGeom prst="wedgeRoundRectCallout">
            <a:avLst>
              <a:gd name="adj1" fmla="val 62262"/>
              <a:gd name="adj2" fmla="val 84612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latin typeface="Helvetica Light" panose="020B0403020202020204" pitchFamily="34" charset="0"/>
              </a:rPr>
              <a:t>In some studies, using spacing instead of cramming has resulted in a 10% to 30% difference in final test results</a:t>
            </a:r>
            <a:r>
              <a:rPr lang="en-GB" dirty="0">
                <a:latin typeface="Helvetica Light" panose="020B0403020202020204" pitchFamily="34" charset="0"/>
              </a:rPr>
              <a:t>.</a:t>
            </a:r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9145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D2AD306-2A18-5F4A-9CC1-A2D24256F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224" y="2176050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b="1" dirty="0">
                <a:solidFill>
                  <a:srgbClr val="0070C0"/>
                </a:solidFill>
                <a:latin typeface="Helvetica Light" panose="020B0403020202020204" pitchFamily="34" charset="0"/>
              </a:rPr>
              <a:t>Organisation</a:t>
            </a:r>
            <a:r>
              <a:rPr lang="en-US" dirty="0">
                <a:solidFill>
                  <a:srgbClr val="0070C0"/>
                </a:solidFill>
                <a:latin typeface="Helvetica Light" panose="020B0403020202020204" pitchFamily="34" charset="0"/>
              </a:rPr>
              <a:t>: </a:t>
            </a:r>
            <a:r>
              <a:rPr lang="en-US" dirty="0">
                <a:latin typeface="Helvetica Light" panose="020B0403020202020204" pitchFamily="34" charset="0"/>
              </a:rPr>
              <a:t>determine where you need to focus your time e.g. which subjects, topics, what you know, what you struggle with etc. </a:t>
            </a:r>
          </a:p>
          <a:p>
            <a:pPr marL="514350" indent="-514350">
              <a:buAutoNum type="arabicPeriod"/>
            </a:pPr>
            <a:endParaRPr lang="en-US" dirty="0">
              <a:latin typeface="Helvetica Light" panose="020B0403020202020204" pitchFamily="34" charset="0"/>
            </a:endParaRPr>
          </a:p>
          <a:p>
            <a:pPr marL="514350" indent="-514350">
              <a:buAutoNum type="arabicPeriod"/>
            </a:pPr>
            <a:r>
              <a:rPr lang="en-US" b="1" dirty="0">
                <a:solidFill>
                  <a:srgbClr val="0070C0"/>
                </a:solidFill>
                <a:latin typeface="Helvetica Light" panose="020B0403020202020204" pitchFamily="34" charset="0"/>
              </a:rPr>
              <a:t>Planning: </a:t>
            </a:r>
            <a:r>
              <a:rPr lang="en-US" dirty="0">
                <a:latin typeface="Helvetica Light" panose="020B0403020202020204" pitchFamily="34" charset="0"/>
              </a:rPr>
              <a:t>map out what you are going to revise and when. Use a timetable or revision planner to do this. Choose a mixture of subjects topics to focus on each day to make sure you are spacing them out. </a:t>
            </a:r>
          </a:p>
          <a:p>
            <a:pPr marL="514350" indent="-514350">
              <a:buAutoNum type="arabicPeriod"/>
            </a:pPr>
            <a:endParaRPr lang="en-US" dirty="0">
              <a:latin typeface="Helvetica Light" panose="020B0403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4DD28E8-AC39-BF4E-8D89-DCAD2A46124C}"/>
              </a:ext>
            </a:extLst>
          </p:cNvPr>
          <p:cNvSpPr txBox="1">
            <a:spLocks/>
          </p:cNvSpPr>
          <p:nvPr/>
        </p:nvSpPr>
        <p:spPr>
          <a:xfrm>
            <a:off x="391633" y="4076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0070C0"/>
                </a:solidFill>
                <a:latin typeface="Helvetica Light" panose="020B0403020202020204" pitchFamily="34" charset="0"/>
              </a:rPr>
              <a:t>Create the perfect revision plan using the  spacing technique </a:t>
            </a:r>
          </a:p>
        </p:txBody>
      </p:sp>
    </p:spTree>
    <p:extLst>
      <p:ext uri="{BB962C8B-B14F-4D97-AF65-F5344CB8AC3E}">
        <p14:creationId xmlns:p14="http://schemas.microsoft.com/office/powerpoint/2010/main" val="1727541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2DA3B8E-C168-E648-BA0E-4F2730C299EB}"/>
              </a:ext>
            </a:extLst>
          </p:cNvPr>
          <p:cNvSpPr/>
          <p:nvPr/>
        </p:nvSpPr>
        <p:spPr>
          <a:xfrm>
            <a:off x="484186" y="1617382"/>
            <a:ext cx="1042304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  <a:latin typeface="Helvetica Light" panose="020B0403020202020204" pitchFamily="34" charset="0"/>
              </a:rPr>
              <a:t>3. Review: </a:t>
            </a:r>
            <a:r>
              <a:rPr lang="en-US" sz="3200" dirty="0">
                <a:latin typeface="Helvetica Light" panose="020B0403020202020204" pitchFamily="34" charset="0"/>
              </a:rPr>
              <a:t>build in different revision techniques to help you do some quick 5 – 10 minute reviews of your topics throughout your revision plan. E.g. reading through notes, highlighting information, making post-it notes. </a:t>
            </a:r>
          </a:p>
          <a:p>
            <a:pPr marL="514350" indent="-514350">
              <a:buAutoNum type="arabicPeriod"/>
            </a:pPr>
            <a:endParaRPr lang="en-US" sz="3200" dirty="0">
              <a:latin typeface="Helvetica Light" panose="020B0403020202020204" pitchFamily="34" charset="0"/>
            </a:endParaRPr>
          </a:p>
          <a:p>
            <a:r>
              <a:rPr lang="en-US" sz="3200" b="1" dirty="0">
                <a:solidFill>
                  <a:srgbClr val="0070C0"/>
                </a:solidFill>
                <a:latin typeface="Helvetica Light" panose="020B0403020202020204" pitchFamily="34" charset="0"/>
              </a:rPr>
              <a:t>4. Transformation task</a:t>
            </a:r>
            <a:r>
              <a:rPr lang="en-US" sz="3200" dirty="0">
                <a:solidFill>
                  <a:srgbClr val="0070C0"/>
                </a:solidFill>
                <a:latin typeface="Helvetica Light" panose="020B0403020202020204" pitchFamily="34" charset="0"/>
              </a:rPr>
              <a:t>: </a:t>
            </a:r>
            <a:r>
              <a:rPr lang="en-US" sz="3200" dirty="0">
                <a:latin typeface="Helvetica Light" panose="020B0403020202020204" pitchFamily="34" charset="0"/>
              </a:rPr>
              <a:t>These are 30 min activities to help you take in information. For example, writing summary sheets, flash cards or mind maps for topics.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E5DEF76-6CBA-4840-BC37-86C26EFB19E6}"/>
              </a:ext>
            </a:extLst>
          </p:cNvPr>
          <p:cNvSpPr txBox="1">
            <a:spLocks/>
          </p:cNvSpPr>
          <p:nvPr/>
        </p:nvSpPr>
        <p:spPr>
          <a:xfrm>
            <a:off x="391633" y="17337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0070C0"/>
                </a:solidFill>
                <a:latin typeface="Helvetica Light" panose="020B0403020202020204" pitchFamily="34" charset="0"/>
              </a:rPr>
              <a:t>Create the perfect revision plan using the  spacing technique </a:t>
            </a:r>
          </a:p>
        </p:txBody>
      </p:sp>
    </p:spTree>
    <p:extLst>
      <p:ext uri="{BB962C8B-B14F-4D97-AF65-F5344CB8AC3E}">
        <p14:creationId xmlns:p14="http://schemas.microsoft.com/office/powerpoint/2010/main" val="4164031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34E52E6-EE53-874A-A219-C81B4C2B034B}"/>
              </a:ext>
            </a:extLst>
          </p:cNvPr>
          <p:cNvSpPr/>
          <p:nvPr/>
        </p:nvSpPr>
        <p:spPr>
          <a:xfrm>
            <a:off x="484186" y="1617382"/>
            <a:ext cx="6002675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US" sz="2800" b="1" dirty="0">
                <a:solidFill>
                  <a:srgbClr val="0070C0"/>
                </a:solidFill>
                <a:latin typeface="Helvetica Light" panose="020B0403020202020204" pitchFamily="34" charset="0"/>
              </a:rPr>
              <a:t>5. Practice testing: </a:t>
            </a:r>
            <a:r>
              <a:rPr lang="en-GB" sz="2800" dirty="0">
                <a:latin typeface="Helvetica Light" panose="020B0403020202020204" pitchFamily="34" charset="0"/>
              </a:rPr>
              <a:t>test yourself on the area that you have reviewed such as quizzes or testing yourself with a friend. </a:t>
            </a:r>
            <a:r>
              <a:rPr lang="en-US" sz="4400" dirty="0">
                <a:latin typeface="Helvetica Light" panose="020B0403020202020204" pitchFamily="34" charset="0"/>
              </a:rPr>
              <a:t> </a:t>
            </a:r>
          </a:p>
          <a:p>
            <a:endParaRPr lang="en-US" sz="2800" dirty="0">
              <a:latin typeface="Helvetica Light" panose="020B0403020202020204" pitchFamily="34" charset="0"/>
            </a:endParaRPr>
          </a:p>
          <a:p>
            <a:r>
              <a:rPr lang="en-US" sz="2800" b="1" dirty="0">
                <a:solidFill>
                  <a:srgbClr val="0070C0"/>
                </a:solidFill>
                <a:latin typeface="Helvetica Light" panose="020B0403020202020204" pitchFamily="34" charset="0"/>
              </a:rPr>
              <a:t>6. Exam questions: </a:t>
            </a:r>
            <a:r>
              <a:rPr lang="en-GB" sz="2800" dirty="0">
                <a:latin typeface="Helvetica Light" panose="020B0403020202020204" pitchFamily="34" charset="0"/>
              </a:rPr>
              <a:t>complete an exam question or questions on the area you have reviewed and mark this yourself using a mark scheme.</a:t>
            </a:r>
            <a:r>
              <a:rPr lang="en-GB" sz="3200" dirty="0">
                <a:latin typeface="Helvetica Light" panose="020B0403020202020204" pitchFamily="34" charset="0"/>
              </a:rPr>
              <a:t> </a:t>
            </a:r>
            <a:endParaRPr lang="en-US" sz="2800" dirty="0">
              <a:latin typeface="Helvetica Light" panose="020B0403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6A57F14-23C4-9B4A-81F1-174005B26718}"/>
              </a:ext>
            </a:extLst>
          </p:cNvPr>
          <p:cNvSpPr txBox="1">
            <a:spLocks/>
          </p:cNvSpPr>
          <p:nvPr/>
        </p:nvSpPr>
        <p:spPr>
          <a:xfrm>
            <a:off x="391633" y="17337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0070C0"/>
                </a:solidFill>
                <a:latin typeface="Helvetica Light" panose="020B0403020202020204" pitchFamily="34" charset="0"/>
              </a:rPr>
              <a:t>Create the perfect revision plan using the  spacing technique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1317" y="1642950"/>
            <a:ext cx="4772002" cy="387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7227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EDB8522-5258-E343-AFF2-A84EA1F63ABE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3E50C85C-CE24-004D-B513-2ACB0F7727A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41191" y="0"/>
            <a:ext cx="13433191" cy="603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879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D2AD306-2A18-5F4A-9CC1-A2D24256F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224" y="1756708"/>
            <a:ext cx="10515600" cy="435133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latin typeface="Helvetica Light" panose="020B0403020202020204" pitchFamily="34" charset="0"/>
              </a:rPr>
              <a:t>Know what your </a:t>
            </a:r>
            <a:r>
              <a:rPr lang="en-US" sz="3200" b="1" dirty="0">
                <a:latin typeface="Helvetica Light" panose="020B0403020202020204" pitchFamily="34" charset="0"/>
              </a:rPr>
              <a:t>revision goals </a:t>
            </a:r>
            <a:r>
              <a:rPr lang="en-US" sz="3200" dirty="0">
                <a:latin typeface="Helvetica Light" panose="020B0403020202020204" pitchFamily="34" charset="0"/>
              </a:rPr>
              <a:t>are and </a:t>
            </a:r>
            <a:r>
              <a:rPr lang="en-US" sz="3200" b="1" dirty="0">
                <a:latin typeface="Helvetica Light" panose="020B0403020202020204" pitchFamily="34" charset="0"/>
              </a:rPr>
              <a:t>set aside blocks of time. </a:t>
            </a:r>
          </a:p>
          <a:p>
            <a:pPr marL="514350" indent="-514350">
              <a:buAutoNum type="arabicPeriod"/>
            </a:pPr>
            <a:r>
              <a:rPr lang="en-US" sz="3200" dirty="0">
                <a:latin typeface="Helvetica Light" panose="020B0403020202020204" pitchFamily="34" charset="0"/>
              </a:rPr>
              <a:t>Don’t work too much – </a:t>
            </a:r>
            <a:r>
              <a:rPr lang="en-US" sz="3200" b="1" dirty="0">
                <a:latin typeface="Helvetica Light" panose="020B0403020202020204" pitchFamily="34" charset="0"/>
              </a:rPr>
              <a:t>work smarter, not harder.</a:t>
            </a:r>
          </a:p>
          <a:p>
            <a:pPr marL="514350" indent="-514350">
              <a:buAutoNum type="arabicPeriod"/>
            </a:pPr>
            <a:r>
              <a:rPr lang="en-US" sz="3200" dirty="0">
                <a:latin typeface="Helvetica Light" panose="020B0403020202020204" pitchFamily="34" charset="0"/>
              </a:rPr>
              <a:t>Establish </a:t>
            </a:r>
            <a:r>
              <a:rPr lang="en-US" sz="3200" b="1" dirty="0">
                <a:latin typeface="Helvetica Light" panose="020B0403020202020204" pitchFamily="34" charset="0"/>
              </a:rPr>
              <a:t>good habits </a:t>
            </a:r>
            <a:r>
              <a:rPr lang="en-US" sz="3200" dirty="0">
                <a:latin typeface="Helvetica Light" panose="020B0403020202020204" pitchFamily="34" charset="0"/>
              </a:rPr>
              <a:t>and a structure </a:t>
            </a:r>
            <a:r>
              <a:rPr lang="en-US" sz="3200" b="1" dirty="0">
                <a:latin typeface="Helvetica Light" panose="020B0403020202020204" pitchFamily="34" charset="0"/>
              </a:rPr>
              <a:t>revision routine. </a:t>
            </a:r>
          </a:p>
          <a:p>
            <a:pPr marL="514350" indent="-514350">
              <a:buAutoNum type="arabicPeriod"/>
            </a:pPr>
            <a:r>
              <a:rPr lang="en-US" sz="3200" b="1" dirty="0">
                <a:latin typeface="Helvetica Light" panose="020B0403020202020204" pitchFamily="34" charset="0"/>
              </a:rPr>
              <a:t>Don’t procrastinate- </a:t>
            </a:r>
            <a:r>
              <a:rPr lang="en-US" sz="3200" dirty="0">
                <a:latin typeface="Helvetica Light" panose="020B0403020202020204" pitchFamily="34" charset="0"/>
              </a:rPr>
              <a:t>don’t waste precious time worrying or thinking about what to do –</a:t>
            </a:r>
            <a:r>
              <a:rPr lang="en-US" sz="3200" b="1" dirty="0">
                <a:latin typeface="Helvetica Light" panose="020B0403020202020204" pitchFamily="34" charset="0"/>
              </a:rPr>
              <a:t>just do it! </a:t>
            </a:r>
          </a:p>
          <a:p>
            <a:pPr marL="514350" indent="-514350">
              <a:buAutoNum type="arabicPeriod"/>
            </a:pPr>
            <a:r>
              <a:rPr lang="en-US" sz="3200" b="1" dirty="0">
                <a:latin typeface="Helvetica Light" panose="020B0403020202020204" pitchFamily="34" charset="0"/>
              </a:rPr>
              <a:t>Review</a:t>
            </a:r>
            <a:r>
              <a:rPr lang="en-US" sz="3200" dirty="0">
                <a:latin typeface="Helvetica Light" panose="020B0403020202020204" pitchFamily="34" charset="0"/>
              </a:rPr>
              <a:t> your work – </a:t>
            </a:r>
            <a:r>
              <a:rPr lang="en-US" sz="3200" b="1" dirty="0">
                <a:latin typeface="Helvetica Light" panose="020B0403020202020204" pitchFamily="34" charset="0"/>
              </a:rPr>
              <a:t>prompt your brain </a:t>
            </a:r>
            <a:r>
              <a:rPr lang="en-US" sz="3200" dirty="0">
                <a:latin typeface="Helvetica Light" panose="020B0403020202020204" pitchFamily="34" charset="0"/>
              </a:rPr>
              <a:t>with short </a:t>
            </a:r>
            <a:r>
              <a:rPr lang="en-US" sz="3200">
                <a:latin typeface="Helvetica Light" panose="020B0403020202020204" pitchFamily="34" charset="0"/>
              </a:rPr>
              <a:t>review exercises. </a:t>
            </a:r>
            <a:endParaRPr lang="en-US" sz="3200" dirty="0">
              <a:latin typeface="Helvetica Light" panose="020B0403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4DD28E8-AC39-BF4E-8D89-DCAD2A46124C}"/>
              </a:ext>
            </a:extLst>
          </p:cNvPr>
          <p:cNvSpPr txBox="1">
            <a:spLocks/>
          </p:cNvSpPr>
          <p:nvPr/>
        </p:nvSpPr>
        <p:spPr>
          <a:xfrm>
            <a:off x="391633" y="4076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0070C0"/>
                </a:solidFill>
                <a:latin typeface="Helvetica Light" panose="020B0403020202020204" pitchFamily="34" charset="0"/>
              </a:rPr>
              <a:t>Top tips to manage your revision time </a:t>
            </a:r>
          </a:p>
        </p:txBody>
      </p:sp>
    </p:spTree>
    <p:extLst>
      <p:ext uri="{BB962C8B-B14F-4D97-AF65-F5344CB8AC3E}">
        <p14:creationId xmlns:p14="http://schemas.microsoft.com/office/powerpoint/2010/main" val="2313364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D2A4D47-7811-E944-B16F-01F83A03E41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B5CED606-F74D-204A-8A02-B02FD5CD83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D2AD306-2A18-5F4A-9CC1-A2D24256F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224" y="1017550"/>
            <a:ext cx="482870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6000" b="1" dirty="0">
                <a:solidFill>
                  <a:srgbClr val="00B0F0"/>
                </a:solidFill>
                <a:latin typeface="Helvetica Light" panose="020B0403020202020204" pitchFamily="34" charset="0"/>
              </a:rPr>
              <a:t>To commit something to memory, it takes time and repetition</a:t>
            </a:r>
            <a:endParaRPr lang="en-US" sz="6000" b="1" dirty="0">
              <a:solidFill>
                <a:srgbClr val="00B0F0"/>
              </a:solidFill>
              <a:latin typeface="Helvetica Light" panose="020B0403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0354" y="1175045"/>
            <a:ext cx="5963079" cy="397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978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675</Words>
  <Application>Microsoft Office PowerPoint</Application>
  <PresentationFormat>Widescreen</PresentationFormat>
  <Paragraphs>62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Helvetica Light</vt:lpstr>
      <vt:lpstr>Office Theme</vt:lpstr>
      <vt:lpstr>Spacing &amp; timing of revision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Interleaving</dc:title>
  <dc:creator>caroline sidell</dc:creator>
  <cp:lastModifiedBy>KK</cp:lastModifiedBy>
  <cp:revision>34</cp:revision>
  <dcterms:created xsi:type="dcterms:W3CDTF">2019-02-05T20:55:09Z</dcterms:created>
  <dcterms:modified xsi:type="dcterms:W3CDTF">2019-03-18T16:39:04Z</dcterms:modified>
</cp:coreProperties>
</file>