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9"/>
  </p:notesMasterIdLst>
  <p:sldIdLst>
    <p:sldId id="256" r:id="rId2"/>
    <p:sldId id="324" r:id="rId3"/>
    <p:sldId id="298" r:id="rId4"/>
    <p:sldId id="299" r:id="rId5"/>
    <p:sldId id="322" r:id="rId6"/>
    <p:sldId id="321" r:id="rId7"/>
    <p:sldId id="319" r:id="rId8"/>
    <p:sldId id="320" r:id="rId9"/>
    <p:sldId id="318" r:id="rId10"/>
    <p:sldId id="300" r:id="rId11"/>
    <p:sldId id="301" r:id="rId12"/>
    <p:sldId id="303" r:id="rId13"/>
    <p:sldId id="310" r:id="rId14"/>
    <p:sldId id="306" r:id="rId15"/>
    <p:sldId id="304" r:id="rId16"/>
    <p:sldId id="309" r:id="rId17"/>
    <p:sldId id="31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33CCCC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0435" autoAdjust="0"/>
  </p:normalViewPr>
  <p:slideViewPr>
    <p:cSldViewPr snapToGrid="0">
      <p:cViewPr varScale="1">
        <p:scale>
          <a:sx n="76" d="100"/>
          <a:sy n="76" d="100"/>
        </p:scale>
        <p:origin x="132" y="7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459D8-6B0B-4ACB-8950-9E288EAFBD61}" type="datetimeFigureOut">
              <a:rPr lang="en-GB" smtClean="0"/>
              <a:pPr/>
              <a:t>09/03/2021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1C4EF-29D9-48C5-8084-D1B91AD3C0C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968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A8B48-8441-4405-BD64-72A354300CD5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22DE-D7E3-4174-A6DE-91DB9A6339D1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664" y="1298448"/>
            <a:ext cx="8055448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7664" y="4672584"/>
            <a:ext cx="8073736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D31EF-19EB-4181-8EBC-53199485A36D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5792B-545D-449F-AED3-F9DC769E8440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BBBA-95F9-4903-8041-A44ACC8E82C3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420D6-36D0-4D12-9E97-18401EFF0371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89A22-ADC7-4CA4-A99B-A81AA71BC1E3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CF2E-24E2-4ACD-A65F-979B89614B6D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5BF87-D680-4240-A67E-F8389A82E9FD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2373B-AB5B-45EA-A296-6B55FB1AA04D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ECC9A-2669-4C56-B680-EF1B2479DA5C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333375"/>
            <a:ext cx="2657474" cy="5838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571501"/>
            <a:ext cx="2105817" cy="5153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333375"/>
            <a:ext cx="349198" cy="5838825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6718" y="333375"/>
            <a:ext cx="8347750" cy="56513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E1ADE12C-BD0D-402A-8F31-1AE72545D7BF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Translators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2.5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70EE-EA16-4B2C-9960-B42251CCA3D1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10581" y="1107931"/>
            <a:ext cx="2298700" cy="471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46438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571501"/>
            <a:ext cx="2220117" cy="5153520"/>
          </a:xfrm>
        </p:spPr>
        <p:txBody>
          <a:bodyPr>
            <a:noAutofit/>
          </a:bodyPr>
          <a:lstStyle/>
          <a:p>
            <a:r>
              <a:rPr lang="en-GB" sz="2400" dirty="0"/>
              <a:t>2.5 Summary</a:t>
            </a:r>
            <a:br>
              <a:rPr lang="en-GB" sz="2400" dirty="0"/>
            </a:br>
            <a:br>
              <a:rPr lang="en-GB" sz="1800" dirty="0"/>
            </a:br>
            <a:br>
              <a:rPr lang="en-GB" sz="2400" dirty="0"/>
            </a:br>
            <a:br>
              <a:rPr lang="en-GB" sz="2400" dirty="0"/>
            </a:br>
            <a:br>
              <a:rPr lang="en-GB" sz="2400" dirty="0"/>
            </a:br>
            <a:endParaRPr lang="en-GB" sz="24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49382" y="1101436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CACF-AF82-452B-B0BC-AFDF3CAEAB16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2836717" y="509156"/>
            <a:ext cx="8900357" cy="5818909"/>
          </a:xfrm>
        </p:spPr>
        <p:txBody>
          <a:bodyPr anchor="t">
            <a:normAutofit/>
          </a:bodyPr>
          <a:lstStyle/>
          <a:p>
            <a:pPr marL="627063" indent="-627063">
              <a:spcAft>
                <a:spcPts val="1100"/>
              </a:spcAft>
              <a:buNone/>
            </a:pPr>
            <a:r>
              <a:rPr lang="en-GB" b="1" dirty="0">
                <a:solidFill>
                  <a:schemeClr val="accent1"/>
                </a:solidFill>
              </a:rPr>
              <a:t>2.5.1 Characteristics and purpose of different levels of programming languages</a:t>
            </a:r>
          </a:p>
          <a:p>
            <a:pPr>
              <a:spcAft>
                <a:spcPts val="1100"/>
              </a:spcAft>
              <a:buNone/>
            </a:pPr>
            <a:endParaRPr lang="en-GB" b="1" dirty="0">
              <a:solidFill>
                <a:schemeClr val="accent1"/>
              </a:solidFill>
            </a:endParaRPr>
          </a:p>
          <a:p>
            <a:pPr>
              <a:spcAft>
                <a:spcPts val="1100"/>
              </a:spcAft>
              <a:buNone/>
            </a:pPr>
            <a:r>
              <a:rPr lang="en-GB" b="1" dirty="0">
                <a:solidFill>
                  <a:schemeClr val="accent1"/>
                </a:solidFill>
              </a:rPr>
              <a:t>2.5.2 The purpose of translators</a:t>
            </a:r>
          </a:p>
          <a:p>
            <a:pPr>
              <a:spcAft>
                <a:spcPts val="1100"/>
              </a:spcAft>
              <a:buNone/>
            </a:pPr>
            <a:endParaRPr lang="en-GB" b="1" dirty="0">
              <a:solidFill>
                <a:schemeClr val="accent1"/>
              </a:solidFill>
            </a:endParaRPr>
          </a:p>
          <a:p>
            <a:pPr>
              <a:spcAft>
                <a:spcPts val="1100"/>
              </a:spcAft>
              <a:buNone/>
            </a:pPr>
            <a:r>
              <a:rPr lang="en-GB" b="1" dirty="0">
                <a:solidFill>
                  <a:schemeClr val="accent1"/>
                </a:solidFill>
              </a:rPr>
              <a:t>2.5.3 The characteristics of an assembler, compiler and an interpreter</a:t>
            </a:r>
          </a:p>
          <a:p>
            <a:pPr>
              <a:spcAft>
                <a:spcPts val="1100"/>
              </a:spcAft>
              <a:buNone/>
            </a:pPr>
            <a:endParaRPr lang="en-GB" b="1" dirty="0">
              <a:solidFill>
                <a:schemeClr val="accent1"/>
              </a:solidFill>
            </a:endParaRPr>
          </a:p>
          <a:p>
            <a:pPr>
              <a:spcAft>
                <a:spcPts val="1100"/>
              </a:spcAft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36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Overview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98041" y="354842"/>
            <a:ext cx="8306129" cy="6293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The only</a:t>
            </a:r>
            <a:r>
              <a:rPr kumimoji="0" lang="en-GB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language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a computer understands is ‘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machine code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’.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Machine code is made up of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binary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Writing code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directly in binary is hard for humans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Today we have a wide range of human friendly programming languages and TRANSLATORS to translates the code into binary ready for the CPU to process 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543550" y="4708477"/>
            <a:ext cx="2896592" cy="133748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600" b="1" noProof="0" dirty="0">
              <a:latin typeface="Century Gothic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1400" b="1" noProof="0" dirty="0">
                <a:latin typeface="Century Gothic" pitchFamily="34" charset="0"/>
              </a:rPr>
              <a:t>TRANSLATOR,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1400" b="1" noProof="0" dirty="0">
                <a:latin typeface="Century Gothic" pitchFamily="34" charset="0"/>
              </a:rPr>
              <a:t>turns the human readable source code into machine code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249382" y="1040173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 descr="Image result for girls with laptop vect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066009" y="4749425"/>
            <a:ext cx="1780574" cy="1405716"/>
          </a:xfrm>
          <a:prstGeom prst="rect">
            <a:avLst/>
          </a:prstGeom>
          <a:noFill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61842" y="4626591"/>
            <a:ext cx="2113042" cy="1528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loud Callout 12"/>
          <p:cNvSpPr/>
          <p:nvPr/>
        </p:nvSpPr>
        <p:spPr>
          <a:xfrm>
            <a:off x="4029216" y="3548701"/>
            <a:ext cx="1665027" cy="1323833"/>
          </a:xfrm>
          <a:prstGeom prst="cloudCallout">
            <a:avLst>
              <a:gd name="adj1" fmla="val -56492"/>
              <a:gd name="adj2" fmla="val 54253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JAVA</a:t>
            </a:r>
          </a:p>
          <a:p>
            <a:pPr algn="ctr"/>
            <a:r>
              <a:rPr lang="en-GB" dirty="0"/>
              <a:t>VB</a:t>
            </a:r>
          </a:p>
          <a:p>
            <a:pPr algn="ctr"/>
            <a:r>
              <a:rPr lang="en-GB" dirty="0"/>
              <a:t>C</a:t>
            </a:r>
          </a:p>
        </p:txBody>
      </p:sp>
      <p:sp>
        <p:nvSpPr>
          <p:cNvPr id="16" name="Cloud Callout 15"/>
          <p:cNvSpPr/>
          <p:nvPr/>
        </p:nvSpPr>
        <p:spPr>
          <a:xfrm>
            <a:off x="9703559" y="3275462"/>
            <a:ext cx="2006220" cy="1446663"/>
          </a:xfrm>
          <a:prstGeom prst="cloudCallout">
            <a:avLst>
              <a:gd name="adj1" fmla="val -4506"/>
              <a:gd name="adj2" fmla="val 73438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>
              <a:spcBef>
                <a:spcPct val="20000"/>
              </a:spcBef>
              <a:defRPr/>
            </a:pPr>
            <a:endParaRPr lang="en-GB" b="1" dirty="0">
              <a:solidFill>
                <a:schemeClr val="bg1"/>
              </a:solidFill>
              <a:latin typeface="Century Gothic" pitchFamily="34" charset="0"/>
            </a:endParaRPr>
          </a:p>
          <a:p>
            <a:pPr lvl="0" algn="just" defTabSz="914400">
              <a:spcBef>
                <a:spcPct val="20000"/>
              </a:spcBef>
              <a:defRPr/>
            </a:pPr>
            <a:r>
              <a:rPr lang="en-GB" b="1" dirty="0">
                <a:solidFill>
                  <a:schemeClr val="bg1"/>
                </a:solidFill>
                <a:latin typeface="Century Gothic" pitchFamily="34" charset="0"/>
              </a:rPr>
              <a:t>10101110</a:t>
            </a:r>
          </a:p>
          <a:p>
            <a:pPr lvl="0" algn="just" defTabSz="914400">
              <a:spcBef>
                <a:spcPct val="20000"/>
              </a:spcBef>
              <a:defRPr/>
            </a:pPr>
            <a:r>
              <a:rPr lang="en-GB" b="1" dirty="0">
                <a:solidFill>
                  <a:schemeClr val="bg1"/>
                </a:solidFill>
                <a:latin typeface="Century Gothic" pitchFamily="34" charset="0"/>
              </a:rPr>
              <a:t>11001100</a:t>
            </a:r>
          </a:p>
          <a:p>
            <a:pPr lvl="0" algn="just" defTabSz="914400">
              <a:spcBef>
                <a:spcPct val="20000"/>
              </a:spcBef>
              <a:defRPr/>
            </a:pPr>
            <a:r>
              <a:rPr lang="en-GB" b="1" dirty="0">
                <a:solidFill>
                  <a:schemeClr val="bg1"/>
                </a:solidFill>
                <a:latin typeface="Century Gothic" pitchFamily="34" charset="0"/>
              </a:rPr>
              <a:t>01001110</a:t>
            </a:r>
          </a:p>
          <a:p>
            <a:pPr algn="ctr"/>
            <a:endParaRPr lang="en-GB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High Level &amp; Low Level languages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16155" y="373843"/>
            <a:ext cx="8514785" cy="5718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Low Level Language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2200" b="1" noProof="0" dirty="0">
                <a:solidFill>
                  <a:schemeClr val="accent2"/>
                </a:solidFill>
                <a:latin typeface="Century Gothic" pitchFamily="34" charset="0"/>
              </a:rPr>
              <a:t>W</a:t>
            </a:r>
            <a:r>
              <a:rPr kumimoji="0" lang="en-GB" sz="2200" b="1" i="0" u="none" strike="noStrike" kern="120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orks directly on the computer hardware</a:t>
            </a:r>
            <a:r>
              <a:rPr kumimoji="0" lang="en-GB" sz="2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and not high up at the user level.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2200" baseline="0" dirty="0">
              <a:latin typeface="Century Gothic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2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4400" b="1" baseline="0" dirty="0">
              <a:latin typeface="Century Gothic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2200" b="1" dirty="0">
                <a:solidFill>
                  <a:schemeClr val="accent1"/>
                </a:solidFill>
                <a:latin typeface="Century Gothic" pitchFamily="34" charset="0"/>
              </a:rPr>
              <a:t>H</a:t>
            </a:r>
            <a:r>
              <a:rPr kumimoji="0" lang="en-GB" sz="2200" b="1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igh</a:t>
            </a:r>
            <a:r>
              <a:rPr kumimoji="0" lang="en-GB" sz="2200" b="1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level language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2200" noProof="0" dirty="0">
                <a:latin typeface="Century Gothic" pitchFamily="34" charset="0"/>
              </a:rPr>
              <a:t>I</a:t>
            </a:r>
            <a:r>
              <a:rPr kumimoji="0" lang="en-GB" sz="22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s one much </a:t>
            </a:r>
            <a:r>
              <a:rPr kumimoji="0" lang="en-GB" sz="2200" b="1" i="0" u="none" strike="noStrike" kern="1200" cap="none" spc="0" normalizeH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closer to human language</a:t>
            </a:r>
            <a:r>
              <a:rPr kumimoji="0" lang="en-GB" sz="22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, normally English.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2200" dirty="0">
              <a:latin typeface="Century Gothic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2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They make programming easier because you can concentrate on the logic of the program and not worry about how the hardware is going to handle it.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2400" baseline="0" dirty="0">
              <a:latin typeface="Century Gothic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49382" y="1702379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51958" y="1781300"/>
            <a:ext cx="8633361" cy="5225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b="1" dirty="0">
                <a:solidFill>
                  <a:srgbClr val="FFC000"/>
                </a:solidFill>
                <a:latin typeface="Century Gothic" pitchFamily="34" charset="0"/>
              </a:rPr>
              <a:t>Machine code and assembly language are low level languages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78727" y="5638801"/>
            <a:ext cx="8633361" cy="52251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>
              <a:spcBef>
                <a:spcPct val="20000"/>
              </a:spcBef>
              <a:defRPr/>
            </a:pPr>
            <a:r>
              <a:rPr lang="en-GB" b="1" dirty="0">
                <a:solidFill>
                  <a:srgbClr val="FFC000"/>
                </a:solidFill>
                <a:latin typeface="Century Gothic" pitchFamily="34" charset="0"/>
              </a:rPr>
              <a:t>JAVA, Visual basic and python are all high level languages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Low level languages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980530" y="433217"/>
            <a:ext cx="8676048" cy="62050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One</a:t>
            </a: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instruction</a:t>
            </a:r>
            <a:r>
              <a:rPr kumimoji="0" lang="en-GB" sz="23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of assembly code usually translates into </a:t>
            </a:r>
            <a:r>
              <a:rPr kumimoji="0" lang="en-GB" sz="2300" b="1" i="0" u="none" strike="noStrike" kern="1200" cap="none" spc="0" normalizeH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one</a:t>
            </a:r>
            <a:r>
              <a:rPr kumimoji="0" lang="en-GB" sz="23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machine code instruction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2300" dirty="0">
                <a:latin typeface="Century Gothic" pitchFamily="34" charset="0"/>
              </a:rPr>
              <a:t>If written in machine code the program can be </a:t>
            </a:r>
            <a:r>
              <a:rPr lang="en-GB" sz="2300" b="1" dirty="0">
                <a:solidFill>
                  <a:srgbClr val="92D050"/>
                </a:solidFill>
                <a:latin typeface="Century Gothic" pitchFamily="34" charset="0"/>
              </a:rPr>
              <a:t>executed directly without translation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2300" dirty="0">
                <a:latin typeface="Century Gothic" pitchFamily="34" charset="0"/>
              </a:rPr>
              <a:t>You have more control over where data is stored so that can more </a:t>
            </a:r>
            <a:r>
              <a:rPr lang="en-GB" sz="2300" b="1" dirty="0">
                <a:solidFill>
                  <a:srgbClr val="92D050"/>
                </a:solidFill>
                <a:latin typeface="Century Gothic" pitchFamily="34" charset="0"/>
              </a:rPr>
              <a:t>efficient use of memory</a:t>
            </a:r>
            <a:r>
              <a:rPr lang="en-GB" sz="2300" dirty="0">
                <a:latin typeface="Century Gothic" pitchFamily="34" charset="0"/>
              </a:rPr>
              <a:t>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2300" dirty="0">
                <a:latin typeface="Century Gothic" pitchFamily="34" charset="0"/>
              </a:rPr>
              <a:t>You can have more control over the CPU which might enable you to make a </a:t>
            </a:r>
            <a:r>
              <a:rPr lang="en-GB" sz="2300" b="1" dirty="0">
                <a:solidFill>
                  <a:srgbClr val="92D050"/>
                </a:solidFill>
                <a:latin typeface="Century Gothic" pitchFamily="34" charset="0"/>
              </a:rPr>
              <a:t>program that runs quicker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2300" dirty="0">
              <a:latin typeface="Century Gothic" pitchFamily="34" charset="0"/>
            </a:endParaRPr>
          </a:p>
          <a:p>
            <a:pPr defTabSz="914400">
              <a:spcBef>
                <a:spcPct val="20000"/>
              </a:spcBef>
              <a:spcAft>
                <a:spcPts val="1800"/>
              </a:spcAft>
              <a:defRPr/>
            </a:pPr>
            <a:r>
              <a:rPr lang="en-GB" sz="2300" dirty="0">
                <a:latin typeface="Century Gothic" pitchFamily="34" charset="0"/>
              </a:rPr>
              <a:t>Code is </a:t>
            </a:r>
            <a:r>
              <a:rPr lang="en-GB" sz="2300" b="1" dirty="0">
                <a:solidFill>
                  <a:schemeClr val="accent6"/>
                </a:solidFill>
                <a:latin typeface="Century Gothic" pitchFamily="34" charset="0"/>
              </a:rPr>
              <a:t>difficult to read, understand and modify</a:t>
            </a:r>
          </a:p>
          <a:p>
            <a:pPr lvl="0" defTabSz="914400">
              <a:spcBef>
                <a:spcPct val="20000"/>
              </a:spcBef>
              <a:spcAft>
                <a:spcPts val="1800"/>
              </a:spcAft>
              <a:defRPr/>
            </a:pPr>
            <a:r>
              <a:rPr lang="en-GB" sz="2300" dirty="0">
                <a:latin typeface="Century Gothic" pitchFamily="34" charset="0"/>
              </a:rPr>
              <a:t>Usually written for </a:t>
            </a:r>
            <a:r>
              <a:rPr lang="en-GB" sz="2300" b="1" dirty="0">
                <a:solidFill>
                  <a:schemeClr val="accent6"/>
                </a:solidFill>
                <a:latin typeface="Century Gothic" pitchFamily="34" charset="0"/>
              </a:rPr>
              <a:t>one type of processor </a:t>
            </a:r>
            <a:r>
              <a:rPr lang="en-GB" sz="2300" dirty="0">
                <a:latin typeface="Century Gothic" pitchFamily="34" charset="0"/>
              </a:rPr>
              <a:t>and won’t work on any others</a:t>
            </a:r>
          </a:p>
          <a:p>
            <a:pPr lvl="0" defTabSz="914400">
              <a:spcBef>
                <a:spcPct val="20000"/>
              </a:spcBef>
              <a:spcAft>
                <a:spcPts val="1800"/>
              </a:spcAft>
              <a:defRPr/>
            </a:pPr>
            <a:r>
              <a:rPr lang="en-GB" sz="2300" dirty="0">
                <a:latin typeface="Century Gothic" pitchFamily="34" charset="0"/>
              </a:rPr>
              <a:t>The programmer </a:t>
            </a:r>
            <a:r>
              <a:rPr lang="en-GB" sz="2300" b="1" dirty="0">
                <a:solidFill>
                  <a:schemeClr val="accent6"/>
                </a:solidFill>
                <a:latin typeface="Century Gothic" pitchFamily="34" charset="0"/>
              </a:rPr>
              <a:t>needs to know about the internal structure </a:t>
            </a:r>
            <a:r>
              <a:rPr lang="en-GB" sz="2300" dirty="0">
                <a:latin typeface="Century Gothic" pitchFamily="34" charset="0"/>
              </a:rPr>
              <a:t>of the CPU and how it manages memory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2300" dirty="0">
              <a:latin typeface="Century Gothic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3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49382" y="1340429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High level languages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980530" y="302592"/>
            <a:ext cx="8676048" cy="62050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One</a:t>
            </a: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instruction</a:t>
            </a:r>
            <a:r>
              <a:rPr kumimoji="0" lang="en-GB" sz="23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of high level code represents </a:t>
            </a:r>
            <a:r>
              <a:rPr kumimoji="0" lang="en-GB" sz="2300" b="1" i="0" u="none" strike="noStrike" kern="1200" cap="none" spc="0" normalizeH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many</a:t>
            </a:r>
            <a:r>
              <a:rPr kumimoji="0" lang="en-GB" sz="23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instructions of machine code</a:t>
            </a:r>
          </a:p>
          <a:p>
            <a:pPr defTabSz="914400">
              <a:spcBef>
                <a:spcPct val="20000"/>
              </a:spcBef>
              <a:spcAft>
                <a:spcPts val="1800"/>
              </a:spcAft>
              <a:defRPr/>
            </a:pPr>
            <a:r>
              <a:rPr lang="en-GB" sz="2300" dirty="0">
                <a:latin typeface="Century Gothic" pitchFamily="34" charset="0"/>
              </a:rPr>
              <a:t>Code is easy to </a:t>
            </a:r>
            <a:r>
              <a:rPr lang="en-GB" sz="2300" b="1" dirty="0">
                <a:solidFill>
                  <a:srgbClr val="92D050"/>
                </a:solidFill>
                <a:latin typeface="Century Gothic" pitchFamily="34" charset="0"/>
              </a:rPr>
              <a:t>read, understand</a:t>
            </a:r>
            <a:r>
              <a:rPr lang="en-GB" sz="2300" dirty="0">
                <a:latin typeface="Century Gothic" pitchFamily="34" charset="0"/>
              </a:rPr>
              <a:t> and </a:t>
            </a:r>
            <a:r>
              <a:rPr lang="en-GB" sz="2300" b="1" dirty="0">
                <a:solidFill>
                  <a:srgbClr val="92D050"/>
                </a:solidFill>
                <a:latin typeface="Century Gothic" pitchFamily="34" charset="0"/>
              </a:rPr>
              <a:t>modify as it is close to English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2300" baseline="0" dirty="0">
                <a:latin typeface="Century Gothic" pitchFamily="34" charset="0"/>
              </a:rPr>
              <a:t>The same code will </a:t>
            </a:r>
            <a:r>
              <a:rPr lang="en-GB" sz="2300" b="1" baseline="0" dirty="0">
                <a:solidFill>
                  <a:srgbClr val="92D050"/>
                </a:solidFill>
                <a:latin typeface="Century Gothic" pitchFamily="34" charset="0"/>
              </a:rPr>
              <a:t>work</a:t>
            </a:r>
            <a:r>
              <a:rPr lang="en-GB" sz="2300" b="1" dirty="0">
                <a:solidFill>
                  <a:srgbClr val="92D050"/>
                </a:solidFill>
                <a:latin typeface="Century Gothic" pitchFamily="34" charset="0"/>
              </a:rPr>
              <a:t> for many different processors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The</a:t>
            </a:r>
            <a:r>
              <a:rPr kumimoji="0" lang="en-GB" sz="23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programmer </a:t>
            </a:r>
            <a:r>
              <a:rPr kumimoji="0" lang="en-GB" sz="2300" b="1" i="0" u="none" strike="noStrike" kern="1200" cap="none" spc="0" normalizeH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doesn’t need to know about </a:t>
            </a:r>
            <a:r>
              <a:rPr kumimoji="0" lang="en-GB" sz="23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the memory structure of the </a:t>
            </a:r>
            <a:r>
              <a:rPr kumimoji="0" lang="en-GB" sz="2300" b="1" i="0" u="none" strike="noStrike" kern="1200" cap="none" spc="0" normalizeH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hardware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2300" dirty="0">
              <a:latin typeface="Century Gothic" pitchFamily="34" charset="0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Must</a:t>
            </a:r>
            <a:r>
              <a:rPr kumimoji="0" lang="en-GB" sz="23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be translated </a:t>
            </a:r>
            <a:r>
              <a:rPr kumimoji="0" lang="en-GB" sz="23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into machine code before a computer can understand it.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2300" dirty="0">
                <a:latin typeface="Century Gothic" pitchFamily="34" charset="0"/>
              </a:rPr>
              <a:t>As you do not pay attention to the hardware your program </a:t>
            </a:r>
            <a:r>
              <a:rPr lang="en-GB" sz="2300" b="1" dirty="0">
                <a:solidFill>
                  <a:schemeClr val="accent6"/>
                </a:solidFill>
                <a:latin typeface="Century Gothic" pitchFamily="34" charset="0"/>
              </a:rPr>
              <a:t>might be less memory efficient and slower</a:t>
            </a:r>
            <a:endParaRPr kumimoji="0" lang="en-GB" sz="2300" b="1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49382" y="1340429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166282" y="4828863"/>
            <a:ext cx="8120418" cy="1354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accent2"/>
              </a:solidFill>
              <a:latin typeface="Century Gothic" pitchFamily="34" charset="0"/>
            </a:endParaRPr>
          </a:p>
          <a:p>
            <a:endParaRPr lang="en-GB" b="1" dirty="0">
              <a:solidFill>
                <a:schemeClr val="accent2"/>
              </a:solidFill>
              <a:latin typeface="Century Gothic" pitchFamily="34" charset="0"/>
            </a:endParaRPr>
          </a:p>
          <a:p>
            <a:endParaRPr lang="en-GB" b="1" dirty="0">
              <a:solidFill>
                <a:schemeClr val="accent2"/>
              </a:solidFill>
              <a:latin typeface="Century Gothic" pitchFamily="34" charset="0"/>
            </a:endParaRPr>
          </a:p>
          <a:p>
            <a:endParaRPr lang="en-GB" b="1" dirty="0">
              <a:solidFill>
                <a:schemeClr val="accent2"/>
              </a:solidFill>
              <a:latin typeface="Century Gothic" pitchFamily="34" charset="0"/>
            </a:endParaRPr>
          </a:p>
          <a:p>
            <a:endParaRPr lang="en-GB" sz="900" b="1" dirty="0">
              <a:solidFill>
                <a:schemeClr val="accent2"/>
              </a:solidFill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Machine Code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16155" y="243217"/>
            <a:ext cx="8676048" cy="5145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E.G     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01000111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Comprised of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binary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based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instructions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Set of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complete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instructions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for a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specific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machine architecture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Instructions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normally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have a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byte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of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data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associated with them: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3343" y="5049438"/>
            <a:ext cx="1344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010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7171482" y="5049438"/>
            <a:ext cx="2208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00111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7542829" y="5594435"/>
            <a:ext cx="3311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address(Data) </a:t>
            </a:r>
            <a:r>
              <a:rPr lang="en-GB" dirty="0" err="1"/>
              <a:t>eg</a:t>
            </a:r>
            <a:r>
              <a:rPr lang="en-GB" dirty="0"/>
              <a:t>.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2058" y="5594436"/>
            <a:ext cx="2046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OPCODE </a:t>
            </a:r>
            <a:r>
              <a:rPr lang="en-GB" dirty="0" err="1"/>
              <a:t>eg</a:t>
            </a:r>
            <a:r>
              <a:rPr lang="en-GB" dirty="0"/>
              <a:t>. ADD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49382" y="1340429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Assembly Language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16155" y="243217"/>
            <a:ext cx="8676048" cy="5860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E.G      </a:t>
            </a:r>
            <a:r>
              <a:rPr lang="en-GB" sz="3200" b="1" dirty="0">
                <a:latin typeface="Century Gothic" pitchFamily="34" charset="0"/>
              </a:rPr>
              <a:t>ADD Y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lang="en-GB" sz="2400" dirty="0">
                <a:latin typeface="Century Gothic" pitchFamily="34" charset="0"/>
              </a:rPr>
              <a:t>The first step way from programming in machine code was ASSEMBLY language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</a:rPr>
              <a:t> </a:t>
            </a:r>
            <a:endParaRPr lang="en-GB" sz="2400" dirty="0">
              <a:latin typeface="Century Gothic" pitchFamily="34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Comprised of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mnemonics for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opcodes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2800" b="1" dirty="0">
                <a:solidFill>
                  <a:srgbClr val="92D050"/>
                </a:solidFill>
                <a:latin typeface="Century Gothic" pitchFamily="34" charset="0"/>
              </a:rPr>
              <a:t>Labels </a:t>
            </a:r>
            <a:r>
              <a:rPr lang="en-GB" sz="2800" dirty="0">
                <a:latin typeface="Century Gothic" pitchFamily="34" charset="0"/>
              </a:rPr>
              <a:t>are used to represent the </a:t>
            </a:r>
            <a:r>
              <a:rPr lang="en-GB" sz="2800" b="1" dirty="0">
                <a:solidFill>
                  <a:srgbClr val="92D050"/>
                </a:solidFill>
                <a:latin typeface="Century Gothic" pitchFamily="34" charset="0"/>
              </a:rPr>
              <a:t>data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One assembly</a:t>
            </a:r>
            <a:r>
              <a:rPr kumimoji="0" lang="en-GB" sz="280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language instruction converts to one machine code instruction – </a:t>
            </a:r>
            <a:r>
              <a:rPr kumimoji="0" lang="en-GB" sz="2800" b="1" i="0" u="none" strike="noStrike" kern="1200" cap="none" spc="0" normalizeH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one to one relationship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49382" y="1340429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2.5.1</a:t>
            </a:r>
          </a:p>
        </p:txBody>
      </p:sp>
      <p:sp>
        <p:nvSpPr>
          <p:cNvPr id="6" name="Rectangle 5"/>
          <p:cNvSpPr/>
          <p:nvPr/>
        </p:nvSpPr>
        <p:spPr>
          <a:xfrm>
            <a:off x="2978727" y="5438899"/>
            <a:ext cx="8633361" cy="7224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spcBef>
                <a:spcPct val="20000"/>
              </a:spcBef>
              <a:spcAft>
                <a:spcPts val="1800"/>
              </a:spcAft>
              <a:defRPr/>
            </a:pPr>
            <a:r>
              <a:rPr lang="en-GB" b="1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The use of mnemonics for </a:t>
            </a:r>
            <a:r>
              <a:rPr lang="en-GB" b="1" dirty="0" err="1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opcodes</a:t>
            </a:r>
            <a:r>
              <a:rPr lang="en-GB" b="1" dirty="0">
                <a:solidFill>
                  <a:schemeClr val="accent3">
                    <a:lumMod val="50000"/>
                  </a:schemeClr>
                </a:solidFill>
                <a:latin typeface="Century Gothic" pitchFamily="34" charset="0"/>
              </a:rPr>
              <a:t> and labels for addresses instantly made code more readable, making it easier to program and debug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Source Code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16155" y="445092"/>
            <a:ext cx="8676048" cy="5145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E.G 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  If (total &gt; 70 )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Code that is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written by humans in a form close to English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Normally in a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high level language 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or assembly language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8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Must be translated 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before it can be understood by a computer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49382" y="1054679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Translators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920621" y="382137"/>
            <a:ext cx="8579560" cy="59271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What do they do?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Convert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 human readable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source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code to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machine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code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and detect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errors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in the source code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Why are they needed?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Computers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can only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understand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machine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code (binary)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Machine code is too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unnatural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for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accurate programming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by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humans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Translators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allow humans to program in an easier way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than binary and will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translate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code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for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computer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to understand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2.5.2</a:t>
            </a: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49382" y="1094765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544205"/>
            <a:ext cx="2105817" cy="5153520"/>
          </a:xfrm>
        </p:spPr>
        <p:txBody>
          <a:bodyPr>
            <a:normAutofit/>
          </a:bodyPr>
          <a:lstStyle/>
          <a:p>
            <a:r>
              <a:rPr lang="en-GB" sz="2400" dirty="0"/>
              <a:t>Types of Translators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57098" y="504971"/>
            <a:ext cx="8484358" cy="5784970"/>
          </a:xfrm>
        </p:spPr>
        <p:txBody>
          <a:bodyPr/>
          <a:lstStyle/>
          <a:p>
            <a:pPr marL="0" indent="0" algn="just">
              <a:buNone/>
            </a:pPr>
            <a:r>
              <a:rPr lang="en-GB" sz="2400" dirty="0"/>
              <a:t>There are 3 types of translators that work in different ways</a:t>
            </a:r>
          </a:p>
          <a:p>
            <a:pPr marL="0" indent="0" algn="just">
              <a:buNone/>
            </a:pPr>
            <a:endParaRPr lang="en-GB" sz="4000" dirty="0"/>
          </a:p>
          <a:p>
            <a:pPr marL="0" indent="0" algn="just">
              <a:buNone/>
            </a:pPr>
            <a:r>
              <a:rPr lang="en-GB" sz="2800" b="1" dirty="0">
                <a:solidFill>
                  <a:srgbClr val="FFC000"/>
                </a:solidFill>
              </a:rPr>
              <a:t>Assembler</a:t>
            </a:r>
            <a:r>
              <a:rPr lang="en-GB" sz="2800" dirty="0"/>
              <a:t> – Converts </a:t>
            </a:r>
            <a:r>
              <a:rPr lang="en-GB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assembly</a:t>
            </a:r>
            <a:r>
              <a:rPr lang="en-GB" sz="2800" dirty="0"/>
              <a:t> language to </a:t>
            </a:r>
            <a:r>
              <a:rPr lang="en-GB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machine</a:t>
            </a:r>
            <a:r>
              <a:rPr lang="en-GB" sz="2800" dirty="0"/>
              <a:t> </a:t>
            </a:r>
            <a:r>
              <a:rPr lang="en-GB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code</a:t>
            </a:r>
            <a:r>
              <a:rPr lang="en-GB" sz="2800" dirty="0"/>
              <a:t> using a </a:t>
            </a:r>
            <a:r>
              <a:rPr lang="en-GB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lookup</a:t>
            </a:r>
            <a:r>
              <a:rPr lang="en-GB" sz="2800" dirty="0"/>
              <a:t> table</a:t>
            </a:r>
          </a:p>
          <a:p>
            <a:pPr marL="0" indent="0" algn="just">
              <a:buNone/>
            </a:pPr>
            <a:endParaRPr lang="en-GB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en-GB" sz="2800" b="1" dirty="0">
                <a:solidFill>
                  <a:srgbClr val="FFC000"/>
                </a:solidFill>
              </a:rPr>
              <a:t>Interpreter</a:t>
            </a:r>
            <a:r>
              <a:rPr lang="en-GB" sz="2800" dirty="0"/>
              <a:t> – </a:t>
            </a:r>
            <a:r>
              <a:rPr lang="en-GB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translates then runs </a:t>
            </a:r>
            <a:r>
              <a:rPr lang="en-GB" sz="2800" dirty="0"/>
              <a:t>an </a:t>
            </a:r>
            <a:r>
              <a:rPr lang="en-GB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instruction</a:t>
            </a:r>
            <a:r>
              <a:rPr lang="en-GB" sz="2800" dirty="0"/>
              <a:t> before moving on to the next instruction</a:t>
            </a:r>
          </a:p>
          <a:p>
            <a:pPr marL="0" indent="0" algn="just">
              <a:buNone/>
            </a:pPr>
            <a:endParaRPr lang="en-GB" sz="2400" dirty="0"/>
          </a:p>
          <a:p>
            <a:pPr marL="0" indent="0" algn="just">
              <a:buNone/>
            </a:pPr>
            <a:r>
              <a:rPr lang="en-GB" sz="2800" b="1" dirty="0">
                <a:solidFill>
                  <a:srgbClr val="FFC000"/>
                </a:solidFill>
              </a:rPr>
              <a:t>Compiler</a:t>
            </a:r>
            <a:r>
              <a:rPr lang="en-GB" sz="2800" dirty="0"/>
              <a:t> – </a:t>
            </a:r>
            <a:r>
              <a:rPr lang="en-GB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translates</a:t>
            </a:r>
            <a:r>
              <a:rPr lang="en-GB" sz="2800" dirty="0"/>
              <a:t> the </a:t>
            </a:r>
            <a:r>
              <a:rPr lang="en-GB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entire program </a:t>
            </a:r>
            <a:r>
              <a:rPr lang="en-GB" sz="2800" dirty="0"/>
              <a:t>as a unit and </a:t>
            </a:r>
            <a:r>
              <a:rPr lang="en-GB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produces</a:t>
            </a:r>
            <a:r>
              <a:rPr lang="en-GB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object code</a:t>
            </a:r>
            <a:endParaRPr lang="en-GB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2.5.3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49382" y="1340429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Assembler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605451" y="927560"/>
          <a:ext cx="292690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5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1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entury Gothic" pitchFamily="34" charset="0"/>
                        </a:rPr>
                        <a:t>MNEMONIC</a:t>
                      </a:r>
                      <a:endParaRPr lang="en-GB" sz="1100" dirty="0">
                        <a:latin typeface="Century Gothic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entury Gothic" pitchFamily="34" charset="0"/>
                        </a:rPr>
                        <a:t>BINARY</a:t>
                      </a:r>
                      <a:endParaRPr lang="en-GB" sz="1100" dirty="0">
                        <a:latin typeface="Century Gothic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ADD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001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SUB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010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IN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011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OUT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100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8605451" y="3087800"/>
          <a:ext cx="2913261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9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3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entury Gothic" pitchFamily="34" charset="0"/>
                        </a:rPr>
                        <a:t>LABEL</a:t>
                      </a:r>
                      <a:endParaRPr lang="en-GB" sz="1100" dirty="0">
                        <a:latin typeface="Century Gothic" pitchFamily="34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entury Gothic" pitchFamily="34" charset="0"/>
                        </a:rPr>
                        <a:t>ADDRESS</a:t>
                      </a:r>
                      <a:endParaRPr lang="en-GB" sz="1100" dirty="0">
                        <a:latin typeface="Century Gothic" pitchFamily="34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X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00100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Y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01000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Z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01100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A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Century Gothic" pitchFamily="34" charset="0"/>
                        </a:rPr>
                        <a:t>10000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509440" y="5127551"/>
            <a:ext cx="29956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i="1" dirty="0">
                <a:latin typeface="Century Gothic" pitchFamily="34" charset="0"/>
              </a:rPr>
              <a:t>Example of an address table with associated labels. A different program may have more or less labels and will be associated with different locations in memory.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797789" y="409434"/>
            <a:ext cx="5314910" cy="5868822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800" b="1" i="0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How the assembler works: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</a:pPr>
            <a:r>
              <a:rPr lang="en-GB" sz="2000" dirty="0">
                <a:latin typeface="Century Gothic" pitchFamily="34" charset="0"/>
              </a:rPr>
              <a:t>It</a:t>
            </a:r>
            <a:r>
              <a:rPr lang="en-GB" sz="2000" b="1" dirty="0">
                <a:latin typeface="Century Gothic" pitchFamily="34" charset="0"/>
              </a:rPr>
              <a:t> </a:t>
            </a:r>
            <a:r>
              <a:rPr lang="en-GB" sz="2000" b="1" dirty="0">
                <a:solidFill>
                  <a:srgbClr val="92D050"/>
                </a:solidFill>
                <a:latin typeface="Century Gothic" pitchFamily="34" charset="0"/>
              </a:rPr>
              <a:t>reserves storage </a:t>
            </a:r>
            <a:r>
              <a:rPr lang="en-GB" sz="2000" dirty="0">
                <a:latin typeface="Century Gothic" pitchFamily="34" charset="0"/>
              </a:rPr>
              <a:t>for</a:t>
            </a:r>
            <a:r>
              <a:rPr lang="en-GB" sz="2000" b="1" dirty="0">
                <a:latin typeface="Century Gothic" pitchFamily="34" charset="0"/>
              </a:rPr>
              <a:t> </a:t>
            </a:r>
            <a:r>
              <a:rPr lang="en-GB" sz="2000" b="1" dirty="0">
                <a:solidFill>
                  <a:srgbClr val="92D050"/>
                </a:solidFill>
                <a:latin typeface="Century Gothic" pitchFamily="34" charset="0"/>
              </a:rPr>
              <a:t>instructions</a:t>
            </a:r>
            <a:r>
              <a:rPr lang="en-GB" sz="2000" b="1" dirty="0">
                <a:latin typeface="Century Gothic" pitchFamily="34" charset="0"/>
              </a:rPr>
              <a:t> </a:t>
            </a:r>
            <a:r>
              <a:rPr lang="en-GB" sz="2000" dirty="0">
                <a:latin typeface="Century Gothic" pitchFamily="34" charset="0"/>
              </a:rPr>
              <a:t>and</a:t>
            </a:r>
            <a:r>
              <a:rPr lang="en-GB" sz="2000" b="1" dirty="0">
                <a:latin typeface="Century Gothic" pitchFamily="34" charset="0"/>
              </a:rPr>
              <a:t> </a:t>
            </a:r>
            <a:r>
              <a:rPr lang="en-GB" sz="2000" b="1" dirty="0">
                <a:solidFill>
                  <a:srgbClr val="92D050"/>
                </a:solidFill>
                <a:latin typeface="Century Gothic" pitchFamily="34" charset="0"/>
              </a:rPr>
              <a:t>data</a:t>
            </a:r>
          </a:p>
          <a:p>
            <a:pPr marL="514350" indent="-514350">
              <a:spcBef>
                <a:spcPct val="20000"/>
              </a:spcBef>
              <a:buFont typeface="+mj-lt"/>
              <a:buAutoNum type="arabicPeriod"/>
            </a:pPr>
            <a:endParaRPr lang="en-GB" sz="2000" dirty="0"/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The assembler takes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one mnemonic instruction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and looks it up in a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look up table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It finds the corresponding machine code 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instruction to understand what the mnemonic means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It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translates labels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(variables) into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addresses in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a </a:t>
            </a:r>
            <a:r>
              <a:rPr kumimoji="0" lang="en-GB" sz="19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separate table called the symbol table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9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900" dirty="0">
                <a:latin typeface="Century Gothic" pitchFamily="34" charset="0"/>
              </a:rPr>
              <a:t>It checks for </a:t>
            </a:r>
            <a:r>
              <a:rPr lang="en-GB" sz="1900" b="1" dirty="0">
                <a:solidFill>
                  <a:srgbClr val="92D050"/>
                </a:solidFill>
                <a:latin typeface="Century Gothic" pitchFamily="34" charset="0"/>
              </a:rPr>
              <a:t>syntax errors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9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19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Note it is quite straight forward as one assembly language instruction is translated directly to one machine code instruction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9440" y="423505"/>
            <a:ext cx="2981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i="1" dirty="0">
                <a:latin typeface="Century Gothic" pitchFamily="34" charset="0"/>
              </a:rPr>
              <a:t>This table would always be the same for a particular machine.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697337" y="1844824"/>
            <a:ext cx="990951" cy="10075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628837" y="4175464"/>
            <a:ext cx="669002" cy="7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49382" y="1053821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Compiler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117377" y="357401"/>
            <a:ext cx="5874223" cy="518614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Translates</a:t>
            </a: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the </a:t>
            </a: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program as a single unit</a:t>
            </a:r>
            <a:r>
              <a:rPr kumimoji="0" lang="en-GB" sz="2300" b="1" i="0" u="none" strike="noStrike" kern="1200" cap="none" spc="0" normalizeH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..</a:t>
            </a: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3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producing an </a:t>
            </a: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executable</a:t>
            </a:r>
            <a:r>
              <a:rPr kumimoji="0" lang="en-GB" sz="230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</a:t>
            </a:r>
            <a:r>
              <a:rPr kumimoji="0" lang="en-GB" sz="23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object code file </a:t>
            </a: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(near machine code)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2300" b="1" dirty="0">
                <a:solidFill>
                  <a:srgbClr val="92D050"/>
                </a:solidFill>
                <a:latin typeface="Century Gothic" pitchFamily="34" charset="0"/>
              </a:rPr>
              <a:t>Lists errors </a:t>
            </a:r>
            <a:r>
              <a:rPr lang="en-GB" sz="2300" dirty="0">
                <a:latin typeface="Century Gothic" pitchFamily="34" charset="0"/>
              </a:rPr>
              <a:t>at the end of compilation</a:t>
            </a: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4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This object code file</a:t>
            </a:r>
            <a:r>
              <a:rPr kumimoji="0" lang="en-GB" sz="23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 can then be </a:t>
            </a:r>
            <a:r>
              <a:rPr kumimoji="0" lang="en-GB" sz="2300" b="1" i="0" u="none" strike="noStrike" kern="1200" cap="none" spc="0" normalizeH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run over and over without further translation.     </a:t>
            </a:r>
            <a:endParaRPr kumimoji="0" lang="en-GB" sz="23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GB" sz="2300" dirty="0">
              <a:latin typeface="Century Gothic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49382" y="1053821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2.5.3</a:t>
            </a:r>
          </a:p>
        </p:txBody>
      </p:sp>
      <p:pic>
        <p:nvPicPr>
          <p:cNvPr id="10" name="Picture 9" descr="monitor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9659" y="4630222"/>
            <a:ext cx="1897039" cy="1470329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9361559" y="1591338"/>
            <a:ext cx="1911492" cy="1094712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en-GB" sz="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Translate</a:t>
            </a:r>
            <a:r>
              <a:rPr kumimoji="0" lang="en-GB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ALL INSTRUCTIONS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9380609" y="4000501"/>
            <a:ext cx="1911492" cy="571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Execute</a:t>
            </a:r>
            <a:r>
              <a:rPr kumimoji="0" lang="en-GB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lang="en-GB" sz="1600" dirty="0">
                <a:latin typeface="Calibri" pitchFamily="34" charset="0"/>
                <a:cs typeface="Arial" pitchFamily="34" charset="0"/>
              </a:rPr>
              <a:t> object code file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lowchart: Document 18"/>
          <p:cNvSpPr/>
          <p:nvPr/>
        </p:nvSpPr>
        <p:spPr>
          <a:xfrm>
            <a:off x="9362364" y="450376"/>
            <a:ext cx="1869743" cy="1009934"/>
          </a:xfrm>
          <a:prstGeom prst="flowChartDocumen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SOURCE CODE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(high level language)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lowchart: Document 19"/>
          <p:cNvSpPr/>
          <p:nvPr/>
        </p:nvSpPr>
        <p:spPr>
          <a:xfrm>
            <a:off x="9381414" y="2850676"/>
            <a:ext cx="1869743" cy="1009934"/>
          </a:xfrm>
          <a:prstGeom prst="flowChartDocumen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OBJECT CODE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20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file</a:t>
            </a:r>
            <a:endParaRPr lang="en-US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9520238" y="4875212"/>
            <a:ext cx="1624012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PROGRAM RUNNING</a:t>
            </a:r>
            <a:endParaRPr kumimoji="0" 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Compiler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193576" y="300251"/>
            <a:ext cx="8256896" cy="651312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GB" sz="2300" dirty="0">
              <a:latin typeface="Century Gothic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49382" y="1053821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2.5.3</a:t>
            </a:r>
          </a:p>
        </p:txBody>
      </p:sp>
      <p:sp>
        <p:nvSpPr>
          <p:cNvPr id="8" name="Rectangle 7"/>
          <p:cNvSpPr/>
          <p:nvPr/>
        </p:nvSpPr>
        <p:spPr>
          <a:xfrm>
            <a:off x="3084394" y="5117888"/>
            <a:ext cx="8202304" cy="9962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1800"/>
              </a:spcAft>
            </a:pPr>
            <a:r>
              <a:rPr lang="en-GB" b="1" dirty="0">
                <a:solidFill>
                  <a:schemeClr val="bg1"/>
                </a:solidFill>
                <a:latin typeface="Century Gothic" pitchFamily="34" charset="0"/>
              </a:rPr>
              <a:t>When developing code it has to be compiled in full over and over again each time a mistake is found </a:t>
            </a:r>
            <a:r>
              <a:rPr lang="en-GB" b="1" dirty="0" err="1">
                <a:solidFill>
                  <a:schemeClr val="bg1"/>
                </a:solidFill>
                <a:latin typeface="Century Gothic" pitchFamily="34" charset="0"/>
              </a:rPr>
              <a:t>ot</a:t>
            </a:r>
            <a:r>
              <a:rPr lang="en-GB" b="1" dirty="0">
                <a:solidFill>
                  <a:schemeClr val="bg1"/>
                </a:solidFill>
                <a:latin typeface="Century Gothic" pitchFamily="34" charset="0"/>
              </a:rPr>
              <a:t> an improvement has been made.</a:t>
            </a:r>
          </a:p>
        </p:txBody>
      </p:sp>
      <p:sp>
        <p:nvSpPr>
          <p:cNvPr id="9" name="Rectangle 8"/>
          <p:cNvSpPr/>
          <p:nvPr/>
        </p:nvSpPr>
        <p:spPr>
          <a:xfrm>
            <a:off x="3149221" y="422488"/>
            <a:ext cx="8202304" cy="96899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2400"/>
              </a:spcAft>
            </a:pPr>
            <a:r>
              <a:rPr lang="en-GB" b="1" dirty="0">
                <a:solidFill>
                  <a:schemeClr val="accent3"/>
                </a:solidFill>
                <a:latin typeface="Century Gothic" pitchFamily="34" charset="0"/>
              </a:rPr>
              <a:t>Once compiled the program can be run directly from the executable which is faster than translating each time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30171" y="1546438"/>
            <a:ext cx="8202304" cy="96899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2400"/>
              </a:spcAft>
            </a:pPr>
            <a:r>
              <a:rPr lang="en-GB" b="1" dirty="0">
                <a:solidFill>
                  <a:schemeClr val="accent3"/>
                </a:solidFill>
                <a:latin typeface="Century Gothic" pitchFamily="34" charset="0"/>
              </a:rPr>
              <a:t>You do not have to provide the user with a copy of the source code – so they cannot steal your code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30171" y="2670388"/>
            <a:ext cx="8202304" cy="96899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2400"/>
              </a:spcAft>
            </a:pPr>
            <a:r>
              <a:rPr lang="en-GB" b="1" dirty="0">
                <a:solidFill>
                  <a:schemeClr val="accent3"/>
                </a:solidFill>
                <a:latin typeface="Century Gothic" pitchFamily="34" charset="0"/>
              </a:rPr>
              <a:t>Compilers often optimise code, this means they will make it as small and as fast to run as possible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84394" y="3974888"/>
            <a:ext cx="8202304" cy="9962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1800"/>
              </a:spcAft>
            </a:pPr>
            <a:r>
              <a:rPr lang="en-GB" b="1" dirty="0">
                <a:solidFill>
                  <a:schemeClr val="bg1"/>
                </a:solidFill>
                <a:latin typeface="Century Gothic" pitchFamily="34" charset="0"/>
              </a:rPr>
              <a:t>Having a list of all bugs at the end of compilation can make the program harder to debug as there is lots to read through.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Interpreter</a:t>
            </a:r>
            <a:endParaRPr lang="en-GB" sz="28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138984" y="382137"/>
            <a:ext cx="5786652" cy="59367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lvl="0" indent="-457200" algn="just">
              <a:spcAft>
                <a:spcPts val="2400"/>
              </a:spcAft>
              <a:buFont typeface="+mj-lt"/>
              <a:buAutoNum type="arabicPeriod"/>
            </a:pPr>
            <a:r>
              <a:rPr lang="en-GB" sz="2400" b="1" dirty="0">
                <a:solidFill>
                  <a:srgbClr val="92D050"/>
                </a:solidFill>
                <a:latin typeface="Century Gothic" pitchFamily="34" charset="0"/>
              </a:rPr>
              <a:t>Translates</a:t>
            </a:r>
            <a:r>
              <a:rPr lang="en-GB" sz="2400" dirty="0">
                <a:solidFill>
                  <a:srgbClr val="92D050"/>
                </a:solidFill>
                <a:latin typeface="Century Gothic" pitchFamily="34" charset="0"/>
              </a:rPr>
              <a:t> </a:t>
            </a:r>
            <a:r>
              <a:rPr lang="en-GB" sz="2400" b="1" dirty="0">
                <a:solidFill>
                  <a:srgbClr val="92D050"/>
                </a:solidFill>
                <a:latin typeface="Century Gothic" pitchFamily="34" charset="0"/>
              </a:rPr>
              <a:t>one</a:t>
            </a:r>
            <a:r>
              <a:rPr lang="en-GB" sz="2400" dirty="0">
                <a:solidFill>
                  <a:srgbClr val="92D050"/>
                </a:solidFill>
                <a:latin typeface="Century Gothic" pitchFamily="34" charset="0"/>
              </a:rPr>
              <a:t> </a:t>
            </a:r>
            <a:r>
              <a:rPr lang="en-GB" sz="2400" b="1" dirty="0">
                <a:solidFill>
                  <a:srgbClr val="92D050"/>
                </a:solidFill>
                <a:latin typeface="Century Gothic" pitchFamily="34" charset="0"/>
              </a:rPr>
              <a:t>line</a:t>
            </a:r>
            <a:r>
              <a:rPr lang="en-GB" sz="2400" dirty="0">
                <a:solidFill>
                  <a:srgbClr val="92D050"/>
                </a:solidFill>
                <a:latin typeface="Century Gothic" pitchFamily="34" charset="0"/>
              </a:rPr>
              <a:t> </a:t>
            </a:r>
            <a:r>
              <a:rPr lang="en-GB" sz="2400" dirty="0">
                <a:latin typeface="Century Gothic" pitchFamily="34" charset="0"/>
              </a:rPr>
              <a:t>or statement at a time</a:t>
            </a:r>
          </a:p>
          <a:p>
            <a:pPr marL="457200" lvl="0" indent="-457200" algn="just">
              <a:spcAft>
                <a:spcPts val="2400"/>
              </a:spcAft>
              <a:buFont typeface="+mj-lt"/>
              <a:buAutoNum type="arabicPeriod"/>
            </a:pPr>
            <a:r>
              <a:rPr lang="en-GB" sz="2400" dirty="0">
                <a:latin typeface="Century Gothic" pitchFamily="34" charset="0"/>
              </a:rPr>
              <a:t>Then </a:t>
            </a:r>
            <a:r>
              <a:rPr lang="en-GB" sz="2400" b="1" dirty="0">
                <a:solidFill>
                  <a:srgbClr val="92D050"/>
                </a:solidFill>
                <a:latin typeface="Century Gothic" pitchFamily="34" charset="0"/>
              </a:rPr>
              <a:t>RUNS it</a:t>
            </a:r>
            <a:r>
              <a:rPr lang="en-GB" sz="2400" dirty="0">
                <a:solidFill>
                  <a:srgbClr val="92D050"/>
                </a:solidFill>
                <a:latin typeface="Century Gothic" pitchFamily="34" charset="0"/>
              </a:rPr>
              <a:t> </a:t>
            </a:r>
            <a:r>
              <a:rPr lang="en-GB" sz="2400" b="1" dirty="0">
                <a:solidFill>
                  <a:srgbClr val="92D050"/>
                </a:solidFill>
                <a:latin typeface="Century Gothic" pitchFamily="34" charset="0"/>
              </a:rPr>
              <a:t>before</a:t>
            </a:r>
            <a:r>
              <a:rPr lang="en-GB" sz="2400" dirty="0">
                <a:solidFill>
                  <a:srgbClr val="92D050"/>
                </a:solidFill>
                <a:latin typeface="Century Gothic" pitchFamily="34" charset="0"/>
              </a:rPr>
              <a:t> </a:t>
            </a:r>
            <a:r>
              <a:rPr lang="en-GB" sz="2400" b="1" dirty="0">
                <a:solidFill>
                  <a:srgbClr val="92D050"/>
                </a:solidFill>
                <a:latin typeface="Century Gothic" pitchFamily="34" charset="0"/>
              </a:rPr>
              <a:t>translating</a:t>
            </a:r>
            <a:r>
              <a:rPr lang="en-GB" sz="2400" dirty="0">
                <a:solidFill>
                  <a:srgbClr val="92D050"/>
                </a:solidFill>
                <a:latin typeface="Century Gothic" pitchFamily="34" charset="0"/>
              </a:rPr>
              <a:t> </a:t>
            </a:r>
            <a:r>
              <a:rPr lang="en-GB" sz="2400" dirty="0">
                <a:latin typeface="Century Gothic" pitchFamily="34" charset="0"/>
              </a:rPr>
              <a:t>the </a:t>
            </a:r>
            <a:r>
              <a:rPr lang="en-GB" sz="2400" b="1" dirty="0">
                <a:solidFill>
                  <a:srgbClr val="92D050"/>
                </a:solidFill>
                <a:latin typeface="Century Gothic" pitchFamily="34" charset="0"/>
              </a:rPr>
              <a:t>next</a:t>
            </a:r>
            <a:r>
              <a:rPr lang="en-GB" sz="2400" dirty="0">
                <a:latin typeface="Century Gothic" pitchFamily="34" charset="0"/>
              </a:rPr>
              <a:t> instruction</a:t>
            </a:r>
          </a:p>
          <a:p>
            <a:pPr marL="457200" indent="-457200" algn="just">
              <a:spcAft>
                <a:spcPts val="2400"/>
              </a:spcAft>
              <a:buFont typeface="+mj-lt"/>
              <a:buAutoNum type="arabicPeriod"/>
            </a:pPr>
            <a:r>
              <a:rPr lang="en-GB" sz="2400" b="1" dirty="0">
                <a:solidFill>
                  <a:srgbClr val="92D050"/>
                </a:solidFill>
                <a:latin typeface="Century Gothic" pitchFamily="34" charset="0"/>
              </a:rPr>
              <a:t>Stops translation </a:t>
            </a:r>
            <a:r>
              <a:rPr lang="en-GB" sz="2400" dirty="0">
                <a:latin typeface="Century Gothic" pitchFamily="34" charset="0"/>
              </a:rPr>
              <a:t>as soon as the </a:t>
            </a:r>
            <a:r>
              <a:rPr lang="en-GB" sz="2400" b="1" dirty="0">
                <a:solidFill>
                  <a:srgbClr val="92D050"/>
                </a:solidFill>
                <a:latin typeface="Century Gothic" pitchFamily="34" charset="0"/>
              </a:rPr>
              <a:t>first error is found </a:t>
            </a:r>
            <a:r>
              <a:rPr lang="en-GB" sz="2400" dirty="0">
                <a:latin typeface="Century Gothic" pitchFamily="34" charset="0"/>
              </a:rPr>
              <a:t>so it is easy to locate where the error is and to debug it</a:t>
            </a:r>
          </a:p>
          <a:p>
            <a:pPr marL="457200" lvl="0" indent="-457200" algn="just">
              <a:spcAft>
                <a:spcPts val="2400"/>
              </a:spcAft>
              <a:buFont typeface="+mj-lt"/>
              <a:buAutoNum type="arabicPeriod"/>
            </a:pPr>
            <a:endParaRPr lang="en-GB" sz="2400" dirty="0">
              <a:latin typeface="Century Gothic" pitchFamily="34" charset="0"/>
            </a:endParaRPr>
          </a:p>
          <a:p>
            <a:pPr marL="457200" lvl="0" indent="-457200" algn="just">
              <a:spcAft>
                <a:spcPts val="2400"/>
              </a:spcAft>
            </a:pPr>
            <a:endParaRPr lang="en-GB" sz="2400" dirty="0">
              <a:latin typeface="Century Gothic" pitchFamily="34" charset="0"/>
            </a:endParaRPr>
          </a:p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GB" sz="2300" dirty="0">
              <a:latin typeface="Century Gothic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49382" y="1053821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2.5.3</a:t>
            </a:r>
          </a:p>
        </p:txBody>
      </p:sp>
      <p:pic>
        <p:nvPicPr>
          <p:cNvPr id="10" name="Picture 9" descr="monitor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9659" y="4630222"/>
            <a:ext cx="1897039" cy="1470329"/>
          </a:xfrm>
          <a:prstGeom prst="rect">
            <a:avLst/>
          </a:prstGeom>
        </p:spPr>
      </p:pic>
      <p:grpSp>
        <p:nvGrpSpPr>
          <p:cNvPr id="6145" name="Group 1"/>
          <p:cNvGrpSpPr>
            <a:grpSpLocks/>
          </p:cNvGrpSpPr>
          <p:nvPr/>
        </p:nvGrpSpPr>
        <p:grpSpPr bwMode="auto">
          <a:xfrm>
            <a:off x="9361559" y="1591338"/>
            <a:ext cx="1911492" cy="2789593"/>
            <a:chOff x="9156" y="2439"/>
            <a:chExt cx="2343" cy="3138"/>
          </a:xfrm>
        </p:grpSpPr>
        <p:sp>
          <p:nvSpPr>
            <p:cNvPr id="6146" name="Rectangle 2"/>
            <p:cNvSpPr>
              <a:spLocks noChangeArrowheads="1"/>
            </p:cNvSpPr>
            <p:nvPr/>
          </p:nvSpPr>
          <p:spPr bwMode="auto">
            <a:xfrm>
              <a:off x="9156" y="2439"/>
              <a:ext cx="2343" cy="394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Translate</a:t>
              </a:r>
              <a:r>
                <a:rPr kumimoji="0" lang="en-GB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instruction </a:t>
              </a: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47" name="Rectangle 3"/>
            <p:cNvSpPr>
              <a:spLocks noChangeArrowheads="1"/>
            </p:cNvSpPr>
            <p:nvPr/>
          </p:nvSpPr>
          <p:spPr bwMode="auto">
            <a:xfrm>
              <a:off x="9156" y="2982"/>
              <a:ext cx="2343" cy="3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Execute</a:t>
              </a:r>
              <a:r>
                <a:rPr kumimoji="0" lang="en-GB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instruction </a:t>
              </a: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9156" y="3527"/>
              <a:ext cx="2343" cy="394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Translate</a:t>
              </a:r>
              <a:r>
                <a:rPr kumimoji="0" lang="en-GB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instruction </a:t>
              </a: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9156" y="4091"/>
              <a:ext cx="2343" cy="3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Execute</a:t>
              </a:r>
              <a:r>
                <a:rPr kumimoji="0" lang="en-GB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instruction </a:t>
              </a: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0" name="Rectangle 6"/>
            <p:cNvSpPr>
              <a:spLocks noChangeArrowheads="1"/>
            </p:cNvSpPr>
            <p:nvPr/>
          </p:nvSpPr>
          <p:spPr bwMode="auto">
            <a:xfrm>
              <a:off x="9156" y="4640"/>
              <a:ext cx="2343" cy="394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Translate</a:t>
              </a:r>
              <a:r>
                <a:rPr kumimoji="0" lang="en-GB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instruction </a:t>
              </a: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3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9156" y="5183"/>
              <a:ext cx="2343" cy="3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Execute</a:t>
              </a:r>
              <a:r>
                <a:rPr kumimoji="0" lang="en-GB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instruction </a:t>
              </a:r>
              <a:r>
                <a:rPr kumimoji="0" lang="en-GB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3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" name="Flowchart: Document 17"/>
          <p:cNvSpPr/>
          <p:nvPr/>
        </p:nvSpPr>
        <p:spPr>
          <a:xfrm>
            <a:off x="9362364" y="450376"/>
            <a:ext cx="1869743" cy="1009934"/>
          </a:xfrm>
          <a:prstGeom prst="flowChartDocumen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SOURCE CODE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chemeClr val="bg1"/>
                </a:solidFill>
                <a:latin typeface="Calibri" pitchFamily="34" charset="0"/>
                <a:cs typeface="Arial" pitchFamily="34" charset="0"/>
              </a:rPr>
              <a:t>(high level language)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9520238" y="4875212"/>
            <a:ext cx="1624012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PROGRAM RUNNING</a:t>
            </a:r>
            <a:endParaRPr kumimoji="0" 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Interpreter</a:t>
            </a:r>
            <a:endParaRPr lang="en-GB" sz="28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138984" y="382138"/>
            <a:ext cx="8457207" cy="35484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marR="0" lvl="0" indent="-5143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tabLst/>
              <a:defRPr/>
            </a:pPr>
            <a:endParaRPr lang="en-GB" sz="2300" dirty="0">
              <a:latin typeface="Century Gothic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49382" y="1053821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2.5.3</a:t>
            </a:r>
          </a:p>
        </p:txBody>
      </p:sp>
      <p:sp>
        <p:nvSpPr>
          <p:cNvPr id="8" name="Rectangle 7"/>
          <p:cNvSpPr/>
          <p:nvPr/>
        </p:nvSpPr>
        <p:spPr>
          <a:xfrm>
            <a:off x="3092924" y="5117910"/>
            <a:ext cx="8202304" cy="9962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1800"/>
              </a:spcAft>
            </a:pPr>
            <a:r>
              <a:rPr lang="en-GB" b="1" dirty="0">
                <a:solidFill>
                  <a:schemeClr val="bg1"/>
                </a:solidFill>
                <a:latin typeface="Century Gothic" pitchFamily="34" charset="0"/>
              </a:rPr>
              <a:t>The source code must be made available  to the customer so it could be adapted or copied</a:t>
            </a:r>
          </a:p>
        </p:txBody>
      </p:sp>
      <p:sp>
        <p:nvSpPr>
          <p:cNvPr id="9" name="Rectangle 8"/>
          <p:cNvSpPr/>
          <p:nvPr/>
        </p:nvSpPr>
        <p:spPr>
          <a:xfrm>
            <a:off x="3045726" y="341193"/>
            <a:ext cx="8202304" cy="96899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2400"/>
              </a:spcAft>
            </a:pPr>
            <a:r>
              <a:rPr lang="en-GB" b="1" dirty="0">
                <a:solidFill>
                  <a:schemeClr val="accent3"/>
                </a:solidFill>
                <a:latin typeface="Century Gothic" pitchFamily="34" charset="0"/>
              </a:rPr>
              <a:t>Stops translation as soon as the first error is found so it is easy to locate where the error is and to debug 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73874" y="3993960"/>
            <a:ext cx="8202304" cy="9962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1800"/>
              </a:spcAft>
            </a:pPr>
            <a:r>
              <a:rPr lang="en-GB" b="1" dirty="0">
                <a:solidFill>
                  <a:schemeClr val="bg1"/>
                </a:solidFill>
                <a:latin typeface="Century Gothic" pitchFamily="34" charset="0"/>
              </a:rPr>
              <a:t>The code does not get optimised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92924" y="2870010"/>
            <a:ext cx="8202304" cy="9962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1800"/>
              </a:spcAft>
            </a:pPr>
            <a:r>
              <a:rPr lang="en-GB" b="1" dirty="0">
                <a:solidFill>
                  <a:schemeClr val="bg1"/>
                </a:solidFill>
                <a:latin typeface="Century Gothic" pitchFamily="34" charset="0"/>
              </a:rPr>
              <a:t>It is slower than compilation as every time you run the code you MUST translate the code first. (there is no object code)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5726" y="1522293"/>
            <a:ext cx="8202304" cy="96899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2400"/>
              </a:spcAft>
            </a:pPr>
            <a:r>
              <a:rPr lang="en-GB" b="1" dirty="0">
                <a:solidFill>
                  <a:schemeClr val="accent3"/>
                </a:solidFill>
                <a:latin typeface="Century Gothic" pitchFamily="34" charset="0"/>
              </a:rPr>
              <a:t>When developing code you can see the outcome of your updates quicker than recompiling each time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Compilation VS Interpretation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986464"/>
              </p:ext>
            </p:extLst>
          </p:nvPr>
        </p:nvGraphicFramePr>
        <p:xfrm>
          <a:off x="3009900" y="400048"/>
          <a:ext cx="8515350" cy="5620743"/>
        </p:xfrm>
        <a:graphic>
          <a:graphicData uri="http://schemas.openxmlformats.org/drawingml/2006/table">
            <a:tbl>
              <a:tblPr/>
              <a:tblGrid>
                <a:gridCol w="4142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2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4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FFFFFF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Compilation </a:t>
                      </a:r>
                      <a:endParaRPr lang="en-GB" sz="18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rgbClr val="FFFFFF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Interpretation </a:t>
                      </a:r>
                      <a:endParaRPr lang="en-GB" sz="18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5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E36C0A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Translates the whole program</a:t>
                      </a:r>
                      <a:r>
                        <a:rPr lang="en-GB" sz="160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 (which creates the object code) before allowing it to be run.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E36C0A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Translates and executes instructions one at a time</a:t>
                      </a:r>
                      <a:endParaRPr lang="en-GB" sz="16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84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The </a:t>
                      </a:r>
                      <a:r>
                        <a:rPr lang="en-GB" sz="1600" b="1" dirty="0">
                          <a:solidFill>
                            <a:srgbClr val="E36C0A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source code is not needed to run</a:t>
                      </a:r>
                      <a:r>
                        <a:rPr lang="en-GB" sz="160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 and there is </a:t>
                      </a:r>
                      <a:r>
                        <a:rPr lang="en-GB" sz="1600" b="1" dirty="0">
                          <a:solidFill>
                            <a:srgbClr val="E36C0A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no translation needed once it has been complied the first time</a:t>
                      </a:r>
                      <a:r>
                        <a:rPr lang="en-GB" sz="160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E36C0A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Must translate the source code and execute each line of the source code every time you want to run the program</a:t>
                      </a:r>
                      <a:r>
                        <a:rPr lang="en-GB" sz="160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 – </a:t>
                      </a:r>
                      <a:r>
                        <a:rPr lang="en-GB" sz="1600" b="1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makes it slow </a:t>
                      </a:r>
                      <a:endParaRPr lang="en-GB" sz="16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6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E36C0A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Will list ALL errors after compilation</a:t>
                      </a:r>
                      <a:r>
                        <a:rPr lang="en-GB" sz="160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, sometimes hard to find the location of an error.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Produces </a:t>
                      </a:r>
                      <a:r>
                        <a:rPr lang="en-GB" sz="1600" b="1" dirty="0">
                          <a:solidFill>
                            <a:srgbClr val="E36C0A"/>
                          </a:solidFill>
                          <a:latin typeface="Century Gothic" pitchFamily="34" charset="0"/>
                          <a:ea typeface="Calibri"/>
                          <a:cs typeface="Times New Roman"/>
                        </a:rPr>
                        <a:t>error messages as soon as an error is encountered  </a:t>
                      </a:r>
                      <a:r>
                        <a:rPr lang="en-GB" sz="160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- EASIER TO FIND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6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Used for software that will be run frequently</a:t>
                      </a:r>
                      <a:r>
                        <a:rPr lang="en-GB" sz="1600" baseline="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 or copyright software sold to third parties</a:t>
                      </a:r>
                      <a:endParaRPr lang="en-GB" sz="16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Used during program development and to translate</a:t>
                      </a:r>
                      <a:r>
                        <a:rPr lang="en-GB" sz="1600" baseline="0" dirty="0">
                          <a:latin typeface="Century Gothic" pitchFamily="34" charset="0"/>
                          <a:ea typeface="Calibri"/>
                          <a:cs typeface="Times New Roman"/>
                        </a:rPr>
                        <a:t> intermediate code</a:t>
                      </a:r>
                      <a:endParaRPr lang="en-GB" sz="1600" dirty="0">
                        <a:latin typeface="Century Gothic" pitchFamily="34" charset="0"/>
                        <a:ea typeface="Calibri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822DE-D7E3-4174-A6DE-91DB9A6339D1}" type="datetime1">
              <a:rPr lang="en-US" smtClean="0"/>
              <a:pPr/>
              <a:t>3/9/2021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49382" y="1701521"/>
            <a:ext cx="2171700" cy="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5660" y="0"/>
            <a:ext cx="2074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33CCCC"/>
                </a:solidFill>
                <a:latin typeface="Century Gothic" pitchFamily="34" charset="0"/>
              </a:rPr>
              <a:t>2.5.3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1844</TotalTime>
  <Words>1284</Words>
  <Application>Microsoft Office PowerPoint</Application>
  <PresentationFormat>Widescreen</PresentationFormat>
  <Paragraphs>221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Corbel</vt:lpstr>
      <vt:lpstr>Times New Roman</vt:lpstr>
      <vt:lpstr>Wingdings 2</vt:lpstr>
      <vt:lpstr>Frame</vt:lpstr>
      <vt:lpstr>Translators</vt:lpstr>
      <vt:lpstr>2.5 Summary     </vt:lpstr>
      <vt:lpstr>Overview</vt:lpstr>
      <vt:lpstr>High Level &amp; Low Level languages</vt:lpstr>
      <vt:lpstr>Low level languages</vt:lpstr>
      <vt:lpstr>High level languages</vt:lpstr>
      <vt:lpstr>Machine Code</vt:lpstr>
      <vt:lpstr>Assembly Language</vt:lpstr>
      <vt:lpstr>Source Code</vt:lpstr>
      <vt:lpstr>Translators</vt:lpstr>
      <vt:lpstr>Types of Translators</vt:lpstr>
      <vt:lpstr>Assembler</vt:lpstr>
      <vt:lpstr>Compiler</vt:lpstr>
      <vt:lpstr>Compiler</vt:lpstr>
      <vt:lpstr>Interpreter</vt:lpstr>
      <vt:lpstr>Interpreter</vt:lpstr>
      <vt:lpstr>Compilation VS Interpretation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  Computer Science</dc:title>
  <dc:creator>kim kelly</dc:creator>
  <cp:lastModifiedBy>Paul Brookes</cp:lastModifiedBy>
  <cp:revision>157</cp:revision>
  <dcterms:created xsi:type="dcterms:W3CDTF">2016-08-17T08:47:29Z</dcterms:created>
  <dcterms:modified xsi:type="dcterms:W3CDTF">2021-03-09T14:35:30Z</dcterms:modified>
</cp:coreProperties>
</file>