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5" r:id="rId3"/>
    <p:sldId id="267" r:id="rId4"/>
    <p:sldId id="367" r:id="rId5"/>
    <p:sldId id="366" r:id="rId6"/>
    <p:sldId id="368" r:id="rId7"/>
    <p:sldId id="369" r:id="rId8"/>
    <p:sldId id="357" r:id="rId9"/>
    <p:sldId id="371" r:id="rId10"/>
    <p:sldId id="358" r:id="rId11"/>
    <p:sldId id="359" r:id="rId12"/>
    <p:sldId id="356" r:id="rId13"/>
    <p:sldId id="370" r:id="rId14"/>
    <p:sldId id="282" r:id="rId15"/>
    <p:sldId id="36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2F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854"/>
    <p:restoredTop sz="93130"/>
  </p:normalViewPr>
  <p:slideViewPr>
    <p:cSldViewPr snapToGrid="0" snapToObjects="1">
      <p:cViewPr varScale="1">
        <p:scale>
          <a:sx n="67" d="100"/>
          <a:sy n="67" d="100"/>
        </p:scale>
        <p:origin x="34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D5A30-52AB-0245-8C17-1E7A73DCFC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E6F74B-91EE-B44F-ABE4-A7A1010F51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193328-1604-5E41-820A-E056F3CE6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D5B4A-0F3A-7243-8CEB-0B872ED79844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BAEAC8-0DFF-604B-B404-CA071DA971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8415D5-9E8D-004E-8040-47CA626C9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51303-AA26-174A-8CC9-6C0AD30EB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0507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D865E-6435-034F-B8D3-1AA78FFEA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D37B82-59AE-7E47-8526-A54D3056EB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D87A9C-8826-AF46-B08C-45AAD475B9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D5B4A-0F3A-7243-8CEB-0B872ED79844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2E1E51-A4C9-C84E-A169-8A0CA5E778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21B349-4548-F047-B5B2-02A902E79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51303-AA26-174A-8CC9-6C0AD30EB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357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C0F56-F26F-544C-A36B-F573863D7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CAE390-ED5A-2547-B16F-B185095B64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3E3379-2AD5-864B-AC0A-EC81F2F3E8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D5B4A-0F3A-7243-8CEB-0B872ED79844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9F182F-4332-7540-9AA2-B9A3035F6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80C19A-2726-9F46-8D2C-3057B84DF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51303-AA26-174A-8CC9-6C0AD30EB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11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7F9C9-23BB-8146-8A9F-70487EBB3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033A21-1913-E942-BBF3-B6C8A21AD0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03748F-66FC-8041-BEEB-11F6BF49CF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7058E9-5AEA-3249-B413-51D4911E6E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D5B4A-0F3A-7243-8CEB-0B872ED79844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29EED6-D822-D146-B895-CEBF34B8E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ED2701-54E7-F147-A8B9-B812FA602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51303-AA26-174A-8CC9-6C0AD30EB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008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879EF-FCA0-B746-92D7-F80AFD1C7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A52476-2869-E44E-9D03-16682FB74B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477940-4829-F949-9802-30426355D6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3D13B3-40E6-574A-934E-B9881B58C1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9746397-B237-C64C-BD31-1EEC4EADAF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16ECCA0-FC53-6F4A-B1F9-6D33B7CC8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D5B4A-0F3A-7243-8CEB-0B872ED79844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EBBED86-A371-8F40-8508-B55ED0B60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3519060-CC19-5C4D-BD8B-51C87A3FC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51303-AA26-174A-8CC9-6C0AD30EB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913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4842E-0CC6-8948-8D38-62E20CBF7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5AC9EB-B65B-2749-BCF7-34CB1E165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D5B4A-0F3A-7243-8CEB-0B872ED79844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ECB549-482E-3D4A-B48F-ADEDF7B5F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938A4C-086A-B64A-9226-7BC53BED2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51303-AA26-174A-8CC9-6C0AD30EB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236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C781A3-C085-E144-816F-54E0EEF35B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D5B4A-0F3A-7243-8CEB-0B872ED79844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64F9DF1-3CAA-114E-A4BB-0E88450FFC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6AF2D3-7252-154E-8A3C-4DA666D73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51303-AA26-174A-8CC9-6C0AD30EB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168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FFAF0-0829-EB4C-9E00-FF2BC57BE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1FF310-2DBE-FD4A-A47C-96A12B305B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E75CDB-9190-E940-B0B9-4F2FAA8E6F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0A4C32-E5D8-EA44-AF66-52667F8F1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D5B4A-0F3A-7243-8CEB-0B872ED79844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11CE2A-FE72-0941-9758-5740F61C0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F58DDD-01AC-AA40-B306-A74B50460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51303-AA26-174A-8CC9-6C0AD30EB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096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3E58F-94F8-FF4C-A69D-AD1077DAC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71C5C49-F532-B745-9A35-26628A4D9F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5BE3B3-A9C2-454B-97C1-F8E907140E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748807-269A-B843-9ACE-A4D88FAFEE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D5B4A-0F3A-7243-8CEB-0B872ED79844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6CE9AF-ED35-764D-9849-741C0DE9B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A0D9D3-AA59-8043-A1F6-D894112F9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51303-AA26-174A-8CC9-6C0AD30EB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365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0F830-9C09-B047-9529-F9BCEC750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C07D8A-0216-884B-AA17-CC9C8D6B72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8733A-680F-0143-8263-BF3747A1C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D5B4A-0F3A-7243-8CEB-0B872ED79844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789B4F-5201-C549-BF7E-BE8A78BEE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D75208-6BED-C049-8128-DE6E4A6C4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51303-AA26-174A-8CC9-6C0AD30EB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795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F5D59CD-DA42-D041-B91B-869D62FCBE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D0FC57-37AE-C249-A84A-E3225E4B8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0DCA75-EE95-F749-9CF0-F3AECE3582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D5B4A-0F3A-7243-8CEB-0B872ED79844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3D43E7-FEC0-6449-9BE3-3A092263F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35397F-9AA1-AF47-8DCA-AC7A80E2D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51303-AA26-174A-8CC9-6C0AD30EB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057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A369290-A0BE-2A49-A348-8BEE2A396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A10959-5195-BA4C-A16E-FC121D0281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3F9C24-4DBC-1048-A438-DA0051D16A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2D5B4A-0F3A-7243-8CEB-0B872ED79844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581D59-A2F6-E946-A9B8-3EDC46FF92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C405D0-D251-8647-A08D-A8DAAB0FE9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551303-AA26-174A-8CC9-6C0AD30EB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056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299"/>
            <a:ext cx="12192000" cy="603358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73B29D6-437D-C849-BC4B-5C00DA9323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44825" y="2439907"/>
            <a:ext cx="5483087" cy="1800433"/>
          </a:xfrm>
          <a:solidFill>
            <a:srgbClr val="FFFFFF">
              <a:alpha val="81961"/>
            </a:srgbClr>
          </a:solidFill>
        </p:spPr>
        <p:txBody>
          <a:bodyPr/>
          <a:lstStyle/>
          <a:p>
            <a:r>
              <a:rPr lang="en-US" dirty="0">
                <a:latin typeface="Helvetica Light" panose="020B0403020202020204" pitchFamily="34" charset="0"/>
              </a:rPr>
              <a:t>Keeping active during revision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21CE9DF-F23C-C747-A88B-1D2509ECCD41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8.jpeg">
            <a:extLst>
              <a:ext uri="{FF2B5EF4-FFF2-40B4-BE49-F238E27FC236}">
                <a16:creationId xmlns:a16="http://schemas.microsoft.com/office/drawing/2014/main" id="{2928589D-8457-9A46-AA3D-5FBCF183AEE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326209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345"/>
          <a:stretch/>
        </p:blipFill>
        <p:spPr>
          <a:xfrm>
            <a:off x="0" y="0"/>
            <a:ext cx="12192000" cy="6108225"/>
          </a:xfrm>
          <a:prstGeom prst="rect">
            <a:avLst/>
          </a:prstGeom>
        </p:spPr>
      </p:pic>
      <p:sp>
        <p:nvSpPr>
          <p:cNvPr id="10" name="Content Placeholder 2"/>
          <p:cNvSpPr txBox="1">
            <a:spLocks/>
          </p:cNvSpPr>
          <p:nvPr/>
        </p:nvSpPr>
        <p:spPr>
          <a:xfrm>
            <a:off x="6844882" y="1"/>
            <a:ext cx="5334000" cy="6176962"/>
          </a:xfrm>
          <a:prstGeom prst="rect">
            <a:avLst/>
          </a:prstGeom>
          <a:solidFill>
            <a:schemeClr val="tx1">
              <a:alpha val="82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  <a:buFont typeface="Wingdings" panose="05000000000000000000" pitchFamily="2" charset="2"/>
              <a:buChar char="ü"/>
            </a:pPr>
            <a:endParaRPr lang="en-GB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3000"/>
              </a:spcBef>
              <a:buFont typeface="Wingdings" panose="05000000000000000000" pitchFamily="2" charset="2"/>
              <a:buChar char="ü"/>
            </a:pPr>
            <a:endParaRPr lang="en-GB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3000"/>
              </a:spcBef>
              <a:buFont typeface="Wingdings" panose="05000000000000000000" pitchFamily="2" charset="2"/>
              <a:buChar char="ü"/>
            </a:pPr>
            <a:endParaRPr lang="en-GB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-204843" y="201793"/>
            <a:ext cx="7062844" cy="3312931"/>
          </a:xfrm>
          <a:prstGeom prst="rect">
            <a:avLst/>
          </a:prstGeom>
          <a:solidFill>
            <a:srgbClr val="00B0F0">
              <a:alpha val="82000"/>
            </a:srgb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  <a:buFont typeface="Wingdings" panose="05000000000000000000" pitchFamily="2" charset="2"/>
              <a:buChar char="ü"/>
            </a:pPr>
            <a:endParaRPr lang="en-GB" sz="16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3000"/>
              </a:spcBef>
              <a:buFont typeface="Wingdings" panose="05000000000000000000" pitchFamily="2" charset="2"/>
              <a:buChar char="ü"/>
            </a:pPr>
            <a:endParaRPr lang="en-GB" sz="16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3000"/>
              </a:spcBef>
              <a:buFont typeface="Wingdings" panose="05000000000000000000" pitchFamily="2" charset="2"/>
              <a:buChar char="ü"/>
            </a:pPr>
            <a:endParaRPr lang="en-GB" sz="16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5716" y="344625"/>
            <a:ext cx="756355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MANY </a:t>
            </a:r>
            <a:r>
              <a:rPr lang="en-GB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HOURS OF PHYSICAL ACTIVITY </a:t>
            </a:r>
            <a:r>
              <a:rPr lang="en-GB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YOU COMPLETE IN A WEEK?</a:t>
            </a:r>
          </a:p>
          <a:p>
            <a:endParaRPr lang="en-GB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stopping you?</a:t>
            </a:r>
          </a:p>
          <a:p>
            <a:endParaRPr lang="en-GB" sz="2000" dirty="0">
              <a:solidFill>
                <a:prstClr val="black"/>
              </a:solidFill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7144767" y="878443"/>
            <a:ext cx="4747349" cy="4351338"/>
          </a:xfrm>
        </p:spPr>
        <p:txBody>
          <a:bodyPr/>
          <a:lstStyle/>
          <a:p>
            <a:pPr marL="0" indent="0">
              <a:buNone/>
            </a:pPr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Regular Physical Activity impacts the brain, it…</a:t>
            </a:r>
          </a:p>
          <a:p>
            <a:pPr marL="0" indent="0">
              <a:buNone/>
            </a:pPr>
            <a:endParaRPr lang="en-GB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boosts your memory</a:t>
            </a:r>
          </a:p>
          <a:p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improves your concentration</a:t>
            </a:r>
          </a:p>
          <a:p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helps reduce stress </a:t>
            </a:r>
          </a:p>
          <a:p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lengthens attention span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0661D3C-6B76-6C41-948F-F1BB4E623305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image8.jpeg">
            <a:extLst>
              <a:ext uri="{FF2B5EF4-FFF2-40B4-BE49-F238E27FC236}">
                <a16:creationId xmlns:a16="http://schemas.microsoft.com/office/drawing/2014/main" id="{7FF1ACC1-F182-AD4E-8467-B48183CAB15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151439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t="10286" b="6440"/>
          <a:stretch/>
        </p:blipFill>
        <p:spPr>
          <a:xfrm>
            <a:off x="194254" y="1793699"/>
            <a:ext cx="8074454" cy="403149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656754" y="1868353"/>
            <a:ext cx="4406037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</a:t>
            </a:r>
            <a:r>
              <a:rPr lang="en-GB" sz="4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areas are very active;</a:t>
            </a:r>
          </a:p>
          <a:p>
            <a:endParaRPr lang="en-GB" sz="44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4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Blue</a:t>
            </a:r>
            <a:r>
              <a:rPr lang="en-GB" sz="4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areas are least active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240605"/>
            <a:ext cx="8462963" cy="1325563"/>
          </a:xfrm>
          <a:solidFill>
            <a:srgbClr val="029FD7"/>
          </a:solidFill>
        </p:spPr>
        <p:txBody>
          <a:bodyPr>
            <a:normAutofit/>
          </a:bodyPr>
          <a:lstStyle/>
          <a:p>
            <a:r>
              <a:rPr lang="en-GB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Physically active students have </a:t>
            </a:r>
            <a:br>
              <a:rPr lang="en-GB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more active brains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F76DC20-D73F-7E44-9AFF-C299298BF0C8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image8.jpeg">
            <a:extLst>
              <a:ext uri="{FF2B5EF4-FFF2-40B4-BE49-F238E27FC236}">
                <a16:creationId xmlns:a16="http://schemas.microsoft.com/office/drawing/2014/main" id="{44AC2592-28C2-4344-891A-9AA9A17AFD0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73992FB-8CF8-5C4E-9288-8C2B95AE8607}"/>
              </a:ext>
            </a:extLst>
          </p:cNvPr>
          <p:cNvSpPr/>
          <p:nvPr/>
        </p:nvSpPr>
        <p:spPr>
          <a:xfrm>
            <a:off x="5414963" y="6453376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/>
              <a:t>https://</a:t>
            </a:r>
            <a:r>
              <a:rPr lang="en-US" sz="1200" dirty="0" err="1"/>
              <a:t>lifehacker.com</a:t>
            </a:r>
            <a:r>
              <a:rPr lang="en-US" sz="1200" dirty="0"/>
              <a:t>/20-minutes-of-exercise-before-an-exam-may-boost-your-pe-1541773646</a:t>
            </a:r>
          </a:p>
        </p:txBody>
      </p:sp>
    </p:spTree>
    <p:extLst>
      <p:ext uri="{BB962C8B-B14F-4D97-AF65-F5344CB8AC3E}">
        <p14:creationId xmlns:p14="http://schemas.microsoft.com/office/powerpoint/2010/main" val="144409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D2A4D47-7811-E944-B16F-01F83A03E41A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8.jpeg">
            <a:extLst>
              <a:ext uri="{FF2B5EF4-FFF2-40B4-BE49-F238E27FC236}">
                <a16:creationId xmlns:a16="http://schemas.microsoft.com/office/drawing/2014/main" id="{B5CED606-F74D-204A-8A02-B02FD5CD83C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D0A0686B-8B00-ED4E-8CF5-66948FCC18EE}"/>
              </a:ext>
            </a:extLst>
          </p:cNvPr>
          <p:cNvSpPr txBox="1">
            <a:spLocks/>
          </p:cNvSpPr>
          <p:nvPr/>
        </p:nvSpPr>
        <p:spPr>
          <a:xfrm>
            <a:off x="0" y="208874"/>
            <a:ext cx="9740347" cy="874492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bg1"/>
                </a:solidFill>
                <a:latin typeface="Helvetica Light" panose="020B0403020202020204" pitchFamily="34" charset="0"/>
              </a:rPr>
              <a:t>   Exercise can improve your exam performance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59432EB-CF74-5347-80FF-6E5DBDE32579}"/>
              </a:ext>
            </a:extLst>
          </p:cNvPr>
          <p:cNvSpPr/>
          <p:nvPr/>
        </p:nvSpPr>
        <p:spPr>
          <a:xfrm>
            <a:off x="762000" y="1323061"/>
            <a:ext cx="11085443" cy="1077218"/>
          </a:xfrm>
          <a:prstGeom prst="rect">
            <a:avLst/>
          </a:prstGeom>
          <a:ln w="38100">
            <a:solidFill>
              <a:srgbClr val="FF2F92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3200" dirty="0">
                <a:solidFill>
                  <a:srgbClr val="0A0A0A"/>
                </a:solidFill>
                <a:latin typeface="Helvetica Light" panose="020B0403020202020204" pitchFamily="34" charset="0"/>
              </a:rPr>
              <a:t>Exercise</a:t>
            </a:r>
            <a:r>
              <a:rPr lang="en-GB" sz="3200" dirty="0">
                <a:solidFill>
                  <a:srgbClr val="0A0A0A"/>
                </a:solidFill>
                <a:effectLst/>
                <a:latin typeface="Helvetica Light" panose="020B0403020202020204" pitchFamily="34" charset="0"/>
              </a:rPr>
              <a:t> triggers the release of various hormones and chemical compounds in the body</a:t>
            </a:r>
            <a:endParaRPr lang="en-US" sz="3200" dirty="0">
              <a:latin typeface="Helvetica Light" panose="020B0403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148D87D-F6E7-3241-94AD-DB201CC18C5A}"/>
              </a:ext>
            </a:extLst>
          </p:cNvPr>
          <p:cNvSpPr/>
          <p:nvPr/>
        </p:nvSpPr>
        <p:spPr>
          <a:xfrm>
            <a:off x="7871791" y="2803874"/>
            <a:ext cx="2991680" cy="224676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chemeClr val="bg1"/>
                </a:solidFill>
                <a:effectLst/>
                <a:latin typeface="Helvetica Light" panose="020B0403020202020204" pitchFamily="34" charset="0"/>
              </a:rPr>
              <a:t>Norepinephrine</a:t>
            </a:r>
            <a:r>
              <a:rPr lang="en-GB" sz="2800" dirty="0">
                <a:solidFill>
                  <a:schemeClr val="bg1"/>
                </a:solidFill>
                <a:effectLst/>
                <a:latin typeface="Helvetica Light" panose="020B0403020202020204" pitchFamily="34" charset="0"/>
              </a:rPr>
              <a:t> –</a:t>
            </a:r>
          </a:p>
          <a:p>
            <a:r>
              <a:rPr lang="en-GB" sz="2800" dirty="0">
                <a:solidFill>
                  <a:schemeClr val="bg1"/>
                </a:solidFill>
                <a:effectLst/>
                <a:latin typeface="Helvetica Light" panose="020B0403020202020204" pitchFamily="34" charset="0"/>
              </a:rPr>
              <a:t>affects motivation and mental stimulation</a:t>
            </a:r>
          </a:p>
          <a:p>
            <a:endParaRPr lang="en-GB" sz="2800" dirty="0">
              <a:solidFill>
                <a:schemeClr val="bg1"/>
              </a:solidFill>
              <a:effectLst/>
              <a:latin typeface="Helvetica Light" panose="020B0403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45B33C7-2751-B645-B804-D9B8A01CE563}"/>
              </a:ext>
            </a:extLst>
          </p:cNvPr>
          <p:cNvSpPr/>
          <p:nvPr/>
        </p:nvSpPr>
        <p:spPr>
          <a:xfrm>
            <a:off x="762000" y="2803874"/>
            <a:ext cx="2955235" cy="2677656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chemeClr val="bg1"/>
                </a:solidFill>
                <a:latin typeface="Helvetica Light" panose="020B0403020202020204" pitchFamily="34" charset="0"/>
              </a:rPr>
              <a:t>Serotonin – </a:t>
            </a:r>
            <a:r>
              <a:rPr lang="en-GB" sz="2800" dirty="0">
                <a:solidFill>
                  <a:schemeClr val="bg1"/>
                </a:solidFill>
                <a:latin typeface="Helvetica Light" panose="020B0403020202020204" pitchFamily="34" charset="0"/>
              </a:rPr>
              <a:t>involved in regulating your sleep cycles and boosting your mood.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1721B8E-7DE5-E943-9625-EFD3A68C12C3}"/>
              </a:ext>
            </a:extLst>
          </p:cNvPr>
          <p:cNvSpPr/>
          <p:nvPr/>
        </p:nvSpPr>
        <p:spPr>
          <a:xfrm>
            <a:off x="4469295" y="2770085"/>
            <a:ext cx="2650435" cy="2677656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chemeClr val="bg1"/>
                </a:solidFill>
                <a:latin typeface="Helvetica Light" panose="020B0403020202020204" pitchFamily="34" charset="0"/>
              </a:rPr>
              <a:t>Dopamine –</a:t>
            </a:r>
            <a:r>
              <a:rPr lang="en-GB" sz="2800" dirty="0">
                <a:solidFill>
                  <a:srgbClr val="0A0A0A"/>
                </a:solidFill>
                <a:latin typeface="Helvetica Light" panose="020B0403020202020204" pitchFamily="34" charset="0"/>
              </a:rPr>
              <a:t> </a:t>
            </a:r>
            <a:r>
              <a:rPr lang="en-GB" sz="2800" dirty="0">
                <a:solidFill>
                  <a:schemeClr val="bg1"/>
                </a:solidFill>
                <a:latin typeface="Helvetica Light" panose="020B0403020202020204" pitchFamily="34" charset="0"/>
              </a:rPr>
              <a:t>positively influences learning and your attention span</a:t>
            </a:r>
            <a:r>
              <a:rPr lang="en-GB" sz="2800" dirty="0">
                <a:solidFill>
                  <a:srgbClr val="FFFFFF"/>
                </a:solidFill>
                <a:latin typeface="Helvetica Light" panose="020B0403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893559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3281" y="-41565"/>
            <a:ext cx="5388719" cy="617696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D2A4D47-7811-E944-B16F-01F83A03E41A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8.jpeg">
            <a:extLst>
              <a:ext uri="{FF2B5EF4-FFF2-40B4-BE49-F238E27FC236}">
                <a16:creationId xmlns:a16="http://schemas.microsoft.com/office/drawing/2014/main" id="{B5CED606-F74D-204A-8A02-B02FD5CD83C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824BB77-0C35-3A4F-8BF6-9B1E6EC62A58}"/>
              </a:ext>
            </a:extLst>
          </p:cNvPr>
          <p:cNvSpPr/>
          <p:nvPr/>
        </p:nvSpPr>
        <p:spPr>
          <a:xfrm>
            <a:off x="391633" y="2834642"/>
            <a:ext cx="613385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A0A0A"/>
                </a:solidFill>
                <a:latin typeface="Helvetica Light" panose="020B0403020202020204" pitchFamily="34" charset="0"/>
              </a:rPr>
              <a:t>C</a:t>
            </a:r>
            <a:r>
              <a:rPr lang="en-GB" sz="3200" dirty="0">
                <a:solidFill>
                  <a:srgbClr val="0A0A0A"/>
                </a:solidFill>
                <a:effectLst/>
                <a:latin typeface="Helvetica Light" panose="020B0403020202020204" pitchFamily="34" charset="0"/>
              </a:rPr>
              <a:t>ognitive brain function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A0A0A"/>
                </a:solidFill>
                <a:latin typeface="Helvetica Light" panose="020B0403020202020204" pitchFamily="34" charset="0"/>
              </a:rPr>
              <a:t>Your ability to focus for longer periods of time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A0A0A"/>
                </a:solidFill>
                <a:effectLst/>
                <a:latin typeface="Helvetica Light" panose="020B0403020202020204" pitchFamily="34" charset="0"/>
              </a:rPr>
              <a:t>Your stress levels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A0A0A"/>
                </a:solidFill>
                <a:effectLst/>
                <a:latin typeface="Helvetica Light" panose="020B0403020202020204" pitchFamily="34" charset="0"/>
              </a:rPr>
              <a:t>Memory retention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3200" dirty="0">
              <a:solidFill>
                <a:srgbClr val="0A0A0A"/>
              </a:solidFill>
              <a:effectLst/>
              <a:latin typeface="Helvetica Light" panose="020B0403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>
              <a:latin typeface="Helvetica Light" panose="020B0403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7C05490-AA4F-5F42-B552-F4D8F39823F8}"/>
              </a:ext>
            </a:extLst>
          </p:cNvPr>
          <p:cNvSpPr/>
          <p:nvPr/>
        </p:nvSpPr>
        <p:spPr>
          <a:xfrm>
            <a:off x="549202" y="1292240"/>
            <a:ext cx="11039559" cy="1200329"/>
          </a:xfrm>
          <a:prstGeom prst="rect">
            <a:avLst/>
          </a:prstGeom>
          <a:solidFill>
            <a:schemeClr val="bg1"/>
          </a:solidFill>
          <a:ln w="38100">
            <a:solidFill>
              <a:srgbClr val="FF2F92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3600" dirty="0">
                <a:solidFill>
                  <a:srgbClr val="0A0A0A"/>
                </a:solidFill>
                <a:latin typeface="Helvetica Light" panose="020B0403020202020204" pitchFamily="34" charset="0"/>
              </a:rPr>
              <a:t>Increased blood flow &amp; the combination of hormones and neurotransmitters can improve: 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8E1100D-4D9C-9446-B18D-955B6325E5C0}"/>
              </a:ext>
            </a:extLst>
          </p:cNvPr>
          <p:cNvSpPr txBox="1">
            <a:spLocks/>
          </p:cNvSpPr>
          <p:nvPr/>
        </p:nvSpPr>
        <p:spPr>
          <a:xfrm>
            <a:off x="0" y="208874"/>
            <a:ext cx="9740347" cy="874492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bg1"/>
                </a:solidFill>
                <a:latin typeface="Helvetica Light" panose="020B0403020202020204" pitchFamily="34" charset="0"/>
              </a:rPr>
              <a:t>   Exercise can improve your exam performance</a:t>
            </a:r>
          </a:p>
        </p:txBody>
      </p:sp>
    </p:spTree>
    <p:extLst>
      <p:ext uri="{BB962C8B-B14F-4D97-AF65-F5344CB8AC3E}">
        <p14:creationId xmlns:p14="http://schemas.microsoft.com/office/powerpoint/2010/main" val="19161787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D2A4D47-7811-E944-B16F-01F83A03E41A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8.jpeg">
            <a:extLst>
              <a:ext uri="{FF2B5EF4-FFF2-40B4-BE49-F238E27FC236}">
                <a16:creationId xmlns:a16="http://schemas.microsoft.com/office/drawing/2014/main" id="{B5CED606-F74D-204A-8A02-B02FD5CD83C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D0A0686B-8B00-ED4E-8CF5-66948FCC18EE}"/>
              </a:ext>
            </a:extLst>
          </p:cNvPr>
          <p:cNvSpPr txBox="1">
            <a:spLocks/>
          </p:cNvSpPr>
          <p:nvPr/>
        </p:nvSpPr>
        <p:spPr>
          <a:xfrm>
            <a:off x="0" y="254724"/>
            <a:ext cx="9829800" cy="1033519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bg1"/>
                </a:solidFill>
                <a:latin typeface="Helvetica Light" panose="020B0403020202020204" pitchFamily="34" charset="0"/>
              </a:rPr>
              <a:t>  Why is it important to take breaks in your </a:t>
            </a:r>
          </a:p>
          <a:p>
            <a:r>
              <a:rPr lang="en-US" b="1" dirty="0">
                <a:solidFill>
                  <a:schemeClr val="bg1"/>
                </a:solidFill>
                <a:latin typeface="Helvetica Light" panose="020B0403020202020204" pitchFamily="34" charset="0"/>
              </a:rPr>
              <a:t>  revision?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3975B2D-95EE-EE4F-A4BB-24616AC53E3E}"/>
              </a:ext>
            </a:extLst>
          </p:cNvPr>
          <p:cNvSpPr/>
          <p:nvPr/>
        </p:nvSpPr>
        <p:spPr>
          <a:xfrm>
            <a:off x="479895" y="1763034"/>
            <a:ext cx="5768506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effectLst/>
                <a:latin typeface="Helvetica Light" panose="020B0403020202020204" pitchFamily="34" charset="0"/>
              </a:rPr>
              <a:t> You're </a:t>
            </a:r>
            <a:r>
              <a:rPr lang="en-GB" sz="2400" b="1" dirty="0">
                <a:effectLst/>
                <a:latin typeface="Helvetica Light" panose="020B0403020202020204" pitchFamily="34" charset="0"/>
              </a:rPr>
              <a:t>less likely to get distracted </a:t>
            </a:r>
            <a:r>
              <a:rPr lang="en-GB" sz="2400" dirty="0">
                <a:effectLst/>
                <a:latin typeface="Helvetica Light" panose="020B0403020202020204" pitchFamily="34" charset="0"/>
              </a:rPr>
              <a:t>while you are revising. 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effectLst/>
                <a:latin typeface="Helvetica Light" panose="020B0403020202020204" pitchFamily="34" charset="0"/>
              </a:rPr>
              <a:t> It's much better to spend 60 minutes revising well and </a:t>
            </a:r>
            <a:r>
              <a:rPr lang="en-GB" sz="2400" b="1" dirty="0">
                <a:effectLst/>
                <a:latin typeface="Helvetica Light" panose="020B0403020202020204" pitchFamily="34" charset="0"/>
              </a:rPr>
              <a:t>10 minutes on a break </a:t>
            </a:r>
            <a:r>
              <a:rPr lang="en-GB" sz="2400" dirty="0">
                <a:effectLst/>
                <a:latin typeface="Helvetica Light" panose="020B0403020202020204" pitchFamily="34" charset="0"/>
              </a:rPr>
              <a:t>than to spend </a:t>
            </a:r>
            <a:r>
              <a:rPr lang="en-GB" sz="2400" dirty="0">
                <a:latin typeface="Helvetica Light" panose="020B0403020202020204" pitchFamily="34" charset="0"/>
              </a:rPr>
              <a:t>longer</a:t>
            </a:r>
            <a:r>
              <a:rPr lang="en-GB" sz="2400" dirty="0">
                <a:effectLst/>
                <a:latin typeface="Helvetica Light" panose="020B0403020202020204" pitchFamily="34" charset="0"/>
              </a:rPr>
              <a:t> half revising and half playing with your phone.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effectLst/>
                <a:latin typeface="Helvetica Light" panose="020B0403020202020204" pitchFamily="34" charset="0"/>
              </a:rPr>
              <a:t> </a:t>
            </a:r>
            <a:r>
              <a:rPr lang="en-GB" sz="2400" b="1" dirty="0">
                <a:effectLst/>
                <a:latin typeface="Helvetica Light" panose="020B0403020202020204" pitchFamily="34" charset="0"/>
              </a:rPr>
              <a:t>Breaks actually make you work more effectively.</a:t>
            </a:r>
            <a:r>
              <a:rPr lang="en-GB" sz="2400" dirty="0">
                <a:effectLst/>
                <a:latin typeface="Helvetica Light" panose="020B0403020202020204" pitchFamily="34" charset="0"/>
              </a:rPr>
              <a:t> After all that mental work, your brain needs a rest.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1973" y="1840601"/>
            <a:ext cx="5244252" cy="3473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6591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D2A4D47-7811-E944-B16F-01F83A03E41A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8.jpeg">
            <a:extLst>
              <a:ext uri="{FF2B5EF4-FFF2-40B4-BE49-F238E27FC236}">
                <a16:creationId xmlns:a16="http://schemas.microsoft.com/office/drawing/2014/main" id="{B5CED606-F74D-204A-8A02-B02FD5CD83C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D0A0686B-8B00-ED4E-8CF5-66948FCC18EE}"/>
              </a:ext>
            </a:extLst>
          </p:cNvPr>
          <p:cNvSpPr txBox="1">
            <a:spLocks/>
          </p:cNvSpPr>
          <p:nvPr/>
        </p:nvSpPr>
        <p:spPr>
          <a:xfrm>
            <a:off x="0" y="254724"/>
            <a:ext cx="9829800" cy="1033519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bg1"/>
                </a:solidFill>
                <a:latin typeface="Helvetica Light" panose="020B0403020202020204" pitchFamily="34" charset="0"/>
              </a:rPr>
              <a:t>  How to build exercise into your breaks…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3975B2D-95EE-EE4F-A4BB-24616AC53E3E}"/>
              </a:ext>
            </a:extLst>
          </p:cNvPr>
          <p:cNvSpPr/>
          <p:nvPr/>
        </p:nvSpPr>
        <p:spPr>
          <a:xfrm>
            <a:off x="420259" y="1540207"/>
            <a:ext cx="6397985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GB" sz="2400" b="1" dirty="0">
                <a:effectLst/>
                <a:latin typeface="Helvetica Light" panose="020B0403020202020204" pitchFamily="34" charset="0"/>
              </a:rPr>
              <a:t>Schedule regular breaks during your revision. </a:t>
            </a:r>
            <a:r>
              <a:rPr lang="en-GB" sz="2400" dirty="0">
                <a:effectLst/>
                <a:latin typeface="Helvetica Light" panose="020B0403020202020204" pitchFamily="34" charset="0"/>
              </a:rPr>
              <a:t>This could be 60 minutes of revision, followed by a 10 minute break. Exactly what schedule is best varies from person to person.</a:t>
            </a:r>
            <a:endParaRPr lang="en-GB" sz="2400" dirty="0">
              <a:latin typeface="Helvetica Light" panose="020B0403020202020204" pitchFamily="34" charset="0"/>
            </a:endParaRPr>
          </a:p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effectLst/>
                <a:latin typeface="Helvetica Light" panose="020B0403020202020204" pitchFamily="34" charset="0"/>
              </a:rPr>
              <a:t>Use your break for </a:t>
            </a:r>
            <a:r>
              <a:rPr lang="en-GB" sz="2400" b="1" dirty="0">
                <a:effectLst/>
                <a:latin typeface="Helvetica Light" panose="020B0403020202020204" pitchFamily="34" charset="0"/>
              </a:rPr>
              <a:t>something relaxing and refreshing</a:t>
            </a:r>
            <a:r>
              <a:rPr lang="en-GB" sz="2400" dirty="0">
                <a:effectLst/>
                <a:latin typeface="Helvetica Light" panose="020B0403020202020204" pitchFamily="34" charset="0"/>
              </a:rPr>
              <a:t>, but which won't distract you from getting back to work.</a:t>
            </a:r>
          </a:p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latin typeface="Helvetica Light" panose="020B0403020202020204" pitchFamily="34" charset="0"/>
              </a:rPr>
              <a:t>Do </a:t>
            </a:r>
            <a:r>
              <a:rPr lang="en-GB" sz="2400" dirty="0">
                <a:effectLst/>
                <a:latin typeface="Helvetica Light" panose="020B0403020202020204" pitchFamily="34" charset="0"/>
              </a:rPr>
              <a:t>something that </a:t>
            </a:r>
            <a:r>
              <a:rPr lang="en-GB" sz="2400" b="1" dirty="0">
                <a:effectLst/>
                <a:latin typeface="Helvetica Light" panose="020B0403020202020204" pitchFamily="34" charset="0"/>
              </a:rPr>
              <a:t>involves getting up from where you're revising and moving around</a:t>
            </a:r>
            <a:r>
              <a:rPr lang="en-GB" sz="2400" dirty="0">
                <a:effectLst/>
                <a:latin typeface="Helvetica Light" panose="020B0403020202020204" pitchFamily="34" charset="0"/>
              </a:rPr>
              <a:t>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6323" y="1682461"/>
            <a:ext cx="4566804" cy="3858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4586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252" y="-28072"/>
            <a:ext cx="12214252" cy="612792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012" y="2204545"/>
            <a:ext cx="5418418" cy="312065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22252" y="166817"/>
            <a:ext cx="7098349" cy="132343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en-GB" sz="3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GB" sz="40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During revision -  work in</a:t>
            </a:r>
          </a:p>
          <a:p>
            <a:r>
              <a:rPr lang="en-GB" sz="40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GB" sz="4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 to 90 minute intervals</a:t>
            </a:r>
          </a:p>
        </p:txBody>
      </p:sp>
      <p:pic>
        <p:nvPicPr>
          <p:cNvPr id="2052" name="Picture 4" descr="http://b.fastcompany.net/multisite_files/fastcompany/inline/2013/06/3013188-inline-ultradian-rhythm-inlin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4995" y="245055"/>
            <a:ext cx="3759200" cy="2490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6189509" y="2990640"/>
            <a:ext cx="5510412" cy="2677656"/>
          </a:xfrm>
          <a:prstGeom prst="rect">
            <a:avLst/>
          </a:prstGeom>
          <a:solidFill>
            <a:srgbClr val="00B0F0">
              <a:alpha val="85882"/>
            </a:srgb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  <a:latin typeface="Helvetica Light" panose="020B0403020202020204" pitchFamily="34" charset="0"/>
              </a:rPr>
              <a:t>Your brain uses up more glucose than any other bodily activity. Typically you will have spent most of it after 60-90 minutes.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  <a:latin typeface="Helvetica Light" panose="020B0403020202020204" pitchFamily="34" charset="0"/>
              </a:rPr>
              <a:t>So take a break, get up, go for a walk, have a snack, do something completely different to recharge</a:t>
            </a:r>
            <a:r>
              <a:rPr lang="en-GB" sz="2000" dirty="0">
                <a:solidFill>
                  <a:schemeClr val="bg1"/>
                </a:solidFill>
                <a:latin typeface="Helvetica Light" panose="020B0403020202020204" pitchFamily="34" charset="0"/>
              </a:rPr>
              <a:t>.  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A138590-04FC-3A40-A5A9-DA668B17FC48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image8.jpeg">
            <a:extLst>
              <a:ext uri="{FF2B5EF4-FFF2-40B4-BE49-F238E27FC236}">
                <a16:creationId xmlns:a16="http://schemas.microsoft.com/office/drawing/2014/main" id="{F41C20C5-D5A7-D842-A1B7-58D862515D4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63921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10AE419-D091-4749-9E5B-CFFB31BC2EB8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8.jpeg">
            <a:extLst>
              <a:ext uri="{FF2B5EF4-FFF2-40B4-BE49-F238E27FC236}">
                <a16:creationId xmlns:a16="http://schemas.microsoft.com/office/drawing/2014/main" id="{853FBFFC-2265-7949-BB6D-D050AF25164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8577" y="-1"/>
            <a:ext cx="12330113" cy="607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3370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D2A4D47-7811-E944-B16F-01F83A03E41A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8.jpeg">
            <a:extLst>
              <a:ext uri="{FF2B5EF4-FFF2-40B4-BE49-F238E27FC236}">
                <a16:creationId xmlns:a16="http://schemas.microsoft.com/office/drawing/2014/main" id="{B5CED606-F74D-204A-8A02-B02FD5CD83C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D0A0686B-8B00-ED4E-8CF5-66948FCC18EE}"/>
              </a:ext>
            </a:extLst>
          </p:cNvPr>
          <p:cNvSpPr txBox="1">
            <a:spLocks/>
          </p:cNvSpPr>
          <p:nvPr/>
        </p:nvSpPr>
        <p:spPr>
          <a:xfrm>
            <a:off x="0" y="308264"/>
            <a:ext cx="8980967" cy="1063336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bg1"/>
                </a:solidFill>
                <a:latin typeface="Helvetica Light" panose="020B0403020202020204" pitchFamily="34" charset="0"/>
              </a:rPr>
              <a:t>   Fitting exercise into your schedule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C0AF70-37AD-504C-B660-EF0D6DCE6614}"/>
              </a:ext>
            </a:extLst>
          </p:cNvPr>
          <p:cNvSpPr/>
          <p:nvPr/>
        </p:nvSpPr>
        <p:spPr>
          <a:xfrm>
            <a:off x="307176" y="1607505"/>
            <a:ext cx="6322225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rgbClr val="0A0A0A"/>
                </a:solidFill>
                <a:latin typeface="Helvetica Light" panose="020B0403020202020204" pitchFamily="34" charset="0"/>
              </a:rPr>
              <a:t>B</a:t>
            </a:r>
            <a:r>
              <a:rPr lang="en-GB" sz="2800" b="1" dirty="0">
                <a:solidFill>
                  <a:srgbClr val="0A0A0A"/>
                </a:solidFill>
                <a:effectLst/>
                <a:latin typeface="Helvetica Light" panose="020B0403020202020204" pitchFamily="34" charset="0"/>
              </a:rPr>
              <a:t>e flexible. </a:t>
            </a:r>
            <a:r>
              <a:rPr lang="en-GB" sz="2800" dirty="0">
                <a:solidFill>
                  <a:srgbClr val="0A0A0A"/>
                </a:solidFill>
                <a:effectLst/>
                <a:latin typeface="Helvetica Light" panose="020B0403020202020204" pitchFamily="34" charset="0"/>
              </a:rPr>
              <a:t>Fit your exercise around your revision timetable, and find what works for you.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rgbClr val="0A0A0A"/>
                </a:solidFill>
                <a:latin typeface="Helvetica Light" panose="020B0403020202020204" pitchFamily="34" charset="0"/>
              </a:rPr>
              <a:t>Shorter intense exercise </a:t>
            </a:r>
            <a:r>
              <a:rPr lang="en-GB" sz="2800" dirty="0">
                <a:solidFill>
                  <a:srgbClr val="0A0A0A"/>
                </a:solidFill>
                <a:latin typeface="Helvetica Light" panose="020B0403020202020204" pitchFamily="34" charset="0"/>
              </a:rPr>
              <a:t>is great during the exam period as it doesn’t take too long. 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rgbClr val="0A0A0A"/>
                </a:solidFill>
                <a:effectLst/>
                <a:latin typeface="Helvetica Light" panose="020B0403020202020204" pitchFamily="34" charset="0"/>
              </a:rPr>
              <a:t>Tak</a:t>
            </a:r>
            <a:r>
              <a:rPr lang="en-GB" sz="2800" b="1" dirty="0">
                <a:solidFill>
                  <a:srgbClr val="0A0A0A"/>
                </a:solidFill>
                <a:latin typeface="Helvetica Light" panose="020B0403020202020204" pitchFamily="34" charset="0"/>
              </a:rPr>
              <a:t>e regular walks </a:t>
            </a:r>
            <a:r>
              <a:rPr lang="en-GB" sz="2800" dirty="0">
                <a:solidFill>
                  <a:srgbClr val="0A0A0A"/>
                </a:solidFill>
                <a:latin typeface="Helvetica Light" panose="020B0403020202020204" pitchFamily="34" charset="0"/>
              </a:rPr>
              <a:t>during the day to help you stay fresh and active. </a:t>
            </a:r>
            <a:endParaRPr lang="en-GB" sz="2800" dirty="0">
              <a:solidFill>
                <a:srgbClr val="0A0A0A"/>
              </a:solidFill>
              <a:effectLst/>
              <a:latin typeface="Helvetica Light" panose="020B0403020202020204" pitchFamily="34" charset="0"/>
            </a:endParaRP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US" sz="2800" dirty="0">
              <a:latin typeface="Helvetica Light" panose="020B0403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6578" y="1766887"/>
            <a:ext cx="4922048" cy="3267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2667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D2A4D47-7811-E944-B16F-01F83A03E41A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8.jpeg">
            <a:extLst>
              <a:ext uri="{FF2B5EF4-FFF2-40B4-BE49-F238E27FC236}">
                <a16:creationId xmlns:a16="http://schemas.microsoft.com/office/drawing/2014/main" id="{B5CED606-F74D-204A-8A02-B02FD5CD83C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D0A0686B-8B00-ED4E-8CF5-66948FCC18EE}"/>
              </a:ext>
            </a:extLst>
          </p:cNvPr>
          <p:cNvSpPr txBox="1">
            <a:spLocks/>
          </p:cNvSpPr>
          <p:nvPr/>
        </p:nvSpPr>
        <p:spPr>
          <a:xfrm>
            <a:off x="0" y="318204"/>
            <a:ext cx="8434315" cy="1113032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bg1"/>
                </a:solidFill>
                <a:latin typeface="Helvetica Light" panose="020B0403020202020204" pitchFamily="34" charset="0"/>
              </a:rPr>
              <a:t>    Find a routine that works for you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CBBBB01-BB88-BA4C-A2F3-FC116CEF95F2}"/>
              </a:ext>
            </a:extLst>
          </p:cNvPr>
          <p:cNvSpPr/>
          <p:nvPr/>
        </p:nvSpPr>
        <p:spPr>
          <a:xfrm>
            <a:off x="8073888" y="3496539"/>
            <a:ext cx="3210340" cy="1815882"/>
          </a:xfrm>
          <a:prstGeom prst="rect">
            <a:avLst/>
          </a:prstGeom>
          <a:ln w="38100">
            <a:solidFill>
              <a:srgbClr val="FF2F92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2800" dirty="0">
                <a:solidFill>
                  <a:srgbClr val="0A0A0A"/>
                </a:solidFill>
                <a:latin typeface="Helvetica Light" panose="020B0403020202020204" pitchFamily="34" charset="0"/>
              </a:rPr>
              <a:t>E</a:t>
            </a:r>
            <a:r>
              <a:rPr lang="en-GB" sz="2800" dirty="0">
                <a:solidFill>
                  <a:srgbClr val="0A0A0A"/>
                </a:solidFill>
                <a:effectLst/>
                <a:latin typeface="Helvetica Light" panose="020B0403020202020204" pitchFamily="34" charset="0"/>
              </a:rPr>
              <a:t>arly evening exercise could help to de-stress &amp; relax before bed.</a:t>
            </a:r>
            <a:endParaRPr lang="en-US" sz="2800" dirty="0">
              <a:latin typeface="Helvetica Light" panose="020B0403020202020204" pitchFamily="34" charset="0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29A18531-8BB4-1C4A-B6D9-478121C3EAA0}"/>
              </a:ext>
            </a:extLst>
          </p:cNvPr>
          <p:cNvSpPr/>
          <p:nvPr/>
        </p:nvSpPr>
        <p:spPr>
          <a:xfrm>
            <a:off x="755374" y="1829956"/>
            <a:ext cx="2743200" cy="873487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Helvetica Light" panose="020B0403020202020204" pitchFamily="34" charset="0"/>
              </a:rPr>
              <a:t>6-7am 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58E7AFB7-B691-E948-AAF9-CAEE6D3E40AF}"/>
              </a:ext>
            </a:extLst>
          </p:cNvPr>
          <p:cNvSpPr/>
          <p:nvPr/>
        </p:nvSpPr>
        <p:spPr>
          <a:xfrm>
            <a:off x="4346713" y="1828783"/>
            <a:ext cx="2743200" cy="873487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Helvetica Light" panose="020B0403020202020204" pitchFamily="34" charset="0"/>
              </a:rPr>
              <a:t>12-1pm 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B58BB8AC-4009-864B-B993-E33D71C118C7}"/>
              </a:ext>
            </a:extLst>
          </p:cNvPr>
          <p:cNvSpPr/>
          <p:nvPr/>
        </p:nvSpPr>
        <p:spPr>
          <a:xfrm>
            <a:off x="8307458" y="1829956"/>
            <a:ext cx="2743200" cy="873487"/>
          </a:xfrm>
          <a:prstGeom prst="roundRect">
            <a:avLst/>
          </a:prstGeom>
          <a:solidFill>
            <a:srgbClr val="FF2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Helvetica Light" panose="020B0403020202020204" pitchFamily="34" charset="0"/>
              </a:rPr>
              <a:t>6-7pm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73475C2-9FCE-944A-95BA-9C2E45561A23}"/>
              </a:ext>
            </a:extLst>
          </p:cNvPr>
          <p:cNvSpPr/>
          <p:nvPr/>
        </p:nvSpPr>
        <p:spPr>
          <a:xfrm>
            <a:off x="722244" y="2999506"/>
            <a:ext cx="2776330" cy="2246769"/>
          </a:xfrm>
          <a:prstGeom prst="rect">
            <a:avLst/>
          </a:prstGeom>
          <a:ln w="38100"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2800" dirty="0">
                <a:solidFill>
                  <a:srgbClr val="0A0A0A"/>
                </a:solidFill>
                <a:latin typeface="Helvetica Light" panose="020B0403020202020204" pitchFamily="34" charset="0"/>
              </a:rPr>
              <a:t>An early morning session could increase your focus for the rest of the day.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A9E2CDD-995A-1143-A22B-DEE87DC53A46}"/>
              </a:ext>
            </a:extLst>
          </p:cNvPr>
          <p:cNvSpPr/>
          <p:nvPr/>
        </p:nvSpPr>
        <p:spPr>
          <a:xfrm>
            <a:off x="4563087" y="3264771"/>
            <a:ext cx="2310451" cy="1815882"/>
          </a:xfrm>
          <a:prstGeom prst="rect">
            <a:avLst/>
          </a:prstGeom>
          <a:ln w="38100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2800" dirty="0">
                <a:solidFill>
                  <a:srgbClr val="0A0A0A"/>
                </a:solidFill>
                <a:latin typeface="Helvetica Light" panose="020B0403020202020204" pitchFamily="34" charset="0"/>
              </a:rPr>
              <a:t>A lunchtime workout helps to break up the day. </a:t>
            </a:r>
          </a:p>
        </p:txBody>
      </p:sp>
    </p:spTree>
    <p:extLst>
      <p:ext uri="{BB962C8B-B14F-4D97-AF65-F5344CB8AC3E}">
        <p14:creationId xmlns:p14="http://schemas.microsoft.com/office/powerpoint/2010/main" val="27125857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66261" y="2795487"/>
            <a:ext cx="6096000" cy="3170099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prstClr val="black"/>
                </a:solidFill>
                <a:latin typeface="Helvetica Light" panose="020B0403020202020204" pitchFamily="34" charset="0"/>
                <a:cs typeface="Arial" panose="020B0604020202020204" pitchFamily="34" charset="0"/>
              </a:rPr>
              <a:t>ON FIRE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prstClr val="black"/>
                </a:solidFill>
                <a:latin typeface="Helvetica Light" panose="020B0403020202020204" pitchFamily="34" charset="0"/>
                <a:cs typeface="Arial" panose="020B0604020202020204" pitchFamily="34" charset="0"/>
              </a:rPr>
              <a:t>VIBRANT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prstClr val="black"/>
                </a:solidFill>
                <a:latin typeface="Helvetica Light" panose="020B0403020202020204" pitchFamily="34" charset="0"/>
                <a:cs typeface="Arial" panose="020B0604020202020204" pitchFamily="34" charset="0"/>
              </a:rPr>
              <a:t>CRUISE CONTROL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prstClr val="black"/>
                </a:solidFill>
                <a:latin typeface="Helvetica Light" panose="020B0403020202020204" pitchFamily="34" charset="0"/>
                <a:cs typeface="Arial" panose="020B0604020202020204" pitchFamily="34" charset="0"/>
              </a:rPr>
              <a:t>AT 70%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prstClr val="black"/>
                </a:solidFill>
                <a:latin typeface="Helvetica Light" panose="020B0403020202020204" pitchFamily="34" charset="0"/>
                <a:cs typeface="Arial" panose="020B0604020202020204" pitchFamily="34" charset="0"/>
              </a:rPr>
              <a:t>HUNGRY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prstClr val="black"/>
                </a:solidFill>
                <a:latin typeface="Helvetica Light" panose="020B0403020202020204" pitchFamily="34" charset="0"/>
                <a:cs typeface="Arial" panose="020B0604020202020204" pitchFamily="34" charset="0"/>
              </a:rPr>
              <a:t>NEED A BREAK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prstClr val="black"/>
                </a:solidFill>
                <a:latin typeface="Helvetica Light" panose="020B0403020202020204" pitchFamily="34" charset="0"/>
                <a:cs typeface="Arial" panose="020B0604020202020204" pitchFamily="34" charset="0"/>
              </a:rPr>
              <a:t>DISTRACTED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prstClr val="black"/>
                </a:solidFill>
                <a:latin typeface="Helvetica Light" panose="020B0403020202020204" pitchFamily="34" charset="0"/>
                <a:cs typeface="Arial" panose="020B0604020202020204" pitchFamily="34" charset="0"/>
              </a:rPr>
              <a:t>SLOWING DOWN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prstClr val="black"/>
                </a:solidFill>
                <a:latin typeface="Helvetica Light" panose="020B0403020202020204" pitchFamily="34" charset="0"/>
                <a:cs typeface="Arial" panose="020B0604020202020204" pitchFamily="34" charset="0"/>
              </a:rPr>
              <a:t>TIRED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prstClr val="black"/>
                </a:solidFill>
                <a:latin typeface="Helvetica Light" panose="020B0403020202020204" pitchFamily="34" charset="0"/>
                <a:cs typeface="Arial" panose="020B0604020202020204" pitchFamily="34" charset="0"/>
              </a:rPr>
              <a:t>HUNGRY</a:t>
            </a:r>
          </a:p>
        </p:txBody>
      </p:sp>
      <p:sp>
        <p:nvSpPr>
          <p:cNvPr id="5" name="Rectangle 4"/>
          <p:cNvSpPr/>
          <p:nvPr/>
        </p:nvSpPr>
        <p:spPr>
          <a:xfrm>
            <a:off x="466261" y="1257661"/>
            <a:ext cx="488366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prstClr val="black"/>
                </a:solidFill>
                <a:latin typeface="Helvetica Light" panose="020B0403020202020204" pitchFamily="34" charset="0"/>
                <a:cs typeface="Arial" panose="020B0604020202020204" pitchFamily="34" charset="0"/>
              </a:rPr>
              <a:t>Plot your day from waking up to going to sleep in hourly blocks and identify when you are naturally: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35827"/>
            <a:ext cx="7001375" cy="76944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GB" sz="4400" dirty="0">
                <a:solidFill>
                  <a:prstClr val="white"/>
                </a:solidFill>
                <a:latin typeface="Helvetica Light" panose="020B0403020202020204" pitchFamily="34" charset="0"/>
                <a:cs typeface="Arial" panose="020B0604020202020204" pitchFamily="34" charset="0"/>
              </a:rPr>
              <a:t>Your ideal work schedule</a:t>
            </a:r>
          </a:p>
        </p:txBody>
      </p:sp>
      <p:sp>
        <p:nvSpPr>
          <p:cNvPr id="10" name="Rectangle 9"/>
          <p:cNvSpPr/>
          <p:nvPr/>
        </p:nvSpPr>
        <p:spPr>
          <a:xfrm>
            <a:off x="6262685" y="1560828"/>
            <a:ext cx="5561138" cy="830997"/>
          </a:xfrm>
          <a:prstGeom prst="rect">
            <a:avLst/>
          </a:prstGeom>
          <a:solidFill>
            <a:srgbClr val="00B0F0"/>
          </a:solidFill>
        </p:spPr>
        <p:txBody>
          <a:bodyPr wrap="none">
            <a:spAutoFit/>
          </a:bodyPr>
          <a:lstStyle/>
          <a:p>
            <a:r>
              <a:rPr lang="en-GB" sz="4800" dirty="0">
                <a:solidFill>
                  <a:prstClr val="white"/>
                </a:solidFill>
                <a:latin typeface="Helvetica Light" panose="020B0403020202020204" pitchFamily="34" charset="0"/>
                <a:cs typeface="Arial" panose="020B0604020202020204" pitchFamily="34" charset="0"/>
              </a:rPr>
              <a:t> Circadian rhythms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0E77E0C-D390-EB4B-B0C4-FF74430D36FD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image8.jpeg">
            <a:extLst>
              <a:ext uri="{FF2B5EF4-FFF2-40B4-BE49-F238E27FC236}">
                <a16:creationId xmlns:a16="http://schemas.microsoft.com/office/drawing/2014/main" id="{1FC0BAFC-3B0A-774F-A30F-14A22EF53CA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5188" y="-14910"/>
            <a:ext cx="6446812" cy="6054397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5745188" y="0"/>
            <a:ext cx="6446812" cy="6791015"/>
          </a:xfrm>
          <a:prstGeom prst="rect">
            <a:avLst/>
          </a:prstGeom>
          <a:solidFill>
            <a:srgbClr val="FFFFFF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4035" y="2368140"/>
            <a:ext cx="6591939" cy="3427808"/>
          </a:xfrm>
          <a:prstGeom prst="rect">
            <a:avLst/>
          </a:prstGeom>
          <a:ln w="38100">
            <a:solidFill>
              <a:srgbClr val="FF0066"/>
            </a:solidFill>
          </a:ln>
        </p:spPr>
      </p:pic>
    </p:spTree>
    <p:extLst>
      <p:ext uri="{BB962C8B-B14F-4D97-AF65-F5344CB8AC3E}">
        <p14:creationId xmlns:p14="http://schemas.microsoft.com/office/powerpoint/2010/main" val="361483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81021-B32C-0D4C-93C4-2E4C4F82D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16038"/>
            <a:ext cx="8676861" cy="897145"/>
          </a:xfrm>
          <a:solidFill>
            <a:srgbClr val="00B0F0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Helvetica Light" panose="020B0403020202020204" pitchFamily="34" charset="0"/>
              </a:rPr>
              <a:t>  Top tips to take care of yourself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3AB26B-3747-F247-8FC2-FDA40394FB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224" y="1400666"/>
            <a:ext cx="5363817" cy="4351338"/>
          </a:xfrm>
        </p:spPr>
        <p:txBody>
          <a:bodyPr>
            <a:normAutofit lnSpcReduction="10000"/>
          </a:bodyPr>
          <a:lstStyle/>
          <a:p>
            <a:r>
              <a:rPr lang="en-GB" sz="4000" dirty="0">
                <a:latin typeface="Helvetica Light" panose="020B0403020202020204" pitchFamily="34" charset="0"/>
              </a:rPr>
              <a:t>Exercise regularly</a:t>
            </a:r>
          </a:p>
          <a:p>
            <a:r>
              <a:rPr lang="en-GB" sz="4000" dirty="0">
                <a:latin typeface="Helvetica Light" panose="020B0403020202020204" pitchFamily="34" charset="0"/>
              </a:rPr>
              <a:t>Eat well</a:t>
            </a:r>
          </a:p>
          <a:p>
            <a:r>
              <a:rPr lang="en-GB" sz="4000" dirty="0">
                <a:latin typeface="Helvetica Light" panose="020B0403020202020204" pitchFamily="34" charset="0"/>
              </a:rPr>
              <a:t>Sleep well </a:t>
            </a:r>
          </a:p>
          <a:p>
            <a:r>
              <a:rPr lang="en-GB" sz="4000" dirty="0">
                <a:latin typeface="Helvetica Light" panose="020B0403020202020204" pitchFamily="34" charset="0"/>
              </a:rPr>
              <a:t>Relax often</a:t>
            </a:r>
          </a:p>
          <a:p>
            <a:r>
              <a:rPr lang="en-GB" sz="4000" dirty="0">
                <a:latin typeface="Helvetica Light" panose="020B0403020202020204" pitchFamily="34" charset="0"/>
              </a:rPr>
              <a:t>Socialise &amp; connect with others</a:t>
            </a:r>
          </a:p>
          <a:p>
            <a:r>
              <a:rPr lang="en-GB" sz="4000" dirty="0">
                <a:latin typeface="Helvetica Light" panose="020B0403020202020204" pitchFamily="34" charset="0"/>
              </a:rPr>
              <a:t>Take time out for you</a:t>
            </a:r>
          </a:p>
          <a:p>
            <a:pPr marL="0" indent="0">
              <a:buNone/>
            </a:pPr>
            <a:endParaRPr lang="en-GB" dirty="0">
              <a:latin typeface="Helvetica Light" panose="020B0403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1DFACAB-6DD4-C542-BC25-2BA8FC8A3FB1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8.jpeg">
            <a:extLst>
              <a:ext uri="{FF2B5EF4-FFF2-40B4-BE49-F238E27FC236}">
                <a16:creationId xmlns:a16="http://schemas.microsoft.com/office/drawing/2014/main" id="{E5AB0936-2C73-A44B-A148-39F625BBC64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7526" y="1600200"/>
            <a:ext cx="5328649" cy="371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8795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D2A4D47-7811-E944-B16F-01F83A03E41A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8.jpeg">
            <a:extLst>
              <a:ext uri="{FF2B5EF4-FFF2-40B4-BE49-F238E27FC236}">
                <a16:creationId xmlns:a16="http://schemas.microsoft.com/office/drawing/2014/main" id="{B5CED606-F74D-204A-8A02-B02FD5CD83C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031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991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D2A4D47-7811-E944-B16F-01F83A03E41A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8.jpeg">
            <a:extLst>
              <a:ext uri="{FF2B5EF4-FFF2-40B4-BE49-F238E27FC236}">
                <a16:creationId xmlns:a16="http://schemas.microsoft.com/office/drawing/2014/main" id="{B5CED606-F74D-204A-8A02-B02FD5CD83C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295704" cy="6039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7601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</TotalTime>
  <Words>510</Words>
  <Application>Microsoft Office PowerPoint</Application>
  <PresentationFormat>Widescreen</PresentationFormat>
  <Paragraphs>73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Helvetica Light</vt:lpstr>
      <vt:lpstr>Wingdings</vt:lpstr>
      <vt:lpstr>Office Theme</vt:lpstr>
      <vt:lpstr>Keeping active during revision</vt:lpstr>
      <vt:lpstr>PowerPoint Presentation</vt:lpstr>
      <vt:lpstr> Physically active students have   more active brains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Top tips to take care of yourself 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Keeping active during revision</dc:title>
  <dc:creator>caroline sidell</dc:creator>
  <cp:lastModifiedBy>KK</cp:lastModifiedBy>
  <cp:revision>37</cp:revision>
  <dcterms:created xsi:type="dcterms:W3CDTF">2019-02-08T13:37:20Z</dcterms:created>
  <dcterms:modified xsi:type="dcterms:W3CDTF">2019-03-18T16:30:19Z</dcterms:modified>
</cp:coreProperties>
</file>