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4"/>
  </p:notesMasterIdLst>
  <p:sldIdLst>
    <p:sldId id="266" r:id="rId2"/>
    <p:sldId id="263" r:id="rId3"/>
    <p:sldId id="288" r:id="rId4"/>
    <p:sldId id="289" r:id="rId5"/>
    <p:sldId id="291" r:id="rId6"/>
    <p:sldId id="267" r:id="rId7"/>
    <p:sldId id="268" r:id="rId8"/>
    <p:sldId id="269" r:id="rId9"/>
    <p:sldId id="270" r:id="rId10"/>
    <p:sldId id="292" r:id="rId11"/>
    <p:sldId id="290" r:id="rId12"/>
    <p:sldId id="271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144" autoAdjust="0"/>
    <p:restoredTop sz="94660"/>
  </p:normalViewPr>
  <p:slideViewPr>
    <p:cSldViewPr snapToGrid="0">
      <p:cViewPr varScale="1">
        <p:scale>
          <a:sx n="87" d="100"/>
          <a:sy n="87" d="100"/>
        </p:scale>
        <p:origin x="34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ianca Stavrou" userId="4c93bbb9-af4a-4539-b4c3-ec21dee0d21c" providerId="ADAL" clId="{1746F115-0358-4D73-B752-3684506C3F6F}"/>
    <pc:docChg chg="addSld modSld">
      <pc:chgData name="Bianca Stavrou" userId="4c93bbb9-af4a-4539-b4c3-ec21dee0d21c" providerId="ADAL" clId="{1746F115-0358-4D73-B752-3684506C3F6F}" dt="2024-05-22T08:35:10.014" v="31" actId="14100"/>
      <pc:docMkLst>
        <pc:docMk/>
      </pc:docMkLst>
      <pc:sldChg chg="addSp modSp new mod">
        <pc:chgData name="Bianca Stavrou" userId="4c93bbb9-af4a-4539-b4c3-ec21dee0d21c" providerId="ADAL" clId="{1746F115-0358-4D73-B752-3684506C3F6F}" dt="2024-05-22T08:35:10.014" v="31" actId="14100"/>
        <pc:sldMkLst>
          <pc:docMk/>
          <pc:sldMk cId="3543592868" sldId="292"/>
        </pc:sldMkLst>
        <pc:spChg chg="mod">
          <ac:chgData name="Bianca Stavrou" userId="4c93bbb9-af4a-4539-b4c3-ec21dee0d21c" providerId="ADAL" clId="{1746F115-0358-4D73-B752-3684506C3F6F}" dt="2024-05-22T08:34:28.406" v="28" actId="20577"/>
          <ac:spMkLst>
            <pc:docMk/>
            <pc:sldMk cId="3543592868" sldId="292"/>
            <ac:spMk id="3" creationId="{8A74F0C1-FE53-FBA5-2117-67308E29F63F}"/>
          </ac:spMkLst>
        </pc:spChg>
        <pc:picChg chg="add mod">
          <ac:chgData name="Bianca Stavrou" userId="4c93bbb9-af4a-4539-b4c3-ec21dee0d21c" providerId="ADAL" clId="{1746F115-0358-4D73-B752-3684506C3F6F}" dt="2024-05-22T08:35:10.014" v="31" actId="14100"/>
          <ac:picMkLst>
            <pc:docMk/>
            <pc:sldMk cId="3543592868" sldId="292"/>
            <ac:picMk id="5" creationId="{D7D7EF74-23A7-7C30-349B-A70F179901F5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F439E7-7BAF-4333-8F57-6928DC70F3C8}" type="datetimeFigureOut">
              <a:rPr lang="en-GB" smtClean="0"/>
              <a:t>22/05/2024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757767-99E2-482A-91AE-A3E792056D4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05276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445E15-5B34-4528-9574-37527DD52CB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366089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445E15-5B34-4528-9574-37527DD52CB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65529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445E15-5B34-4528-9574-37527DD52CB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87136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F445E15-5B34-4528-9574-37527DD52CB6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594272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067E4C2-101A-4EDA-8A6C-1C9BD435C778}"/>
              </a:ext>
            </a:extLst>
          </p:cNvPr>
          <p:cNvSpPr/>
          <p:nvPr userDrawn="1"/>
        </p:nvSpPr>
        <p:spPr>
          <a:xfrm>
            <a:off x="628650" y="980902"/>
            <a:ext cx="7975023" cy="2922472"/>
          </a:xfrm>
          <a:prstGeom prst="rect">
            <a:avLst/>
          </a:prstGeom>
          <a:solidFill>
            <a:srgbClr val="324A8B"/>
          </a:solidFill>
          <a:ln w="38100">
            <a:solidFill>
              <a:srgbClr val="AED9E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73209"/>
            <a:ext cx="7715250" cy="1736246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7F402-75BA-4D01-ABE7-820BF8D82ABC}" type="datetimeFigureOut">
              <a:rPr lang="en-GB" smtClean="0"/>
              <a:t>22/05/2024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BCBC9-9C3F-4A2E-A1C6-B64433A7093F}" type="slidenum">
              <a:rPr lang="en-GB" smtClean="0"/>
              <a:t>‹#›</a:t>
            </a:fld>
            <a:endParaRPr lang="en-GB"/>
          </a:p>
        </p:txBody>
      </p:sp>
      <p:pic>
        <p:nvPicPr>
          <p:cNvPr id="7" name="Picture 2" descr="LangleyParkGirlsSch (@LPGSBromley) | Twitter">
            <a:extLst>
              <a:ext uri="{FF2B5EF4-FFF2-40B4-BE49-F238E27FC236}">
                <a16:creationId xmlns:a16="http://schemas.microsoft.com/office/drawing/2014/main" id="{831E9E21-3AAE-4FD6-B0DC-EB60E996064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7071" y="4574934"/>
            <a:ext cx="1109857" cy="11098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59BDDF8-B88A-4D9E-88FF-36FB9B91E7F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29837" y="520118"/>
            <a:ext cx="1096291" cy="1168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355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471353"/>
            <a:ext cx="7886700" cy="470561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7F402-75BA-4D01-ABE7-820BF8D82ABC}" type="datetimeFigureOut">
              <a:rPr lang="en-GB" smtClean="0"/>
              <a:t>22/05/2024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BCBC9-9C3F-4A2E-A1C6-B64433A7093F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13067D1-314F-4E55-8ACD-92B8938698FE}"/>
              </a:ext>
            </a:extLst>
          </p:cNvPr>
          <p:cNvSpPr/>
          <p:nvPr userDrawn="1"/>
        </p:nvSpPr>
        <p:spPr>
          <a:xfrm>
            <a:off x="0" y="-1"/>
            <a:ext cx="9144000" cy="1080655"/>
          </a:xfrm>
          <a:prstGeom prst="rect">
            <a:avLst/>
          </a:prstGeom>
          <a:solidFill>
            <a:srgbClr val="324A8B"/>
          </a:solidFill>
          <a:ln w="28575">
            <a:solidFill>
              <a:srgbClr val="AED9E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7524" y="91438"/>
            <a:ext cx="7517825" cy="897776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1A4C59E-F642-4E5C-A2D6-6113BC6B5F5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0439" y="320890"/>
            <a:ext cx="544907" cy="43887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719FD17-C202-4E17-828A-51299791DBD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604092" y="286830"/>
            <a:ext cx="451164" cy="472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16405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7F402-75BA-4D01-ABE7-820BF8D82ABC}" type="datetimeFigureOut">
              <a:rPr lang="en-GB" smtClean="0"/>
              <a:t>22/05/2024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BCBC9-9C3F-4A2E-A1C6-B64433A7093F}" type="slidenum">
              <a:rPr lang="en-GB" smtClean="0"/>
              <a:t>‹#›</a:t>
            </a:fld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13067D1-314F-4E55-8ACD-92B8938698FE}"/>
              </a:ext>
            </a:extLst>
          </p:cNvPr>
          <p:cNvSpPr/>
          <p:nvPr userDrawn="1"/>
        </p:nvSpPr>
        <p:spPr>
          <a:xfrm>
            <a:off x="0" y="-1"/>
            <a:ext cx="1105786" cy="6932816"/>
          </a:xfrm>
          <a:prstGeom prst="rect">
            <a:avLst/>
          </a:prstGeom>
          <a:solidFill>
            <a:srgbClr val="324A8B"/>
          </a:solidFill>
          <a:ln w="28575">
            <a:solidFill>
              <a:srgbClr val="AED9E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5344" y="91438"/>
            <a:ext cx="7830591" cy="897776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78459FE-57F6-41A3-BA70-48C02263120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80439" y="320890"/>
            <a:ext cx="544907" cy="438871"/>
          </a:xfrm>
          <a:prstGeom prst="rect">
            <a:avLst/>
          </a:prstGeom>
        </p:spPr>
      </p:pic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C7B27B16-DCBC-49C3-953F-579CF6D783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5344" y="1113602"/>
            <a:ext cx="7830591" cy="4705610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B94592F-431D-430D-BBA7-25E8108BBFD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27310" y="6356351"/>
            <a:ext cx="451164" cy="472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322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7F402-75BA-4D01-ABE7-820BF8D82ABC}" type="datetimeFigureOut">
              <a:rPr lang="en-GB" smtClean="0"/>
              <a:t>22/05/2024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BCBC9-9C3F-4A2E-A1C6-B64433A709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63944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7F402-75BA-4D01-ABE7-820BF8D82ABC}" type="datetimeFigureOut">
              <a:rPr lang="en-GB" smtClean="0"/>
              <a:t>22/05/2024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BCBC9-9C3F-4A2E-A1C6-B64433A709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92462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7F402-75BA-4D01-ABE7-820BF8D82ABC}" type="datetimeFigureOut">
              <a:rPr lang="en-GB" smtClean="0"/>
              <a:t>22/05/2024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BCBC9-9C3F-4A2E-A1C6-B64433A709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39804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7F402-75BA-4D01-ABE7-820BF8D82ABC}" type="datetimeFigureOut">
              <a:rPr lang="en-GB" smtClean="0"/>
              <a:t>22/05/2024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BCBC9-9C3F-4A2E-A1C6-B64433A709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8509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7F402-75BA-4D01-ABE7-820BF8D82ABC}" type="datetimeFigureOut">
              <a:rPr lang="en-GB" smtClean="0"/>
              <a:t>22/05/2024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BCBC9-9C3F-4A2E-A1C6-B64433A709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78662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7F402-75BA-4D01-ABE7-820BF8D82ABC}" type="datetimeFigureOut">
              <a:rPr lang="en-GB" smtClean="0"/>
              <a:t>22/05/2024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BCBC9-9C3F-4A2E-A1C6-B64433A709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70279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7F402-75BA-4D01-ABE7-820BF8D82ABC}" type="datetimeFigureOut">
              <a:rPr lang="en-GB" smtClean="0"/>
              <a:t>22/05/2024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BCBC9-9C3F-4A2E-A1C6-B64433A709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29775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B7F402-75BA-4D01-ABE7-820BF8D82ABC}" type="datetimeFigureOut">
              <a:rPr lang="en-GB" smtClean="0"/>
              <a:t>22/05/2024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6BCBC9-9C3F-4A2E-A1C6-B64433A709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47503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B7F402-75BA-4D01-ABE7-820BF8D82ABC}" type="datetimeFigureOut">
              <a:rPr lang="en-GB" smtClean="0"/>
              <a:t>22/05/2024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6BCBC9-9C3F-4A2E-A1C6-B64433A709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9100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s://www.youtube.com/watch?v=bznjeEx98uM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13" Type="http://schemas.openxmlformats.org/officeDocument/2006/relationships/image" Target="../media/image22.jpe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12" Type="http://schemas.openxmlformats.org/officeDocument/2006/relationships/image" Target="../media/image2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11" Type="http://schemas.openxmlformats.org/officeDocument/2006/relationships/image" Target="../media/image20.jpeg"/><Relationship Id="rId5" Type="http://schemas.openxmlformats.org/officeDocument/2006/relationships/image" Target="../media/image14.jpeg"/><Relationship Id="rId10" Type="http://schemas.openxmlformats.org/officeDocument/2006/relationships/image" Target="../media/image19.jpeg"/><Relationship Id="rId4" Type="http://schemas.openxmlformats.org/officeDocument/2006/relationships/image" Target="../media/image13.jpeg"/><Relationship Id="rId9" Type="http://schemas.openxmlformats.org/officeDocument/2006/relationships/image" Target="../media/image18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13" Type="http://schemas.openxmlformats.org/officeDocument/2006/relationships/image" Target="../media/image22.jpe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12" Type="http://schemas.openxmlformats.org/officeDocument/2006/relationships/image" Target="../media/image2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11" Type="http://schemas.openxmlformats.org/officeDocument/2006/relationships/image" Target="../media/image20.jpeg"/><Relationship Id="rId5" Type="http://schemas.openxmlformats.org/officeDocument/2006/relationships/image" Target="../media/image14.jpeg"/><Relationship Id="rId10" Type="http://schemas.openxmlformats.org/officeDocument/2006/relationships/image" Target="../media/image19.jpeg"/><Relationship Id="rId4" Type="http://schemas.openxmlformats.org/officeDocument/2006/relationships/image" Target="../media/image13.jpeg"/><Relationship Id="rId9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13" Type="http://schemas.openxmlformats.org/officeDocument/2006/relationships/image" Target="../media/image22.jpe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12" Type="http://schemas.openxmlformats.org/officeDocument/2006/relationships/image" Target="../media/image2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eg"/><Relationship Id="rId11" Type="http://schemas.openxmlformats.org/officeDocument/2006/relationships/image" Target="../media/image20.jpeg"/><Relationship Id="rId5" Type="http://schemas.openxmlformats.org/officeDocument/2006/relationships/image" Target="../media/image14.jpeg"/><Relationship Id="rId10" Type="http://schemas.openxmlformats.org/officeDocument/2006/relationships/image" Target="../media/image19.jpeg"/><Relationship Id="rId4" Type="http://schemas.openxmlformats.org/officeDocument/2006/relationships/image" Target="../media/image13.jpeg"/><Relationship Id="rId9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lpgs.fireflycloud.net/languages/german/ks5/berlin-trip-2019---video-and-report" TargetMode="External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7FEEF7-416C-459D-829B-3E43F3CE91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0175" y="1359379"/>
            <a:ext cx="7649449" cy="802796"/>
          </a:xfrm>
        </p:spPr>
        <p:txBody>
          <a:bodyPr>
            <a:noAutofit/>
          </a:bodyPr>
          <a:lstStyle/>
          <a:p>
            <a:r>
              <a:rPr lang="en-GB" sz="4000" b="1" dirty="0"/>
              <a:t>Sixth Form Taster Lesson</a:t>
            </a:r>
            <a:endParaRPr lang="en-GB" sz="4000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E44BCF6-217A-4D2E-8A97-33AD5E8F6386}"/>
              </a:ext>
            </a:extLst>
          </p:cNvPr>
          <p:cNvSpPr txBox="1">
            <a:spLocks/>
          </p:cNvSpPr>
          <p:nvPr/>
        </p:nvSpPr>
        <p:spPr>
          <a:xfrm>
            <a:off x="747275" y="2626204"/>
            <a:ext cx="7649449" cy="80279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800" b="1" dirty="0"/>
              <a:t>GERMAN</a:t>
            </a:r>
            <a:endParaRPr lang="en-GB" sz="4800" dirty="0"/>
          </a:p>
        </p:txBody>
      </p:sp>
      <p:pic>
        <p:nvPicPr>
          <p:cNvPr id="3074" name="Picture 2" descr="30 Jahre Deutsche Einheit">
            <a:extLst>
              <a:ext uri="{FF2B5EF4-FFF2-40B4-BE49-F238E27FC236}">
                <a16:creationId xmlns:a16="http://schemas.microsoft.com/office/drawing/2014/main" id="{C6E1F8F1-E5CB-4977-B47E-3DC42FE4DA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0556" y="3167270"/>
            <a:ext cx="2556561" cy="1703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24581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7FEEF7-416C-459D-829B-3E43F3CE91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4375" y="1521253"/>
            <a:ext cx="7715250" cy="802796"/>
          </a:xfrm>
        </p:spPr>
        <p:txBody>
          <a:bodyPr>
            <a:noAutofit/>
          </a:bodyPr>
          <a:lstStyle/>
          <a:p>
            <a:r>
              <a:rPr lang="en-GB" sz="4800" b="1" dirty="0" err="1"/>
              <a:t>Titel</a:t>
            </a:r>
            <a:r>
              <a:rPr lang="en-GB" sz="4800" b="1" dirty="0"/>
              <a:t>: Leben in der DDR</a:t>
            </a:r>
            <a:endParaRPr lang="en-GB" sz="4800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6A569D75-48C9-47B2-999D-3D1CE35C99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1893617"/>
              </p:ext>
            </p:extLst>
          </p:nvPr>
        </p:nvGraphicFramePr>
        <p:xfrm>
          <a:off x="1252220" y="4176564"/>
          <a:ext cx="6639560" cy="2270600"/>
        </p:xfrm>
        <a:graphic>
          <a:graphicData uri="http://schemas.openxmlformats.org/drawingml/2006/table">
            <a:tbl>
              <a:tblPr firstRow="1" firstCol="1" bandRow="1"/>
              <a:tblGrid>
                <a:gridCol w="6639560">
                  <a:extLst>
                    <a:ext uri="{9D8B030D-6E8A-4147-A177-3AD203B41FA5}">
                      <a16:colId xmlns:a16="http://schemas.microsoft.com/office/drawing/2014/main" val="2633691444"/>
                    </a:ext>
                  </a:extLst>
                </a:gridCol>
              </a:tblGrid>
              <a:tr h="615345"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9700266"/>
                  </a:ext>
                </a:extLst>
              </a:tr>
              <a:tr h="1360316"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14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indent="0">
                        <a:buNone/>
                      </a:pPr>
                      <a:r>
                        <a:rPr lang="en-GB" sz="2000" dirty="0"/>
                        <a:t>Was </a:t>
                      </a:r>
                      <a:r>
                        <a:rPr lang="en-GB" sz="2000" dirty="0" err="1"/>
                        <a:t>gibt</a:t>
                      </a:r>
                      <a:r>
                        <a:rPr lang="en-GB" sz="2000" dirty="0"/>
                        <a:t> es auf </a:t>
                      </a:r>
                      <a:r>
                        <a:rPr lang="en-GB" sz="2000" dirty="0" err="1"/>
                        <a:t>dem</a:t>
                      </a:r>
                      <a:r>
                        <a:rPr lang="en-GB" sz="2000" dirty="0"/>
                        <a:t> </a:t>
                      </a:r>
                      <a:r>
                        <a:rPr lang="en-GB" sz="2000" dirty="0" err="1"/>
                        <a:t>Plakat</a:t>
                      </a:r>
                      <a:r>
                        <a:rPr lang="en-GB" sz="2000" dirty="0"/>
                        <a:t>?</a:t>
                      </a:r>
                    </a:p>
                    <a:p>
                      <a:pPr marL="0" indent="0">
                        <a:buNone/>
                      </a:pPr>
                      <a:r>
                        <a:rPr lang="en-GB" sz="2000" dirty="0" err="1"/>
                        <a:t>Worum</a:t>
                      </a:r>
                      <a:r>
                        <a:rPr lang="en-GB" sz="2000" dirty="0"/>
                        <a:t> </a:t>
                      </a:r>
                      <a:r>
                        <a:rPr lang="en-GB" sz="2000" dirty="0" err="1"/>
                        <a:t>geht</a:t>
                      </a:r>
                      <a:r>
                        <a:rPr lang="en-GB" sz="2000" dirty="0"/>
                        <a:t> es in </a:t>
                      </a:r>
                      <a:r>
                        <a:rPr lang="en-GB" sz="2000" dirty="0" err="1"/>
                        <a:t>dem</a:t>
                      </a:r>
                      <a:r>
                        <a:rPr lang="en-GB" sz="2000" dirty="0"/>
                        <a:t> Film?</a:t>
                      </a:r>
                    </a:p>
                    <a:p>
                      <a:pPr marL="0" indent="0">
                        <a:buNone/>
                      </a:pPr>
                      <a:r>
                        <a:rPr lang="en-GB" sz="2000" dirty="0"/>
                        <a:t>Wie </a:t>
                      </a:r>
                      <a:r>
                        <a:rPr lang="en-GB" sz="2000" dirty="0" err="1"/>
                        <a:t>findest</a:t>
                      </a:r>
                      <a:r>
                        <a:rPr lang="en-GB" sz="2000" dirty="0"/>
                        <a:t> du den </a:t>
                      </a:r>
                      <a:r>
                        <a:rPr lang="en-GB" sz="2000" dirty="0" err="1"/>
                        <a:t>Titel</a:t>
                      </a:r>
                      <a:r>
                        <a:rPr lang="en-GB" sz="2000" dirty="0"/>
                        <a:t> des Films?</a:t>
                      </a:r>
                    </a:p>
                    <a:p>
                      <a:pPr marL="0" indent="0">
                        <a:buNone/>
                      </a:pPr>
                      <a:r>
                        <a:rPr lang="en-GB" sz="2000" dirty="0"/>
                        <a:t>Extra: Was hat Lenin </a:t>
                      </a:r>
                      <a:r>
                        <a:rPr lang="en-GB" sz="2000" dirty="0" err="1"/>
                        <a:t>mit</a:t>
                      </a:r>
                      <a:r>
                        <a:rPr lang="en-GB" sz="2000" dirty="0"/>
                        <a:t> der DDR </a:t>
                      </a:r>
                      <a:r>
                        <a:rPr lang="en-GB" sz="2000" dirty="0" err="1"/>
                        <a:t>zu</a:t>
                      </a:r>
                      <a:r>
                        <a:rPr lang="en-GB" sz="2000" dirty="0"/>
                        <a:t> tun?</a:t>
                      </a:r>
                    </a:p>
                    <a:p>
                      <a:pPr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+mj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 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2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6769783"/>
                  </a:ext>
                </a:extLst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714375" y="2324049"/>
            <a:ext cx="771525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Lernziele</a:t>
            </a:r>
            <a:endParaRPr kumimoji="0" lang="en-GB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1 – Den Film ‘Goodbye, Lenin!’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kennen</a:t>
            </a:r>
            <a:r>
              <a:rPr kumimoji="0" lang="en-GB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 </a:t>
            </a:r>
            <a:r>
              <a:rPr kumimoji="0" lang="en-GB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ahoma"/>
                <a:ea typeface="+mn-ea"/>
                <a:cs typeface="+mn-cs"/>
              </a:rPr>
              <a:t>lernen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>
                <a:solidFill>
                  <a:prstClr val="white"/>
                </a:solidFill>
                <a:latin typeface="Tahoma"/>
              </a:rPr>
              <a:t>2 – Die Kultur in der DDR verstehen</a:t>
            </a: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ahoma"/>
              <a:ea typeface="+mn-ea"/>
              <a:cs typeface="+mn-cs"/>
            </a:endParaRPr>
          </a:p>
        </p:txBody>
      </p:sp>
      <p:pic>
        <p:nvPicPr>
          <p:cNvPr id="1028" name="Picture 4" descr="East Germany - Wikipedia">
            <a:extLst>
              <a:ext uri="{FF2B5EF4-FFF2-40B4-BE49-F238E27FC236}">
                <a16:creationId xmlns:a16="http://schemas.microsoft.com/office/drawing/2014/main" id="{9AE7F391-0022-4F1F-B0E7-4F6AE05535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6446" y="2558730"/>
            <a:ext cx="1753153" cy="10518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8B19E77-3C8F-45B4-AD4D-57C40036C5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825192">
            <a:off x="365729" y="3486749"/>
            <a:ext cx="1402777" cy="1379629"/>
          </a:xfrm>
          <a:prstGeom prst="rect">
            <a:avLst/>
          </a:prstGeom>
        </p:spPr>
      </p:pic>
      <p:pic>
        <p:nvPicPr>
          <p:cNvPr id="8" name="Picture 2" descr="https://tse1.mm.bing.net/th?id=OIP.ZvS_Vz6dXnnNnh_gGMNQEQHaKd&amp;pid=Api">
            <a:extLst>
              <a:ext uri="{FF2B5EF4-FFF2-40B4-BE49-F238E27FC236}">
                <a16:creationId xmlns:a16="http://schemas.microsoft.com/office/drawing/2014/main" id="{AD050656-F1C9-AA09-3A34-857DB847DF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1298" y="2438399"/>
            <a:ext cx="2920131" cy="4121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56179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Leben</a:t>
            </a:r>
            <a:r>
              <a:rPr lang="en-GB" dirty="0"/>
              <a:t> in der DDR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2914650"/>
            <a:ext cx="4884254" cy="257532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GB" dirty="0"/>
              <a:t>Was </a:t>
            </a:r>
            <a:r>
              <a:rPr lang="en-GB" dirty="0" err="1"/>
              <a:t>gibt</a:t>
            </a:r>
            <a:r>
              <a:rPr lang="en-GB" dirty="0"/>
              <a:t> </a:t>
            </a:r>
            <a:r>
              <a:rPr lang="en-GB" dirty="0" err="1"/>
              <a:t>es</a:t>
            </a:r>
            <a:r>
              <a:rPr lang="en-GB" dirty="0"/>
              <a:t> auf </a:t>
            </a:r>
            <a:r>
              <a:rPr lang="en-GB" dirty="0" err="1"/>
              <a:t>dem</a:t>
            </a:r>
            <a:r>
              <a:rPr lang="en-GB" dirty="0"/>
              <a:t> </a:t>
            </a:r>
            <a:r>
              <a:rPr lang="en-GB" dirty="0" err="1"/>
              <a:t>Plakat</a:t>
            </a:r>
            <a:r>
              <a:rPr lang="en-GB" dirty="0"/>
              <a:t>?</a:t>
            </a:r>
          </a:p>
          <a:p>
            <a:pPr marL="0" indent="0">
              <a:buNone/>
            </a:pPr>
            <a:r>
              <a:rPr lang="en-GB" dirty="0" err="1"/>
              <a:t>Worum</a:t>
            </a:r>
            <a:r>
              <a:rPr lang="en-GB" dirty="0"/>
              <a:t> </a:t>
            </a:r>
            <a:r>
              <a:rPr lang="en-GB" dirty="0" err="1"/>
              <a:t>geht</a:t>
            </a:r>
            <a:r>
              <a:rPr lang="en-GB" dirty="0"/>
              <a:t> </a:t>
            </a:r>
            <a:r>
              <a:rPr lang="en-GB" dirty="0" err="1"/>
              <a:t>es</a:t>
            </a:r>
            <a:r>
              <a:rPr lang="en-GB" dirty="0"/>
              <a:t> in </a:t>
            </a:r>
            <a:r>
              <a:rPr lang="en-GB" dirty="0" err="1"/>
              <a:t>dem</a:t>
            </a:r>
            <a:r>
              <a:rPr lang="en-GB" dirty="0"/>
              <a:t> Film?</a:t>
            </a:r>
          </a:p>
          <a:p>
            <a:pPr marL="0" indent="0">
              <a:buNone/>
            </a:pPr>
            <a:r>
              <a:rPr lang="en-GB" dirty="0" err="1"/>
              <a:t>Wie</a:t>
            </a:r>
            <a:r>
              <a:rPr lang="en-GB" dirty="0"/>
              <a:t> </a:t>
            </a:r>
            <a:r>
              <a:rPr lang="en-GB" dirty="0" err="1"/>
              <a:t>findest</a:t>
            </a:r>
            <a:r>
              <a:rPr lang="en-GB" dirty="0"/>
              <a:t> du den </a:t>
            </a:r>
            <a:r>
              <a:rPr lang="en-GB" dirty="0" err="1"/>
              <a:t>Titel</a:t>
            </a:r>
            <a:r>
              <a:rPr lang="en-GB" dirty="0"/>
              <a:t> des Films?</a:t>
            </a:r>
          </a:p>
          <a:p>
            <a:pPr marL="0" indent="0">
              <a:buNone/>
            </a:pPr>
            <a:r>
              <a:rPr lang="en-GB" dirty="0"/>
              <a:t>Extra: Was hat Lenin </a:t>
            </a:r>
            <a:r>
              <a:rPr lang="en-GB" dirty="0" err="1"/>
              <a:t>mit</a:t>
            </a:r>
            <a:r>
              <a:rPr lang="en-GB" dirty="0"/>
              <a:t> der DDR </a:t>
            </a:r>
            <a:r>
              <a:rPr lang="en-GB" dirty="0" err="1"/>
              <a:t>zu</a:t>
            </a:r>
            <a:r>
              <a:rPr lang="en-GB" dirty="0"/>
              <a:t> </a:t>
            </a:r>
            <a:r>
              <a:rPr lang="en-GB" dirty="0" err="1"/>
              <a:t>tun</a:t>
            </a:r>
            <a:r>
              <a:rPr lang="en-GB" dirty="0"/>
              <a:t>?</a:t>
            </a:r>
          </a:p>
        </p:txBody>
      </p:sp>
      <p:pic>
        <p:nvPicPr>
          <p:cNvPr id="1026" name="Picture 2" descr="https://tse1.mm.bing.net/th?id=OIP.ZvS_Vz6dXnnNnh_gGMNQEQHaKd&amp;pid=Ap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2904" y="1579717"/>
            <a:ext cx="3528525" cy="4980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63011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A1A3C0B-880E-3CF9-68F0-F48CBB274D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2862469"/>
            <a:ext cx="5100121" cy="3314493"/>
          </a:xfrm>
        </p:spPr>
        <p:txBody>
          <a:bodyPr/>
          <a:lstStyle/>
          <a:p>
            <a:r>
              <a:rPr lang="en-GB" dirty="0" err="1"/>
              <a:t>Wir</a:t>
            </a:r>
            <a:r>
              <a:rPr lang="en-GB" dirty="0"/>
              <a:t> </a:t>
            </a:r>
            <a:r>
              <a:rPr lang="en-GB" dirty="0" err="1"/>
              <a:t>sehen</a:t>
            </a:r>
            <a:r>
              <a:rPr lang="en-GB" dirty="0"/>
              <a:t> den Trailer</a:t>
            </a:r>
          </a:p>
          <a:p>
            <a:r>
              <a:rPr lang="en-GB" dirty="0" err="1"/>
              <a:t>Hör</a:t>
            </a:r>
            <a:r>
              <a:rPr lang="en-GB" dirty="0"/>
              <a:t> </a:t>
            </a:r>
            <a:r>
              <a:rPr lang="en-GB" dirty="0" err="1"/>
              <a:t>zu</a:t>
            </a:r>
            <a:r>
              <a:rPr lang="en-GB" dirty="0"/>
              <a:t> und </a:t>
            </a:r>
            <a:r>
              <a:rPr lang="en-GB" dirty="0" err="1"/>
              <a:t>sortiere</a:t>
            </a:r>
            <a:r>
              <a:rPr lang="en-GB" dirty="0"/>
              <a:t> die </a:t>
            </a:r>
            <a:r>
              <a:rPr lang="en-GB" dirty="0" err="1"/>
              <a:t>Sätze</a:t>
            </a:r>
            <a:r>
              <a:rPr lang="en-GB" dirty="0"/>
              <a:t>.</a:t>
            </a:r>
          </a:p>
          <a:p>
            <a:r>
              <a:rPr lang="en-GB" dirty="0" err="1"/>
              <a:t>Wer</a:t>
            </a:r>
            <a:r>
              <a:rPr lang="en-GB" dirty="0"/>
              <a:t> </a:t>
            </a:r>
            <a:r>
              <a:rPr lang="en-GB" dirty="0" err="1"/>
              <a:t>sagt</a:t>
            </a:r>
            <a:r>
              <a:rPr lang="en-GB" dirty="0"/>
              <a:t> das?</a:t>
            </a:r>
          </a:p>
          <a:p>
            <a:endParaRPr lang="en-GB" dirty="0"/>
          </a:p>
          <a:p>
            <a:r>
              <a:rPr lang="en-GB" dirty="0">
                <a:hlinkClick r:id="rId2"/>
              </a:rPr>
              <a:t>https://www.youtube.com/watch?v=bznjeEx98uM</a:t>
            </a:r>
            <a:endParaRPr lang="en-GB" dirty="0"/>
          </a:p>
          <a:p>
            <a:endParaRPr lang="en-GB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12552E9-70F5-A996-7929-1A8ADFDE2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2" descr="https://tse1.mm.bing.net/th?id=OIP.ZvS_Vz6dXnnNnh_gGMNQEQHaKd&amp;pid=Api">
            <a:extLst>
              <a:ext uri="{FF2B5EF4-FFF2-40B4-BE49-F238E27FC236}">
                <a16:creationId xmlns:a16="http://schemas.microsoft.com/office/drawing/2014/main" id="{E4E68E90-958B-4FD5-5774-79C0E97561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5475" y="1471353"/>
            <a:ext cx="3528525" cy="4980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07913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D2F554F-3ED0-4724-A48A-59C7176F36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7524" y="91438"/>
            <a:ext cx="7962849" cy="906852"/>
          </a:xfrm>
        </p:spPr>
        <p:txBody>
          <a:bodyPr>
            <a:noAutofit/>
          </a:bodyPr>
          <a:lstStyle/>
          <a:p>
            <a:r>
              <a:rPr lang="en-GB" sz="3200" dirty="0" err="1"/>
              <a:t>Titel</a:t>
            </a:r>
            <a:r>
              <a:rPr lang="en-GB" sz="3200" dirty="0"/>
              <a:t>: Leben in der DDR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32454EA-7BA9-4585-8D11-0FF94F6E6EFF}"/>
              </a:ext>
            </a:extLst>
          </p:cNvPr>
          <p:cNvSpPr txBox="1"/>
          <p:nvPr/>
        </p:nvSpPr>
        <p:spPr>
          <a:xfrm>
            <a:off x="10588" y="1244956"/>
            <a:ext cx="6379195" cy="5075813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endParaRPr lang="en-GB" dirty="0"/>
          </a:p>
          <a:p>
            <a:pPr fontAlgn="base">
              <a:lnSpc>
                <a:spcPct val="107000"/>
              </a:lnSpc>
              <a:spcAft>
                <a:spcPts val="0"/>
              </a:spcAft>
            </a:pPr>
            <a:r>
              <a:rPr lang="en-GB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Richtig</a:t>
            </a:r>
            <a:r>
              <a:rPr lang="en-GB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oder</a:t>
            </a:r>
            <a:r>
              <a:rPr lang="en-GB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Falsch</a:t>
            </a:r>
            <a:r>
              <a:rPr lang="en-GB" sz="2400" dirty="0">
                <a:ea typeface="Calibri" panose="020F0502020204030204" pitchFamily="34" charset="0"/>
                <a:cs typeface="Times New Roman" panose="02020603050405020304" pitchFamily="18" charset="0"/>
              </a:rPr>
              <a:t>?</a:t>
            </a:r>
          </a:p>
          <a:p>
            <a:pPr fontAlgn="base">
              <a:lnSpc>
                <a:spcPct val="107000"/>
              </a:lnSpc>
              <a:spcAft>
                <a:spcPts val="0"/>
              </a:spcAft>
            </a:pPr>
            <a:endParaRPr lang="en-GB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 fontAlgn="base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GB" sz="2400" dirty="0">
                <a:ea typeface="Calibri" panose="020F0502020204030204" pitchFamily="34" charset="0"/>
                <a:cs typeface="Times New Roman" panose="02020603050405020304" pitchFamily="18" charset="0"/>
              </a:rPr>
              <a:t>Nach </a:t>
            </a:r>
            <a:r>
              <a:rPr lang="en-GB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dem</a:t>
            </a:r>
            <a:r>
              <a:rPr lang="en-GB" sz="2400" dirty="0">
                <a:ea typeface="Calibri" panose="020F0502020204030204" pitchFamily="34" charset="0"/>
                <a:cs typeface="Times New Roman" panose="02020603050405020304" pitchFamily="18" charset="0"/>
              </a:rPr>
              <a:t> Krieg </a:t>
            </a:r>
            <a:r>
              <a:rPr lang="en-GB" sz="2400" b="1" dirty="0" err="1">
                <a:ea typeface="Calibri" panose="020F0502020204030204" pitchFamily="34" charset="0"/>
                <a:cs typeface="Times New Roman" panose="02020603050405020304" pitchFamily="18" charset="0"/>
              </a:rPr>
              <a:t>wurde</a:t>
            </a:r>
            <a:r>
              <a:rPr lang="en-GB" sz="2400" dirty="0">
                <a:ea typeface="Calibri" panose="020F0502020204030204" pitchFamily="34" charset="0"/>
                <a:cs typeface="Times New Roman" panose="02020603050405020304" pitchFamily="18" charset="0"/>
              </a:rPr>
              <a:t> Deutschland in Ost und West </a:t>
            </a:r>
            <a:r>
              <a:rPr lang="en-GB" sz="2400" b="1" dirty="0" err="1">
                <a:ea typeface="Calibri" panose="020F0502020204030204" pitchFamily="34" charset="0"/>
                <a:cs typeface="Times New Roman" panose="02020603050405020304" pitchFamily="18" charset="0"/>
              </a:rPr>
              <a:t>geteilt</a:t>
            </a:r>
            <a:r>
              <a:rPr lang="en-GB" sz="2400" dirty="0"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457200" indent="-457200" fontAlgn="base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GB" sz="2400" dirty="0">
                <a:ea typeface="Calibri" panose="020F0502020204030204" pitchFamily="34" charset="0"/>
                <a:cs typeface="Times New Roman" panose="02020603050405020304" pitchFamily="18" charset="0"/>
              </a:rPr>
              <a:t>Der </a:t>
            </a:r>
            <a:r>
              <a:rPr lang="en-GB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Osten</a:t>
            </a:r>
            <a:r>
              <a:rPr lang="en-GB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b="1" dirty="0">
                <a:ea typeface="Calibri" panose="020F0502020204030204" pitchFamily="34" charset="0"/>
                <a:cs typeface="Times New Roman" panose="02020603050405020304" pitchFamily="18" charset="0"/>
              </a:rPr>
              <a:t>war</a:t>
            </a:r>
            <a:r>
              <a:rPr lang="en-GB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kapitalistisch</a:t>
            </a:r>
            <a:r>
              <a:rPr lang="en-GB" sz="2400" dirty="0">
                <a:ea typeface="Calibri" panose="020F0502020204030204" pitchFamily="34" charset="0"/>
                <a:cs typeface="Times New Roman" panose="02020603050405020304" pitchFamily="18" charset="0"/>
              </a:rPr>
              <a:t>, der </a:t>
            </a:r>
            <a:r>
              <a:rPr lang="en-GB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Westen</a:t>
            </a:r>
            <a:r>
              <a:rPr lang="en-GB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Kommunistisch</a:t>
            </a:r>
            <a:r>
              <a:rPr lang="en-GB" sz="2400" dirty="0"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457200" indent="-457200" fontAlgn="base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GB" sz="2400" dirty="0">
                <a:ea typeface="Calibri" panose="020F0502020204030204" pitchFamily="34" charset="0"/>
                <a:cs typeface="Times New Roman" panose="02020603050405020304" pitchFamily="18" charset="0"/>
              </a:rPr>
              <a:t>Die Berliner Mauer </a:t>
            </a:r>
            <a:r>
              <a:rPr lang="en-GB" sz="2400" b="1" dirty="0" err="1">
                <a:ea typeface="Calibri" panose="020F0502020204030204" pitchFamily="34" charset="0"/>
                <a:cs typeface="Times New Roman" panose="02020603050405020304" pitchFamily="18" charset="0"/>
              </a:rPr>
              <a:t>wurde</a:t>
            </a:r>
            <a:r>
              <a:rPr lang="en-GB" sz="2400" dirty="0">
                <a:ea typeface="Calibri" panose="020F0502020204030204" pitchFamily="34" charset="0"/>
                <a:cs typeface="Times New Roman" panose="02020603050405020304" pitchFamily="18" charset="0"/>
              </a:rPr>
              <a:t> 1961 </a:t>
            </a:r>
            <a:r>
              <a:rPr lang="en-GB" sz="2400" b="1" dirty="0" err="1">
                <a:ea typeface="Calibri" panose="020F0502020204030204" pitchFamily="34" charset="0"/>
                <a:cs typeface="Times New Roman" panose="02020603050405020304" pitchFamily="18" charset="0"/>
              </a:rPr>
              <a:t>gebaut</a:t>
            </a:r>
            <a:r>
              <a:rPr lang="en-GB" sz="2400" dirty="0"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457200" indent="-457200" fontAlgn="base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GB" sz="2400" dirty="0">
                <a:ea typeface="Calibri" panose="020F0502020204030204" pitchFamily="34" charset="0"/>
                <a:cs typeface="Times New Roman" panose="02020603050405020304" pitchFamily="18" charset="0"/>
              </a:rPr>
              <a:t>Menschen </a:t>
            </a:r>
            <a:r>
              <a:rPr lang="en-GB" sz="2400" b="1" dirty="0" err="1">
                <a:ea typeface="Calibri" panose="020F0502020204030204" pitchFamily="34" charset="0"/>
                <a:cs typeface="Times New Roman" panose="02020603050405020304" pitchFamily="18" charset="0"/>
              </a:rPr>
              <a:t>konnten</a:t>
            </a:r>
            <a:r>
              <a:rPr lang="en-GB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aus</a:t>
            </a:r>
            <a:r>
              <a:rPr lang="en-GB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dem</a:t>
            </a:r>
            <a:r>
              <a:rPr lang="en-GB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Osten</a:t>
            </a:r>
            <a:r>
              <a:rPr lang="en-GB" sz="2400" dirty="0">
                <a:ea typeface="Calibri" panose="020F0502020204030204" pitchFamily="34" charset="0"/>
                <a:cs typeface="Times New Roman" panose="02020603050405020304" pitchFamily="18" charset="0"/>
              </a:rPr>
              <a:t> in den </a:t>
            </a:r>
            <a:r>
              <a:rPr lang="en-GB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Westen</a:t>
            </a:r>
            <a:r>
              <a:rPr lang="en-GB" sz="2400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400" b="1" dirty="0" err="1">
                <a:ea typeface="Calibri" panose="020F0502020204030204" pitchFamily="34" charset="0"/>
                <a:cs typeface="Times New Roman" panose="02020603050405020304" pitchFamily="18" charset="0"/>
              </a:rPr>
              <a:t>reisen</a:t>
            </a:r>
            <a:r>
              <a:rPr lang="en-GB" sz="2400" dirty="0"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marL="457200" indent="-457200" fontAlgn="base">
              <a:lnSpc>
                <a:spcPct val="107000"/>
              </a:lnSpc>
              <a:spcAft>
                <a:spcPts val="0"/>
              </a:spcAft>
              <a:buFont typeface="+mj-lt"/>
              <a:buAutoNum type="arabicPeriod"/>
            </a:pPr>
            <a:r>
              <a:rPr lang="en-GB" sz="2400" dirty="0">
                <a:ea typeface="Calibri" panose="020F0502020204030204" pitchFamily="34" charset="0"/>
                <a:cs typeface="Times New Roman" panose="02020603050405020304" pitchFamily="18" charset="0"/>
              </a:rPr>
              <a:t>Die Mauer </a:t>
            </a:r>
            <a:r>
              <a:rPr lang="en-GB" sz="2400" b="1" dirty="0" err="1">
                <a:ea typeface="Calibri" panose="020F0502020204030204" pitchFamily="34" charset="0"/>
                <a:cs typeface="Times New Roman" panose="02020603050405020304" pitchFamily="18" charset="0"/>
              </a:rPr>
              <a:t>fiel</a:t>
            </a:r>
            <a:r>
              <a:rPr lang="en-GB" sz="2400" dirty="0">
                <a:ea typeface="Calibri" panose="020F0502020204030204" pitchFamily="34" charset="0"/>
                <a:cs typeface="Times New Roman" panose="02020603050405020304" pitchFamily="18" charset="0"/>
              </a:rPr>
              <a:t> im </a:t>
            </a:r>
            <a:r>
              <a:rPr lang="en-GB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Jahr</a:t>
            </a:r>
            <a:r>
              <a:rPr lang="en-GB" sz="2400" dirty="0">
                <a:ea typeface="Calibri" panose="020F0502020204030204" pitchFamily="34" charset="0"/>
                <a:cs typeface="Times New Roman" panose="02020603050405020304" pitchFamily="18" charset="0"/>
              </a:rPr>
              <a:t> 2002.</a:t>
            </a:r>
          </a:p>
          <a:p>
            <a:pPr fontAlgn="base">
              <a:lnSpc>
                <a:spcPct val="107000"/>
              </a:lnSpc>
              <a:spcAft>
                <a:spcPts val="0"/>
              </a:spcAft>
            </a:pPr>
            <a:endParaRPr lang="en-GB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fontAlgn="base">
              <a:lnSpc>
                <a:spcPct val="107000"/>
              </a:lnSpc>
              <a:spcAft>
                <a:spcPts val="0"/>
              </a:spcAft>
            </a:pPr>
            <a:r>
              <a:rPr lang="en-GB" sz="2400" dirty="0">
                <a:ea typeface="Calibri" panose="020F0502020204030204" pitchFamily="34" charset="0"/>
                <a:cs typeface="Times New Roman" panose="02020603050405020304" pitchFamily="18" charset="0"/>
              </a:rPr>
              <a:t>Extra: </a:t>
            </a:r>
            <a:r>
              <a:rPr lang="en-GB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Übersetze</a:t>
            </a:r>
            <a:r>
              <a:rPr lang="en-GB" sz="2400" dirty="0">
                <a:ea typeface="Calibri" panose="020F0502020204030204" pitchFamily="34" charset="0"/>
                <a:cs typeface="Times New Roman" panose="02020603050405020304" pitchFamily="18" charset="0"/>
              </a:rPr>
              <a:t> die </a:t>
            </a:r>
            <a:r>
              <a:rPr lang="en-GB" sz="2400" dirty="0" err="1">
                <a:ea typeface="Calibri" panose="020F0502020204030204" pitchFamily="34" charset="0"/>
                <a:cs typeface="Times New Roman" panose="02020603050405020304" pitchFamily="18" charset="0"/>
              </a:rPr>
              <a:t>Verben</a:t>
            </a:r>
            <a:r>
              <a:rPr lang="en-GB" sz="2400" dirty="0"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GB" dirty="0"/>
          </a:p>
        </p:txBody>
      </p:sp>
      <p:pic>
        <p:nvPicPr>
          <p:cNvPr id="2050" name="Picture 2" descr="30 Jahre Mauerfall: „Man konnte es überhaupt nicht begreifen, was da  passiert ist“ – EURACTIV.de">
            <a:extLst>
              <a:ext uri="{FF2B5EF4-FFF2-40B4-BE49-F238E27FC236}">
                <a16:creationId xmlns:a16="http://schemas.microsoft.com/office/drawing/2014/main" id="{FFC9E2E3-5813-4E75-9110-5745F52C15B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06" r="4367"/>
          <a:stretch/>
        </p:blipFill>
        <p:spPr bwMode="auto">
          <a:xfrm>
            <a:off x="6697869" y="1252171"/>
            <a:ext cx="2446131" cy="1501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Berlin Wall - Wikipedia">
            <a:extLst>
              <a:ext uri="{FF2B5EF4-FFF2-40B4-BE49-F238E27FC236}">
                <a16:creationId xmlns:a16="http://schemas.microsoft.com/office/drawing/2014/main" id="{902A712E-0A68-4B2B-AA8F-91884FF81B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8148" y="2855240"/>
            <a:ext cx="2002225" cy="1501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Fall of the Berlin Wall - Wikipedia">
            <a:extLst>
              <a:ext uri="{FF2B5EF4-FFF2-40B4-BE49-F238E27FC236}">
                <a16:creationId xmlns:a16="http://schemas.microsoft.com/office/drawing/2014/main" id="{326AE2A4-278C-4807-AF06-89C4F0A272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8148" y="4563101"/>
            <a:ext cx="2086335" cy="1571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34740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D2F554F-3ED0-4724-A48A-59C7176F36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7524" y="91438"/>
            <a:ext cx="7962849" cy="906852"/>
          </a:xfrm>
        </p:spPr>
        <p:txBody>
          <a:bodyPr>
            <a:noAutofit/>
          </a:bodyPr>
          <a:lstStyle/>
          <a:p>
            <a:r>
              <a:rPr lang="en-GB" sz="3200" dirty="0" err="1"/>
              <a:t>Titel</a:t>
            </a:r>
            <a:r>
              <a:rPr lang="en-GB" sz="3200" dirty="0"/>
              <a:t>: Leben in der DDR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32454EA-7BA9-4585-8D11-0FF94F6E6EFF}"/>
              </a:ext>
            </a:extLst>
          </p:cNvPr>
          <p:cNvSpPr txBox="1"/>
          <p:nvPr/>
        </p:nvSpPr>
        <p:spPr>
          <a:xfrm>
            <a:off x="134224" y="1266738"/>
            <a:ext cx="891749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GB" dirty="0"/>
              <a:t>Der </a:t>
            </a:r>
            <a:r>
              <a:rPr lang="en-GB" dirty="0" err="1"/>
              <a:t>Plattenbau</a:t>
            </a:r>
            <a:endParaRPr lang="en-GB" dirty="0"/>
          </a:p>
          <a:p>
            <a:pPr marL="342900" indent="-342900">
              <a:buFont typeface="+mj-lt"/>
              <a:buAutoNum type="arabicPeriod"/>
            </a:pPr>
            <a:r>
              <a:rPr lang="en-GB" dirty="0">
                <a:ea typeface="Calibri" panose="020F0502020204030204" pitchFamily="34" charset="0"/>
                <a:cs typeface="Times New Roman" panose="02020603050405020304" pitchFamily="18" charset="0"/>
              </a:rPr>
              <a:t>Das </a:t>
            </a:r>
            <a:r>
              <a:rPr lang="en-GB" dirty="0" err="1">
                <a:ea typeface="Calibri" panose="020F0502020204030204" pitchFamily="34" charset="0"/>
                <a:cs typeface="Times New Roman" panose="02020603050405020304" pitchFamily="18" charset="0"/>
              </a:rPr>
              <a:t>Sandmännchen</a:t>
            </a:r>
            <a:endParaRPr lang="en-GB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dirty="0">
                <a:ea typeface="Calibri" panose="020F0502020204030204" pitchFamily="34" charset="0"/>
                <a:cs typeface="Times New Roman" panose="02020603050405020304" pitchFamily="18" charset="0"/>
              </a:rPr>
              <a:t>Stasi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>
                <a:ea typeface="Calibri" panose="020F0502020204030204" pitchFamily="34" charset="0"/>
                <a:cs typeface="Times New Roman" panose="02020603050405020304" pitchFamily="18" charset="0"/>
              </a:rPr>
              <a:t>40. </a:t>
            </a:r>
            <a:r>
              <a:rPr lang="en-GB" dirty="0" err="1">
                <a:ea typeface="Calibri" panose="020F0502020204030204" pitchFamily="34" charset="0"/>
                <a:cs typeface="Times New Roman" panose="02020603050405020304" pitchFamily="18" charset="0"/>
              </a:rPr>
              <a:t>Jahrestag</a:t>
            </a:r>
            <a:endParaRPr lang="en-GB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dirty="0" err="1">
                <a:ea typeface="Calibri" panose="020F0502020204030204" pitchFamily="34" charset="0"/>
                <a:cs typeface="Times New Roman" panose="02020603050405020304" pitchFamily="18" charset="0"/>
              </a:rPr>
              <a:t>Aktuelle</a:t>
            </a:r>
            <a:r>
              <a:rPr lang="en-GB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ea typeface="Calibri" panose="020F0502020204030204" pitchFamily="34" charset="0"/>
                <a:cs typeface="Times New Roman" panose="02020603050405020304" pitchFamily="18" charset="0"/>
              </a:rPr>
              <a:t>Kamera</a:t>
            </a:r>
            <a:endParaRPr lang="en-GB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dirty="0">
                <a:ea typeface="Calibri" panose="020F0502020204030204" pitchFamily="34" charset="0"/>
                <a:cs typeface="Times New Roman" panose="02020603050405020304" pitchFamily="18" charset="0"/>
              </a:rPr>
              <a:t>Erich Honecker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 err="1">
                <a:ea typeface="Calibri" panose="020F0502020204030204" pitchFamily="34" charset="0"/>
                <a:cs typeface="Times New Roman" panose="02020603050405020304" pitchFamily="18" charset="0"/>
              </a:rPr>
              <a:t>Junge</a:t>
            </a:r>
            <a:r>
              <a:rPr lang="en-GB" dirty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dirty="0" err="1">
                <a:ea typeface="Calibri" panose="020F0502020204030204" pitchFamily="34" charset="0"/>
                <a:cs typeface="Times New Roman" panose="02020603050405020304" pitchFamily="18" charset="0"/>
              </a:rPr>
              <a:t>Pioniere</a:t>
            </a:r>
            <a:endParaRPr lang="en-GB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dirty="0" err="1">
                <a:ea typeface="Calibri" panose="020F0502020204030204" pitchFamily="34" charset="0"/>
                <a:cs typeface="Times New Roman" panose="02020603050405020304" pitchFamily="18" charset="0"/>
              </a:rPr>
              <a:t>Kaufhalle</a:t>
            </a:r>
            <a:endParaRPr lang="en-GB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dirty="0" err="1">
                <a:ea typeface="Calibri" panose="020F0502020204030204" pitchFamily="34" charset="0"/>
                <a:cs typeface="Times New Roman" panose="02020603050405020304" pitchFamily="18" charset="0"/>
              </a:rPr>
              <a:t>Datsche</a:t>
            </a:r>
            <a:endParaRPr lang="en-GB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dirty="0">
                <a:ea typeface="Calibri" panose="020F0502020204030204" pitchFamily="34" charset="0"/>
                <a:cs typeface="Times New Roman" panose="02020603050405020304" pitchFamily="18" charset="0"/>
              </a:rPr>
              <a:t>Mark der DDR</a:t>
            </a:r>
          </a:p>
          <a:p>
            <a:pPr marL="342900" indent="-342900">
              <a:buFont typeface="+mj-lt"/>
              <a:buAutoNum type="arabicPeriod"/>
            </a:pPr>
            <a:r>
              <a:rPr lang="en-GB" dirty="0">
                <a:ea typeface="Calibri" panose="020F0502020204030204" pitchFamily="34" charset="0"/>
                <a:cs typeface="Times New Roman" panose="02020603050405020304" pitchFamily="18" charset="0"/>
              </a:rPr>
              <a:t>Trabant</a:t>
            </a:r>
          </a:p>
          <a:p>
            <a:endParaRPr lang="en-GB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6CA40874-8243-4727-BC09-B5BCE7D0B6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1791746"/>
              </p:ext>
            </p:extLst>
          </p:nvPr>
        </p:nvGraphicFramePr>
        <p:xfrm>
          <a:off x="1191237" y="5915042"/>
          <a:ext cx="7860484" cy="92391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860484">
                  <a:extLst>
                    <a:ext uri="{9D8B030D-6E8A-4147-A177-3AD203B41FA5}">
                      <a16:colId xmlns:a16="http://schemas.microsoft.com/office/drawing/2014/main" val="934798"/>
                    </a:ext>
                  </a:extLst>
                </a:gridCol>
              </a:tblGrid>
              <a:tr h="279672"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b="1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Aufgabe</a:t>
                      </a:r>
                      <a:r>
                        <a:rPr lang="en-GB" sz="2000" b="0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:</a:t>
                      </a:r>
                      <a:endParaRPr lang="en-GB" sz="2000" b="0" dirty="0">
                        <a:solidFill>
                          <a:schemeClr val="bg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24A8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6645988"/>
                  </a:ext>
                </a:extLst>
              </a:tr>
              <a:tr h="627180"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800" b="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Verbinde</a:t>
                      </a:r>
                      <a:r>
                        <a:rPr lang="en-GB" sz="2800" b="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die </a:t>
                      </a:r>
                      <a:r>
                        <a:rPr lang="en-GB" sz="2800" b="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Wörter</a:t>
                      </a:r>
                      <a:r>
                        <a:rPr lang="en-GB" sz="2800" b="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GB" sz="2800" b="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mit</a:t>
                      </a:r>
                      <a:r>
                        <a:rPr lang="en-GB" sz="2800" b="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den </a:t>
                      </a:r>
                      <a:r>
                        <a:rPr lang="en-GB" sz="2800" b="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Bildern</a:t>
                      </a:r>
                      <a:r>
                        <a:rPr lang="en-GB" sz="2800" b="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9896165"/>
                  </a:ext>
                </a:extLst>
              </a:tr>
            </a:tbl>
          </a:graphicData>
        </a:graphic>
      </p:graphicFrame>
      <p:pic>
        <p:nvPicPr>
          <p:cNvPr id="4098" name="Picture 2" descr="Plattenbau - Wikipedia">
            <a:extLst>
              <a:ext uri="{FF2B5EF4-FFF2-40B4-BE49-F238E27FC236}">
                <a16:creationId xmlns:a16="http://schemas.microsoft.com/office/drawing/2014/main" id="{F2A06F97-0278-421C-8119-09A72CF371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2842" y="3194347"/>
            <a:ext cx="1649215" cy="1344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sandmaennchen (stephanwrig0181) - Profile | Pinterest">
            <a:extLst>
              <a:ext uri="{FF2B5EF4-FFF2-40B4-BE49-F238E27FC236}">
                <a16:creationId xmlns:a16="http://schemas.microsoft.com/office/drawing/2014/main" id="{85B3CCD6-FC1E-4C0C-B29C-2796E5D374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8629" y="3085533"/>
            <a:ext cx="1068697" cy="1068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Opinion: The Stasi, a timeless topic | Opinion | DW | 21.03.2015">
            <a:extLst>
              <a:ext uri="{FF2B5EF4-FFF2-40B4-BE49-F238E27FC236}">
                <a16:creationId xmlns:a16="http://schemas.microsoft.com/office/drawing/2014/main" id="{1DFD13CD-999C-45A2-8FCD-2DA11D1CB4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01" r="23853"/>
          <a:stretch/>
        </p:blipFill>
        <p:spPr bwMode="auto">
          <a:xfrm>
            <a:off x="4104203" y="1415271"/>
            <a:ext cx="1298775" cy="1576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40. Jahrestag der DDR: „Jetzt ist Schluss mit der Humanität“ - WELT">
            <a:extLst>
              <a:ext uri="{FF2B5EF4-FFF2-40B4-BE49-F238E27FC236}">
                <a16:creationId xmlns:a16="http://schemas.microsoft.com/office/drawing/2014/main" id="{F03842BA-E6CD-4475-8C79-43A0A70652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3371" y="4411236"/>
            <a:ext cx="1260633" cy="1232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Klaus Feldmann über das DDR-Fernsehen: „Verhörte Hörer“ - WELT">
            <a:extLst>
              <a:ext uri="{FF2B5EF4-FFF2-40B4-BE49-F238E27FC236}">
                <a16:creationId xmlns:a16="http://schemas.microsoft.com/office/drawing/2014/main" id="{7375C718-8339-4753-9CCC-4CB69D1A05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074" y="4530998"/>
            <a:ext cx="2053310" cy="1149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0" name="Picture 14" descr="Erich Honecker - Wikipedia">
            <a:extLst>
              <a:ext uri="{FF2B5EF4-FFF2-40B4-BE49-F238E27FC236}">
                <a16:creationId xmlns:a16="http://schemas.microsoft.com/office/drawing/2014/main" id="{20A5CDA5-3F4C-449C-AB5B-032575F3F9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4154" y="1230393"/>
            <a:ext cx="1305339" cy="1733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2" name="Picture 16" descr="DDR -Junge Pioniere - DDR | Ddr, Jugend in der ddr, Ddr museum">
            <a:extLst>
              <a:ext uri="{FF2B5EF4-FFF2-40B4-BE49-F238E27FC236}">
                <a16:creationId xmlns:a16="http://schemas.microsoft.com/office/drawing/2014/main" id="{2E6AFC78-60B9-4F9B-90F5-E2733FBB7A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8426" y="1168663"/>
            <a:ext cx="1349307" cy="1715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6" name="Picture 20" descr="Was aus den DDR-Kaufhallen im Kreis Leipzig wurde">
            <a:extLst>
              <a:ext uri="{FF2B5EF4-FFF2-40B4-BE49-F238E27FC236}">
                <a16:creationId xmlns:a16="http://schemas.microsoft.com/office/drawing/2014/main" id="{99C03BC2-EAAA-41BC-8E11-7F3C90961C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4897" y="1408953"/>
            <a:ext cx="1895475" cy="1421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8" name="Picture 22" descr="50 DDR Mark banknote (Friedrich Engels) - Exchange yours today">
            <a:extLst>
              <a:ext uri="{FF2B5EF4-FFF2-40B4-BE49-F238E27FC236}">
                <a16:creationId xmlns:a16="http://schemas.microsoft.com/office/drawing/2014/main" id="{DA3DF5D9-CB63-408A-B610-40FE84B27F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39320" y="3186380"/>
            <a:ext cx="2286055" cy="979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20" name="Picture 24" descr="Duroplast - Wikipedia">
            <a:extLst>
              <a:ext uri="{FF2B5EF4-FFF2-40B4-BE49-F238E27FC236}">
                <a16:creationId xmlns:a16="http://schemas.microsoft.com/office/drawing/2014/main" id="{35B2B2A4-2C1C-4D87-934A-646E05AC11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8508" y="4388128"/>
            <a:ext cx="1991864" cy="1325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22" name="Picture 26" descr="Kleingarten: Kündigungsschutz für Datschen-Besitzer läuft aus">
            <a:extLst>
              <a:ext uri="{FF2B5EF4-FFF2-40B4-BE49-F238E27FC236}">
                <a16:creationId xmlns:a16="http://schemas.microsoft.com/office/drawing/2014/main" id="{F86F0E63-7EC2-409F-850A-6BB1621962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59" r="11871" b="17878"/>
          <a:stretch/>
        </p:blipFill>
        <p:spPr bwMode="auto">
          <a:xfrm>
            <a:off x="2954326" y="4643483"/>
            <a:ext cx="2067074" cy="1149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80C5DB1-F95F-48B8-B4D2-82FEC5BCBDE0}"/>
              </a:ext>
            </a:extLst>
          </p:cNvPr>
          <p:cNvSpPr txBox="1"/>
          <p:nvPr/>
        </p:nvSpPr>
        <p:spPr>
          <a:xfrm>
            <a:off x="2339354" y="1142891"/>
            <a:ext cx="2720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5443AFD-D929-4C8A-8D99-C4A8E9D026B1}"/>
              </a:ext>
            </a:extLst>
          </p:cNvPr>
          <p:cNvSpPr txBox="1"/>
          <p:nvPr/>
        </p:nvSpPr>
        <p:spPr>
          <a:xfrm>
            <a:off x="3909462" y="1168663"/>
            <a:ext cx="2720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BDCB303-ED2C-4E1C-9A3C-333020FEF90D}"/>
              </a:ext>
            </a:extLst>
          </p:cNvPr>
          <p:cNvSpPr txBox="1"/>
          <p:nvPr/>
        </p:nvSpPr>
        <p:spPr>
          <a:xfrm>
            <a:off x="6792835" y="1184097"/>
            <a:ext cx="2720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d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CB2BC99-F1F2-4C36-B15A-014B3CC50B57}"/>
              </a:ext>
            </a:extLst>
          </p:cNvPr>
          <p:cNvSpPr txBox="1"/>
          <p:nvPr/>
        </p:nvSpPr>
        <p:spPr>
          <a:xfrm>
            <a:off x="5074371" y="1152721"/>
            <a:ext cx="2720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EEA0F60-CE8B-4F13-928D-76BD1B7F85D6}"/>
              </a:ext>
            </a:extLst>
          </p:cNvPr>
          <p:cNvSpPr txBox="1"/>
          <p:nvPr/>
        </p:nvSpPr>
        <p:spPr>
          <a:xfrm>
            <a:off x="2204725" y="3089582"/>
            <a:ext cx="2720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7CD5645-7D0F-4F47-BBFE-ECF7463C04E9}"/>
              </a:ext>
            </a:extLst>
          </p:cNvPr>
          <p:cNvSpPr txBox="1"/>
          <p:nvPr/>
        </p:nvSpPr>
        <p:spPr>
          <a:xfrm>
            <a:off x="4481529" y="3139916"/>
            <a:ext cx="2720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f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1EF6115-865F-454D-A105-1E97A32D6E6F}"/>
              </a:ext>
            </a:extLst>
          </p:cNvPr>
          <p:cNvSpPr txBox="1"/>
          <p:nvPr/>
        </p:nvSpPr>
        <p:spPr>
          <a:xfrm>
            <a:off x="6332261" y="3116291"/>
            <a:ext cx="2720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g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27B3834-4208-43B2-BF60-8B92899D531B}"/>
              </a:ext>
            </a:extLst>
          </p:cNvPr>
          <p:cNvSpPr txBox="1"/>
          <p:nvPr/>
        </p:nvSpPr>
        <p:spPr>
          <a:xfrm>
            <a:off x="45282" y="4647808"/>
            <a:ext cx="2720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h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297807C-076F-4102-9E80-BAB031AC8CF1}"/>
              </a:ext>
            </a:extLst>
          </p:cNvPr>
          <p:cNvSpPr txBox="1"/>
          <p:nvPr/>
        </p:nvSpPr>
        <p:spPr>
          <a:xfrm>
            <a:off x="2604875" y="4627957"/>
            <a:ext cx="2720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i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D28A335-52CF-4351-AB72-A395CC2B6BF4}"/>
              </a:ext>
            </a:extLst>
          </p:cNvPr>
          <p:cNvSpPr txBox="1"/>
          <p:nvPr/>
        </p:nvSpPr>
        <p:spPr>
          <a:xfrm>
            <a:off x="5074371" y="4480767"/>
            <a:ext cx="2720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j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21BF817-EB8B-4132-8D91-26B536123844}"/>
              </a:ext>
            </a:extLst>
          </p:cNvPr>
          <p:cNvSpPr txBox="1"/>
          <p:nvPr/>
        </p:nvSpPr>
        <p:spPr>
          <a:xfrm>
            <a:off x="6673914" y="4388128"/>
            <a:ext cx="2720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k</a:t>
            </a:r>
          </a:p>
        </p:txBody>
      </p:sp>
    </p:spTree>
    <p:extLst>
      <p:ext uri="{BB962C8B-B14F-4D97-AF65-F5344CB8AC3E}">
        <p14:creationId xmlns:p14="http://schemas.microsoft.com/office/powerpoint/2010/main" val="16081447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D2F554F-3ED0-4724-A48A-59C7176F36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7524" y="91438"/>
            <a:ext cx="7962849" cy="906852"/>
          </a:xfrm>
        </p:spPr>
        <p:txBody>
          <a:bodyPr>
            <a:noAutofit/>
          </a:bodyPr>
          <a:lstStyle/>
          <a:p>
            <a:r>
              <a:rPr lang="en-GB" sz="3200" dirty="0" err="1"/>
              <a:t>Titel</a:t>
            </a:r>
            <a:r>
              <a:rPr lang="en-GB" sz="3200" dirty="0"/>
              <a:t>: Leben in der DDR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6CA40874-8243-4727-BC09-B5BCE7D0B6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9978397"/>
              </p:ext>
            </p:extLst>
          </p:nvPr>
        </p:nvGraphicFramePr>
        <p:xfrm>
          <a:off x="1191237" y="5915042"/>
          <a:ext cx="7860484" cy="92391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860484">
                  <a:extLst>
                    <a:ext uri="{9D8B030D-6E8A-4147-A177-3AD203B41FA5}">
                      <a16:colId xmlns:a16="http://schemas.microsoft.com/office/drawing/2014/main" val="934798"/>
                    </a:ext>
                  </a:extLst>
                </a:gridCol>
              </a:tblGrid>
              <a:tr h="279672"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b="1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Aufgabe</a:t>
                      </a:r>
                      <a:r>
                        <a:rPr lang="en-GB" sz="2000" b="0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:</a:t>
                      </a:r>
                      <a:endParaRPr lang="en-GB" sz="2000" b="0" dirty="0">
                        <a:solidFill>
                          <a:schemeClr val="bg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24A8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6645988"/>
                  </a:ext>
                </a:extLst>
              </a:tr>
              <a:tr h="627180"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3200" b="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Kontrolliere</a:t>
                      </a:r>
                      <a:r>
                        <a:rPr lang="en-GB" sz="3200" b="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GB" sz="3200" b="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Deine</a:t>
                      </a:r>
                      <a:r>
                        <a:rPr lang="en-GB" sz="3200" b="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en-GB" sz="3200" b="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Antworten</a:t>
                      </a:r>
                      <a:endParaRPr lang="en-GB" sz="3200" b="0" dirty="0">
                        <a:solidFill>
                          <a:schemeClr val="tx1"/>
                        </a:solidFill>
                        <a:effectLst/>
                        <a:latin typeface="+mj-lt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9896165"/>
                  </a:ext>
                </a:extLst>
              </a:tr>
            </a:tbl>
          </a:graphicData>
        </a:graphic>
      </p:graphicFrame>
      <p:pic>
        <p:nvPicPr>
          <p:cNvPr id="4098" name="Picture 2" descr="Plattenbau - Wikipedia">
            <a:extLst>
              <a:ext uri="{FF2B5EF4-FFF2-40B4-BE49-F238E27FC236}">
                <a16:creationId xmlns:a16="http://schemas.microsoft.com/office/drawing/2014/main" id="{F2A06F97-0278-421C-8119-09A72CF371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310" y="3127334"/>
            <a:ext cx="1649215" cy="1344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sandmaennchen (stephanwrig0181) - Profile | Pinterest">
            <a:extLst>
              <a:ext uri="{FF2B5EF4-FFF2-40B4-BE49-F238E27FC236}">
                <a16:creationId xmlns:a16="http://schemas.microsoft.com/office/drawing/2014/main" id="{85B3CCD6-FC1E-4C0C-B29C-2796E5D374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8149" y="3212786"/>
            <a:ext cx="1068697" cy="1068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Opinion: The Stasi, a timeless topic | Opinion | DW | 21.03.2015">
            <a:extLst>
              <a:ext uri="{FF2B5EF4-FFF2-40B4-BE49-F238E27FC236}">
                <a16:creationId xmlns:a16="http://schemas.microsoft.com/office/drawing/2014/main" id="{1DFD13CD-999C-45A2-8FCD-2DA11D1CB4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01" r="23853"/>
          <a:stretch/>
        </p:blipFill>
        <p:spPr bwMode="auto">
          <a:xfrm>
            <a:off x="2654985" y="1336980"/>
            <a:ext cx="1298775" cy="1576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40. Jahrestag der DDR: „Jetzt ist Schluss mit der Humanität“ - WELT">
            <a:extLst>
              <a:ext uri="{FF2B5EF4-FFF2-40B4-BE49-F238E27FC236}">
                <a16:creationId xmlns:a16="http://schemas.microsoft.com/office/drawing/2014/main" id="{F03842BA-E6CD-4475-8C79-43A0A70652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3371" y="4411236"/>
            <a:ext cx="1260633" cy="1232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Klaus Feldmann über das DDR-Fernsehen: „Verhörte Hörer“ - WELT">
            <a:extLst>
              <a:ext uri="{FF2B5EF4-FFF2-40B4-BE49-F238E27FC236}">
                <a16:creationId xmlns:a16="http://schemas.microsoft.com/office/drawing/2014/main" id="{7375C718-8339-4753-9CCC-4CB69D1A05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074" y="4530998"/>
            <a:ext cx="2053310" cy="1149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0" name="Picture 14" descr="Erich Honecker - Wikipedia">
            <a:extLst>
              <a:ext uri="{FF2B5EF4-FFF2-40B4-BE49-F238E27FC236}">
                <a16:creationId xmlns:a16="http://schemas.microsoft.com/office/drawing/2014/main" id="{20A5CDA5-3F4C-449C-AB5B-032575F3F9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641" y="1179334"/>
            <a:ext cx="1305339" cy="1733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2" name="Picture 16" descr="DDR -Junge Pioniere - DDR | Ddr, Jugend in der ddr, Ddr museum">
            <a:extLst>
              <a:ext uri="{FF2B5EF4-FFF2-40B4-BE49-F238E27FC236}">
                <a16:creationId xmlns:a16="http://schemas.microsoft.com/office/drawing/2014/main" id="{2E6AFC78-60B9-4F9B-90F5-E2733FBB7A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5437" y="1208140"/>
            <a:ext cx="1349307" cy="1715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6" name="Picture 20" descr="Was aus den DDR-Kaufhallen im Kreis Leipzig wurde">
            <a:extLst>
              <a:ext uri="{FF2B5EF4-FFF2-40B4-BE49-F238E27FC236}">
                <a16:creationId xmlns:a16="http://schemas.microsoft.com/office/drawing/2014/main" id="{99C03BC2-EAAA-41BC-8E11-7F3C90961C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7017" y="1316422"/>
            <a:ext cx="1895475" cy="1421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8" name="Picture 22" descr="50 DDR Mark banknote (Friedrich Engels) - Exchange yours today">
            <a:extLst>
              <a:ext uri="{FF2B5EF4-FFF2-40B4-BE49-F238E27FC236}">
                <a16:creationId xmlns:a16="http://schemas.microsoft.com/office/drawing/2014/main" id="{DA3DF5D9-CB63-408A-B610-40FE84B27F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9818" y="3174277"/>
            <a:ext cx="2286055" cy="979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20" name="Picture 24" descr="Duroplast - Wikipedia">
            <a:extLst>
              <a:ext uri="{FF2B5EF4-FFF2-40B4-BE49-F238E27FC236}">
                <a16:creationId xmlns:a16="http://schemas.microsoft.com/office/drawing/2014/main" id="{35B2B2A4-2C1C-4D87-934A-646E05AC11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8508" y="4388128"/>
            <a:ext cx="1991864" cy="1325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22" name="Picture 26" descr="Kleingarten: Kündigungsschutz für Datschen-Besitzer läuft aus">
            <a:extLst>
              <a:ext uri="{FF2B5EF4-FFF2-40B4-BE49-F238E27FC236}">
                <a16:creationId xmlns:a16="http://schemas.microsoft.com/office/drawing/2014/main" id="{F86F0E63-7EC2-409F-850A-6BB1621962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59" r="11871" b="17878"/>
          <a:stretch/>
        </p:blipFill>
        <p:spPr bwMode="auto">
          <a:xfrm>
            <a:off x="2954326" y="4643483"/>
            <a:ext cx="2067074" cy="1149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80C5DB1-F95F-48B8-B4D2-82FEC5BCBDE0}"/>
              </a:ext>
            </a:extLst>
          </p:cNvPr>
          <p:cNvSpPr txBox="1"/>
          <p:nvPr/>
        </p:nvSpPr>
        <p:spPr>
          <a:xfrm>
            <a:off x="204276" y="1203631"/>
            <a:ext cx="2720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5443AFD-D929-4C8A-8D99-C4A8E9D026B1}"/>
              </a:ext>
            </a:extLst>
          </p:cNvPr>
          <p:cNvSpPr txBox="1"/>
          <p:nvPr/>
        </p:nvSpPr>
        <p:spPr>
          <a:xfrm>
            <a:off x="2272616" y="1216132"/>
            <a:ext cx="2720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BDCB303-ED2C-4E1C-9A3C-333020FEF90D}"/>
              </a:ext>
            </a:extLst>
          </p:cNvPr>
          <p:cNvSpPr txBox="1"/>
          <p:nvPr/>
        </p:nvSpPr>
        <p:spPr>
          <a:xfrm>
            <a:off x="6477973" y="1240079"/>
            <a:ext cx="2720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d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CB2BC99-F1F2-4C36-B15A-014B3CC50B57}"/>
              </a:ext>
            </a:extLst>
          </p:cNvPr>
          <p:cNvSpPr txBox="1"/>
          <p:nvPr/>
        </p:nvSpPr>
        <p:spPr>
          <a:xfrm>
            <a:off x="4460046" y="1232480"/>
            <a:ext cx="2720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EEA0F60-CE8B-4F13-928D-76BD1B7F85D6}"/>
              </a:ext>
            </a:extLst>
          </p:cNvPr>
          <p:cNvSpPr txBox="1"/>
          <p:nvPr/>
        </p:nvSpPr>
        <p:spPr>
          <a:xfrm>
            <a:off x="188293" y="3018767"/>
            <a:ext cx="2720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7CD5645-7D0F-4F47-BBFE-ECF7463C04E9}"/>
              </a:ext>
            </a:extLst>
          </p:cNvPr>
          <p:cNvSpPr txBox="1"/>
          <p:nvPr/>
        </p:nvSpPr>
        <p:spPr>
          <a:xfrm>
            <a:off x="2678444" y="3073347"/>
            <a:ext cx="2720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f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1EF6115-865F-454D-A105-1E97A32D6E6F}"/>
              </a:ext>
            </a:extLst>
          </p:cNvPr>
          <p:cNvSpPr txBox="1"/>
          <p:nvPr/>
        </p:nvSpPr>
        <p:spPr>
          <a:xfrm>
            <a:off x="4981772" y="3114935"/>
            <a:ext cx="2720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g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27B3834-4208-43B2-BF60-8B92899D531B}"/>
              </a:ext>
            </a:extLst>
          </p:cNvPr>
          <p:cNvSpPr txBox="1"/>
          <p:nvPr/>
        </p:nvSpPr>
        <p:spPr>
          <a:xfrm>
            <a:off x="45282" y="4647808"/>
            <a:ext cx="2720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h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297807C-076F-4102-9E80-BAB031AC8CF1}"/>
              </a:ext>
            </a:extLst>
          </p:cNvPr>
          <p:cNvSpPr txBox="1"/>
          <p:nvPr/>
        </p:nvSpPr>
        <p:spPr>
          <a:xfrm>
            <a:off x="2604875" y="4627957"/>
            <a:ext cx="2720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i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D28A335-52CF-4351-AB72-A395CC2B6BF4}"/>
              </a:ext>
            </a:extLst>
          </p:cNvPr>
          <p:cNvSpPr txBox="1"/>
          <p:nvPr/>
        </p:nvSpPr>
        <p:spPr>
          <a:xfrm>
            <a:off x="5074371" y="4480767"/>
            <a:ext cx="2720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j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21BF817-EB8B-4132-8D91-26B536123844}"/>
              </a:ext>
            </a:extLst>
          </p:cNvPr>
          <p:cNvSpPr txBox="1"/>
          <p:nvPr/>
        </p:nvSpPr>
        <p:spPr>
          <a:xfrm>
            <a:off x="6673914" y="4388128"/>
            <a:ext cx="2720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k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E980CEB-4510-4262-A8FA-7A36BFED20B3}"/>
              </a:ext>
            </a:extLst>
          </p:cNvPr>
          <p:cNvSpPr/>
          <p:nvPr/>
        </p:nvSpPr>
        <p:spPr>
          <a:xfrm>
            <a:off x="218625" y="3978035"/>
            <a:ext cx="1968687" cy="31270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1. Der </a:t>
            </a:r>
            <a:r>
              <a:rPr lang="en-GB" dirty="0" err="1"/>
              <a:t>Plattenbau</a:t>
            </a:r>
            <a:endParaRPr lang="en-GB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6C39ADD-DF41-4FE6-B817-30894C96945F}"/>
              </a:ext>
            </a:extLst>
          </p:cNvPr>
          <p:cNvSpPr/>
          <p:nvPr/>
        </p:nvSpPr>
        <p:spPr>
          <a:xfrm>
            <a:off x="6031394" y="3904901"/>
            <a:ext cx="2223638" cy="2638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10. Mark der DDR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A8ADA8C-6505-48CA-9CBC-9D139A2A7190}"/>
              </a:ext>
            </a:extLst>
          </p:cNvPr>
          <p:cNvSpPr/>
          <p:nvPr/>
        </p:nvSpPr>
        <p:spPr>
          <a:xfrm>
            <a:off x="2950575" y="5455284"/>
            <a:ext cx="1968687" cy="31270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9. </a:t>
            </a:r>
            <a:r>
              <a:rPr lang="en-GB" dirty="0" err="1"/>
              <a:t>Datsche</a:t>
            </a:r>
            <a:endParaRPr lang="en-GB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D214609-1135-4012-8353-76178561D3D4}"/>
              </a:ext>
            </a:extLst>
          </p:cNvPr>
          <p:cNvSpPr/>
          <p:nvPr/>
        </p:nvSpPr>
        <p:spPr>
          <a:xfrm>
            <a:off x="6850410" y="2523723"/>
            <a:ext cx="1968687" cy="31270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8. </a:t>
            </a:r>
            <a:r>
              <a:rPr lang="en-GB" dirty="0" err="1"/>
              <a:t>Kaufhalle</a:t>
            </a:r>
            <a:endParaRPr lang="en-GB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4B8997A-C405-4242-8AC2-23276F3649E8}"/>
              </a:ext>
            </a:extLst>
          </p:cNvPr>
          <p:cNvSpPr/>
          <p:nvPr/>
        </p:nvSpPr>
        <p:spPr>
          <a:xfrm>
            <a:off x="4458746" y="2531286"/>
            <a:ext cx="1968687" cy="31270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7. </a:t>
            </a:r>
            <a:r>
              <a:rPr lang="en-GB" dirty="0" err="1"/>
              <a:t>Junge</a:t>
            </a:r>
            <a:r>
              <a:rPr lang="en-GB" dirty="0"/>
              <a:t> </a:t>
            </a:r>
            <a:r>
              <a:rPr lang="en-GB" dirty="0" err="1"/>
              <a:t>Pioniere</a:t>
            </a:r>
            <a:endParaRPr lang="en-GB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1F5A04F-1186-4336-B6D0-C773D69892EC}"/>
              </a:ext>
            </a:extLst>
          </p:cNvPr>
          <p:cNvSpPr/>
          <p:nvPr/>
        </p:nvSpPr>
        <p:spPr>
          <a:xfrm>
            <a:off x="181312" y="2519963"/>
            <a:ext cx="1968687" cy="31270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6. Erich Honecker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500D2AA-9B21-4F31-A7CF-2A5729E1C934}"/>
              </a:ext>
            </a:extLst>
          </p:cNvPr>
          <p:cNvSpPr/>
          <p:nvPr/>
        </p:nvSpPr>
        <p:spPr>
          <a:xfrm>
            <a:off x="-16803" y="5455284"/>
            <a:ext cx="2647391" cy="33122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5. </a:t>
            </a:r>
            <a:r>
              <a:rPr lang="en-GB" dirty="0" err="1"/>
              <a:t>Aktuelle</a:t>
            </a:r>
            <a:r>
              <a:rPr lang="en-GB" dirty="0"/>
              <a:t> </a:t>
            </a:r>
            <a:r>
              <a:rPr lang="en-GB" dirty="0" err="1"/>
              <a:t>Kamera</a:t>
            </a:r>
            <a:endParaRPr lang="en-GB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EA0E1D71-1750-4E7D-8816-9B5A181153D2}"/>
              </a:ext>
            </a:extLst>
          </p:cNvPr>
          <p:cNvSpPr/>
          <p:nvPr/>
        </p:nvSpPr>
        <p:spPr>
          <a:xfrm>
            <a:off x="5174526" y="5422864"/>
            <a:ext cx="1968687" cy="31270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4. 40. </a:t>
            </a:r>
            <a:r>
              <a:rPr lang="en-GB" dirty="0" err="1"/>
              <a:t>Jahrestag</a:t>
            </a:r>
            <a:endParaRPr lang="en-GB" dirty="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B0931CB6-50C3-497F-B70C-548D06BDCA10}"/>
              </a:ext>
            </a:extLst>
          </p:cNvPr>
          <p:cNvSpPr/>
          <p:nvPr/>
        </p:nvSpPr>
        <p:spPr>
          <a:xfrm>
            <a:off x="2352223" y="2531318"/>
            <a:ext cx="1968687" cy="31270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3. Die Stasi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9AB55B8A-9A6B-48D8-B742-143943760073}"/>
              </a:ext>
            </a:extLst>
          </p:cNvPr>
          <p:cNvSpPr/>
          <p:nvPr/>
        </p:nvSpPr>
        <p:spPr>
          <a:xfrm>
            <a:off x="2455122" y="3867816"/>
            <a:ext cx="2550629" cy="33500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2. Das </a:t>
            </a:r>
            <a:r>
              <a:rPr lang="en-GB" dirty="0" err="1"/>
              <a:t>Sandmännchen</a:t>
            </a:r>
            <a:endParaRPr lang="en-GB" dirty="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1C3D426E-15C1-4A29-8E06-D005829DD480}"/>
              </a:ext>
            </a:extLst>
          </p:cNvPr>
          <p:cNvSpPr/>
          <p:nvPr/>
        </p:nvSpPr>
        <p:spPr>
          <a:xfrm>
            <a:off x="7651335" y="5373299"/>
            <a:ext cx="1400386" cy="32567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11. Trabant</a:t>
            </a:r>
          </a:p>
        </p:txBody>
      </p:sp>
    </p:spTree>
    <p:extLst>
      <p:ext uri="{BB962C8B-B14F-4D97-AF65-F5344CB8AC3E}">
        <p14:creationId xmlns:p14="http://schemas.microsoft.com/office/powerpoint/2010/main" val="35089881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D2F554F-3ED0-4724-A48A-59C7176F36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7524" y="91438"/>
            <a:ext cx="7962849" cy="906852"/>
          </a:xfrm>
        </p:spPr>
        <p:txBody>
          <a:bodyPr>
            <a:noAutofit/>
          </a:bodyPr>
          <a:lstStyle/>
          <a:p>
            <a:r>
              <a:rPr lang="en-GB" sz="3200" dirty="0" err="1"/>
              <a:t>Titel</a:t>
            </a:r>
            <a:r>
              <a:rPr lang="en-GB" sz="3200" dirty="0"/>
              <a:t>: Leben in der DDR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6CA40874-8243-4727-BC09-B5BCE7D0B6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2953939"/>
              </p:ext>
            </p:extLst>
          </p:nvPr>
        </p:nvGraphicFramePr>
        <p:xfrm>
          <a:off x="218625" y="5915042"/>
          <a:ext cx="8833096" cy="92306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833096">
                  <a:extLst>
                    <a:ext uri="{9D8B030D-6E8A-4147-A177-3AD203B41FA5}">
                      <a16:colId xmlns:a16="http://schemas.microsoft.com/office/drawing/2014/main" val="934798"/>
                    </a:ext>
                  </a:extLst>
                </a:gridCol>
              </a:tblGrid>
              <a:tr h="248648"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000" b="1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Aufgabe</a:t>
                      </a:r>
                      <a:r>
                        <a:rPr lang="en-GB" sz="2000" b="0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: Quiz</a:t>
                      </a:r>
                      <a:endParaRPr lang="en-GB" sz="2000" b="0" dirty="0">
                        <a:solidFill>
                          <a:schemeClr val="bg1"/>
                        </a:solidFill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324A8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56645988"/>
                  </a:ext>
                </a:extLst>
              </a:tr>
              <a:tr h="626327">
                <a:tc>
                  <a:txBody>
                    <a:bodyPr/>
                    <a:lstStyle/>
                    <a:p>
                      <a:pPr fontAlgn="base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2200" b="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Höre</a:t>
                      </a:r>
                      <a:r>
                        <a:rPr lang="en-GB" sz="2200" b="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die </a:t>
                      </a:r>
                      <a:r>
                        <a:rPr lang="en-GB" sz="2200" b="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Definitionen</a:t>
                      </a:r>
                      <a:r>
                        <a:rPr lang="en-GB" sz="2200" b="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 an und </a:t>
                      </a:r>
                      <a:r>
                        <a:rPr lang="en-GB" sz="2200" b="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schreibe</a:t>
                      </a:r>
                      <a:r>
                        <a:rPr lang="en-GB" sz="2200" b="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, welches Bild das </a:t>
                      </a:r>
                      <a:r>
                        <a:rPr lang="en-GB" sz="2200" b="0" dirty="0" err="1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ist</a:t>
                      </a:r>
                      <a:r>
                        <a:rPr lang="en-GB" sz="2200" b="0" dirty="0">
                          <a:solidFill>
                            <a:schemeClr val="tx1"/>
                          </a:solidFill>
                          <a:effectLst/>
                          <a:latin typeface="+mj-lt"/>
                        </a:rPr>
                        <a:t>. 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09896165"/>
                  </a:ext>
                </a:extLst>
              </a:tr>
            </a:tbl>
          </a:graphicData>
        </a:graphic>
      </p:graphicFrame>
      <p:pic>
        <p:nvPicPr>
          <p:cNvPr id="4098" name="Picture 2" descr="Plattenbau - Wikipedia">
            <a:extLst>
              <a:ext uri="{FF2B5EF4-FFF2-40B4-BE49-F238E27FC236}">
                <a16:creationId xmlns:a16="http://schemas.microsoft.com/office/drawing/2014/main" id="{F2A06F97-0278-421C-8119-09A72CF371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4310" y="3127334"/>
            <a:ext cx="1649215" cy="1344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sandmaennchen (stephanwrig0181) - Profile | Pinterest">
            <a:extLst>
              <a:ext uri="{FF2B5EF4-FFF2-40B4-BE49-F238E27FC236}">
                <a16:creationId xmlns:a16="http://schemas.microsoft.com/office/drawing/2014/main" id="{85B3CCD6-FC1E-4C0C-B29C-2796E5D374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8149" y="3212786"/>
            <a:ext cx="1068697" cy="10686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Opinion: The Stasi, a timeless topic | Opinion | DW | 21.03.2015">
            <a:extLst>
              <a:ext uri="{FF2B5EF4-FFF2-40B4-BE49-F238E27FC236}">
                <a16:creationId xmlns:a16="http://schemas.microsoft.com/office/drawing/2014/main" id="{1DFD13CD-999C-45A2-8FCD-2DA11D1CB4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001" r="23853"/>
          <a:stretch/>
        </p:blipFill>
        <p:spPr bwMode="auto">
          <a:xfrm>
            <a:off x="2654985" y="1336980"/>
            <a:ext cx="1298775" cy="1576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40. Jahrestag der DDR: „Jetzt ist Schluss mit der Humanität“ - WELT">
            <a:extLst>
              <a:ext uri="{FF2B5EF4-FFF2-40B4-BE49-F238E27FC236}">
                <a16:creationId xmlns:a16="http://schemas.microsoft.com/office/drawing/2014/main" id="{F03842BA-E6CD-4475-8C79-43A0A70652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3371" y="4411236"/>
            <a:ext cx="1260633" cy="1232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Klaus Feldmann über das DDR-Fernsehen: „Verhörte Hörer“ - WELT">
            <a:extLst>
              <a:ext uri="{FF2B5EF4-FFF2-40B4-BE49-F238E27FC236}">
                <a16:creationId xmlns:a16="http://schemas.microsoft.com/office/drawing/2014/main" id="{7375C718-8339-4753-9CCC-4CB69D1A05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074" y="4530998"/>
            <a:ext cx="2053310" cy="1149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0" name="Picture 14" descr="Erich Honecker - Wikipedia">
            <a:extLst>
              <a:ext uri="{FF2B5EF4-FFF2-40B4-BE49-F238E27FC236}">
                <a16:creationId xmlns:a16="http://schemas.microsoft.com/office/drawing/2014/main" id="{20A5CDA5-3F4C-449C-AB5B-032575F3F9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641" y="1179334"/>
            <a:ext cx="1305339" cy="17337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2" name="Picture 16" descr="DDR -Junge Pioniere - DDR | Ddr, Jugend in der ddr, Ddr museum">
            <a:extLst>
              <a:ext uri="{FF2B5EF4-FFF2-40B4-BE49-F238E27FC236}">
                <a16:creationId xmlns:a16="http://schemas.microsoft.com/office/drawing/2014/main" id="{2E6AFC78-60B9-4F9B-90F5-E2733FBB7A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5437" y="1208140"/>
            <a:ext cx="1349307" cy="1715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6" name="Picture 20" descr="Was aus den DDR-Kaufhallen im Kreis Leipzig wurde">
            <a:extLst>
              <a:ext uri="{FF2B5EF4-FFF2-40B4-BE49-F238E27FC236}">
                <a16:creationId xmlns:a16="http://schemas.microsoft.com/office/drawing/2014/main" id="{99C03BC2-EAAA-41BC-8E11-7F3C90961C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7017" y="1316422"/>
            <a:ext cx="1895475" cy="14216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8" name="Picture 22" descr="50 DDR Mark banknote (Friedrich Engels) - Exchange yours today">
            <a:extLst>
              <a:ext uri="{FF2B5EF4-FFF2-40B4-BE49-F238E27FC236}">
                <a16:creationId xmlns:a16="http://schemas.microsoft.com/office/drawing/2014/main" id="{DA3DF5D9-CB63-408A-B610-40FE84B27F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9818" y="3174277"/>
            <a:ext cx="2286055" cy="979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20" name="Picture 24" descr="Duroplast - Wikipedia">
            <a:extLst>
              <a:ext uri="{FF2B5EF4-FFF2-40B4-BE49-F238E27FC236}">
                <a16:creationId xmlns:a16="http://schemas.microsoft.com/office/drawing/2014/main" id="{35B2B2A4-2C1C-4D87-934A-646E05AC11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8508" y="4388128"/>
            <a:ext cx="1991864" cy="13254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22" name="Picture 26" descr="Kleingarten: Kündigungsschutz für Datschen-Besitzer läuft aus">
            <a:extLst>
              <a:ext uri="{FF2B5EF4-FFF2-40B4-BE49-F238E27FC236}">
                <a16:creationId xmlns:a16="http://schemas.microsoft.com/office/drawing/2014/main" id="{F86F0E63-7EC2-409F-850A-6BB16219629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859" r="11871" b="17878"/>
          <a:stretch/>
        </p:blipFill>
        <p:spPr bwMode="auto">
          <a:xfrm>
            <a:off x="2954326" y="4643483"/>
            <a:ext cx="2067074" cy="1149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80C5DB1-F95F-48B8-B4D2-82FEC5BCBDE0}"/>
              </a:ext>
            </a:extLst>
          </p:cNvPr>
          <p:cNvSpPr txBox="1"/>
          <p:nvPr/>
        </p:nvSpPr>
        <p:spPr>
          <a:xfrm>
            <a:off x="204276" y="1203631"/>
            <a:ext cx="2720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a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5443AFD-D929-4C8A-8D99-C4A8E9D026B1}"/>
              </a:ext>
            </a:extLst>
          </p:cNvPr>
          <p:cNvSpPr txBox="1"/>
          <p:nvPr/>
        </p:nvSpPr>
        <p:spPr>
          <a:xfrm>
            <a:off x="2272616" y="1216132"/>
            <a:ext cx="2720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b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BDCB303-ED2C-4E1C-9A3C-333020FEF90D}"/>
              </a:ext>
            </a:extLst>
          </p:cNvPr>
          <p:cNvSpPr txBox="1"/>
          <p:nvPr/>
        </p:nvSpPr>
        <p:spPr>
          <a:xfrm>
            <a:off x="6477973" y="1240079"/>
            <a:ext cx="2720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d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CB2BC99-F1F2-4C36-B15A-014B3CC50B57}"/>
              </a:ext>
            </a:extLst>
          </p:cNvPr>
          <p:cNvSpPr txBox="1"/>
          <p:nvPr/>
        </p:nvSpPr>
        <p:spPr>
          <a:xfrm>
            <a:off x="4460046" y="1232480"/>
            <a:ext cx="2720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EEA0F60-CE8B-4F13-928D-76BD1B7F85D6}"/>
              </a:ext>
            </a:extLst>
          </p:cNvPr>
          <p:cNvSpPr txBox="1"/>
          <p:nvPr/>
        </p:nvSpPr>
        <p:spPr>
          <a:xfrm>
            <a:off x="188293" y="3018767"/>
            <a:ext cx="2720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7CD5645-7D0F-4F47-BBFE-ECF7463C04E9}"/>
              </a:ext>
            </a:extLst>
          </p:cNvPr>
          <p:cNvSpPr txBox="1"/>
          <p:nvPr/>
        </p:nvSpPr>
        <p:spPr>
          <a:xfrm>
            <a:off x="2678444" y="3073347"/>
            <a:ext cx="2720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f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1EF6115-865F-454D-A105-1E97A32D6E6F}"/>
              </a:ext>
            </a:extLst>
          </p:cNvPr>
          <p:cNvSpPr txBox="1"/>
          <p:nvPr/>
        </p:nvSpPr>
        <p:spPr>
          <a:xfrm>
            <a:off x="4981772" y="3114935"/>
            <a:ext cx="2720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g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27B3834-4208-43B2-BF60-8B92899D531B}"/>
              </a:ext>
            </a:extLst>
          </p:cNvPr>
          <p:cNvSpPr txBox="1"/>
          <p:nvPr/>
        </p:nvSpPr>
        <p:spPr>
          <a:xfrm>
            <a:off x="45282" y="4647808"/>
            <a:ext cx="2720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h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297807C-076F-4102-9E80-BAB031AC8CF1}"/>
              </a:ext>
            </a:extLst>
          </p:cNvPr>
          <p:cNvSpPr txBox="1"/>
          <p:nvPr/>
        </p:nvSpPr>
        <p:spPr>
          <a:xfrm>
            <a:off x="2604875" y="4627957"/>
            <a:ext cx="2720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i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4D28A335-52CF-4351-AB72-A395CC2B6BF4}"/>
              </a:ext>
            </a:extLst>
          </p:cNvPr>
          <p:cNvSpPr txBox="1"/>
          <p:nvPr/>
        </p:nvSpPr>
        <p:spPr>
          <a:xfrm>
            <a:off x="5074371" y="4480767"/>
            <a:ext cx="2720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j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321BF817-EB8B-4132-8D91-26B536123844}"/>
              </a:ext>
            </a:extLst>
          </p:cNvPr>
          <p:cNvSpPr txBox="1"/>
          <p:nvPr/>
        </p:nvSpPr>
        <p:spPr>
          <a:xfrm>
            <a:off x="6673914" y="4388128"/>
            <a:ext cx="2720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k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E980CEB-4510-4262-A8FA-7A36BFED20B3}"/>
              </a:ext>
            </a:extLst>
          </p:cNvPr>
          <p:cNvSpPr/>
          <p:nvPr/>
        </p:nvSpPr>
        <p:spPr>
          <a:xfrm>
            <a:off x="218625" y="3978035"/>
            <a:ext cx="1968687" cy="31270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Der </a:t>
            </a:r>
            <a:r>
              <a:rPr lang="en-GB" dirty="0" err="1"/>
              <a:t>Plattenbau</a:t>
            </a:r>
            <a:endParaRPr lang="en-GB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6C39ADD-DF41-4FE6-B817-30894C96945F}"/>
              </a:ext>
            </a:extLst>
          </p:cNvPr>
          <p:cNvSpPr/>
          <p:nvPr/>
        </p:nvSpPr>
        <p:spPr>
          <a:xfrm>
            <a:off x="6031394" y="3904901"/>
            <a:ext cx="2223638" cy="2638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Mark der DDR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A8ADA8C-6505-48CA-9CBC-9D139A2A7190}"/>
              </a:ext>
            </a:extLst>
          </p:cNvPr>
          <p:cNvSpPr/>
          <p:nvPr/>
        </p:nvSpPr>
        <p:spPr>
          <a:xfrm>
            <a:off x="2950575" y="5455284"/>
            <a:ext cx="1968687" cy="31270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 err="1"/>
              <a:t>Datsche</a:t>
            </a:r>
            <a:endParaRPr lang="en-GB" dirty="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D214609-1135-4012-8353-76178561D3D4}"/>
              </a:ext>
            </a:extLst>
          </p:cNvPr>
          <p:cNvSpPr/>
          <p:nvPr/>
        </p:nvSpPr>
        <p:spPr>
          <a:xfrm>
            <a:off x="6850410" y="2523723"/>
            <a:ext cx="1968687" cy="31270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 err="1"/>
              <a:t>Kaufhalle</a:t>
            </a:r>
            <a:endParaRPr lang="en-GB" dirty="0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4B8997A-C405-4242-8AC2-23276F3649E8}"/>
              </a:ext>
            </a:extLst>
          </p:cNvPr>
          <p:cNvSpPr/>
          <p:nvPr/>
        </p:nvSpPr>
        <p:spPr>
          <a:xfrm>
            <a:off x="4458746" y="2531286"/>
            <a:ext cx="1968687" cy="31270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 err="1"/>
              <a:t>Junge</a:t>
            </a:r>
            <a:r>
              <a:rPr lang="en-GB" dirty="0"/>
              <a:t> </a:t>
            </a:r>
            <a:r>
              <a:rPr lang="en-GB" dirty="0" err="1"/>
              <a:t>Pioniere</a:t>
            </a:r>
            <a:endParaRPr lang="en-GB" dirty="0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1F5A04F-1186-4336-B6D0-C773D69892EC}"/>
              </a:ext>
            </a:extLst>
          </p:cNvPr>
          <p:cNvSpPr/>
          <p:nvPr/>
        </p:nvSpPr>
        <p:spPr>
          <a:xfrm>
            <a:off x="181312" y="2519963"/>
            <a:ext cx="1968687" cy="31270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Erich Honecker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500D2AA-9B21-4F31-A7CF-2A5729E1C934}"/>
              </a:ext>
            </a:extLst>
          </p:cNvPr>
          <p:cNvSpPr/>
          <p:nvPr/>
        </p:nvSpPr>
        <p:spPr>
          <a:xfrm>
            <a:off x="-16803" y="5455284"/>
            <a:ext cx="2647391" cy="33122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 err="1"/>
              <a:t>Aktuelle</a:t>
            </a:r>
            <a:r>
              <a:rPr lang="en-GB" dirty="0"/>
              <a:t> </a:t>
            </a:r>
            <a:r>
              <a:rPr lang="en-GB" dirty="0" err="1"/>
              <a:t>Kamera</a:t>
            </a:r>
            <a:endParaRPr lang="en-GB" dirty="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EA0E1D71-1750-4E7D-8816-9B5A181153D2}"/>
              </a:ext>
            </a:extLst>
          </p:cNvPr>
          <p:cNvSpPr/>
          <p:nvPr/>
        </p:nvSpPr>
        <p:spPr>
          <a:xfrm>
            <a:off x="5174526" y="5422864"/>
            <a:ext cx="1968687" cy="31270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40. </a:t>
            </a:r>
            <a:r>
              <a:rPr lang="en-GB" dirty="0" err="1"/>
              <a:t>Jahrestag</a:t>
            </a:r>
            <a:endParaRPr lang="en-GB" dirty="0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B0931CB6-50C3-497F-B70C-548D06BDCA10}"/>
              </a:ext>
            </a:extLst>
          </p:cNvPr>
          <p:cNvSpPr/>
          <p:nvPr/>
        </p:nvSpPr>
        <p:spPr>
          <a:xfrm>
            <a:off x="2352223" y="2531318"/>
            <a:ext cx="1968687" cy="31270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Die Stasi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9AB55B8A-9A6B-48D8-B742-143943760073}"/>
              </a:ext>
            </a:extLst>
          </p:cNvPr>
          <p:cNvSpPr/>
          <p:nvPr/>
        </p:nvSpPr>
        <p:spPr>
          <a:xfrm>
            <a:off x="2455122" y="3867816"/>
            <a:ext cx="2550629" cy="33500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Das </a:t>
            </a:r>
            <a:r>
              <a:rPr lang="en-GB" dirty="0" err="1"/>
              <a:t>Sandmännchen</a:t>
            </a:r>
            <a:endParaRPr lang="en-GB" dirty="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1C3D426E-15C1-4A29-8E06-D005829DD480}"/>
              </a:ext>
            </a:extLst>
          </p:cNvPr>
          <p:cNvSpPr/>
          <p:nvPr/>
        </p:nvSpPr>
        <p:spPr>
          <a:xfrm>
            <a:off x="7651335" y="5373299"/>
            <a:ext cx="1400386" cy="32567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GB" dirty="0"/>
              <a:t>Trabant</a:t>
            </a:r>
          </a:p>
        </p:txBody>
      </p:sp>
    </p:spTree>
    <p:extLst>
      <p:ext uri="{BB962C8B-B14F-4D97-AF65-F5344CB8AC3E}">
        <p14:creationId xmlns:p14="http://schemas.microsoft.com/office/powerpoint/2010/main" val="931489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A09C585-D616-45C3-B717-6EB219EE31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Titel</a:t>
            </a:r>
            <a:r>
              <a:rPr lang="en-GB" dirty="0"/>
              <a:t>: Das Leben in der DDR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79F5225-D87D-43E6-A574-CEC9FEBF663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3043" t="25951" r="2754" b="10776"/>
          <a:stretch/>
        </p:blipFill>
        <p:spPr>
          <a:xfrm>
            <a:off x="0" y="1431234"/>
            <a:ext cx="9162944" cy="4775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083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609CA3F-DF8D-8A94-CE30-F564C6FD33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A74F0C1-FE53-FBA5-2117-67308E29F6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Das Leben in der DDR - Lesen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7D7EF74-23A7-7C30-349B-A70F179901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6026" y="1232823"/>
            <a:ext cx="8712552" cy="50855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5928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6A3F33D-E8E5-26C6-8BA4-1E44478F9C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98460" y="1783959"/>
            <a:ext cx="3065480" cy="288911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700">
                <a:solidFill>
                  <a:schemeClr val="tx1"/>
                </a:solidFill>
              </a:rPr>
              <a:t>Reise nach Berlin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E49CC64F-7275-4E33-961B-0C5CDC439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0" y="0"/>
            <a:ext cx="5391039" cy="6858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4" descr="Statue auf dem Dach eines Gebäudes">
            <a:extLst>
              <a:ext uri="{FF2B5EF4-FFF2-40B4-BE49-F238E27FC236}">
                <a16:creationId xmlns:a16="http://schemas.microsoft.com/office/drawing/2014/main" id="{099A873D-1435-E541-0BD7-DFBB948E11B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32789" r="15903" b="-1"/>
          <a:stretch/>
        </p:blipFill>
        <p:spPr>
          <a:xfrm>
            <a:off x="20" y="10"/>
            <a:ext cx="5271352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5FD26BC-2A22-A211-22D6-460B0C4E48BA}"/>
              </a:ext>
            </a:extLst>
          </p:cNvPr>
          <p:cNvSpPr txBox="1"/>
          <p:nvPr/>
        </p:nvSpPr>
        <p:spPr>
          <a:xfrm>
            <a:off x="4558728" y="5468683"/>
            <a:ext cx="458525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hlinkClick r:id="rId3"/>
              </a:rPr>
              <a:t>https://lpgs.fireflycloud.net/languages/german/ks5/berlin-trip-2019---video-and-report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36077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5FD1673-5CFD-C0B6-5CE9-A23B6E7943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How does the course build on KS4?</a:t>
            </a:r>
          </a:p>
          <a:p>
            <a:r>
              <a:rPr lang="en-GB" dirty="0"/>
              <a:t>How are you taught and assessed?</a:t>
            </a:r>
          </a:p>
          <a:p>
            <a:r>
              <a:rPr lang="en-GB" dirty="0"/>
              <a:t>What are our results?</a:t>
            </a:r>
          </a:p>
          <a:p>
            <a:r>
              <a:rPr lang="en-GB" dirty="0"/>
              <a:t>How does this course prepare you for university?</a:t>
            </a:r>
          </a:p>
          <a:p>
            <a:r>
              <a:rPr lang="en-GB" dirty="0"/>
              <a:t>What wider opportunities are available?</a:t>
            </a:r>
          </a:p>
          <a:p>
            <a:r>
              <a:rPr lang="en-GB" dirty="0"/>
              <a:t>What is </a:t>
            </a:r>
            <a:r>
              <a:rPr lang="en-GB"/>
              <a:t>the transition work?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9425662-BFE1-4C27-8D2B-1CA2205E6E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dirty="0" err="1"/>
              <a:t>Fragen</a:t>
            </a:r>
            <a:r>
              <a:rPr lang="en-GB" dirty="0"/>
              <a:t> und </a:t>
            </a:r>
            <a:r>
              <a:rPr lang="en-GB" dirty="0" err="1"/>
              <a:t>Antworten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84065108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2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112</TotalTime>
  <Words>436</Words>
  <Application>Microsoft Office PowerPoint</Application>
  <PresentationFormat>On-screen Show (4:3)</PresentationFormat>
  <Paragraphs>123</Paragraphs>
  <Slides>12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Tahoma</vt:lpstr>
      <vt:lpstr>1_Office Theme</vt:lpstr>
      <vt:lpstr>Sixth Form Taster Lesson</vt:lpstr>
      <vt:lpstr>Titel: Leben in der DDR</vt:lpstr>
      <vt:lpstr>Leben in der DDR</vt:lpstr>
      <vt:lpstr>PowerPoint Presentation</vt:lpstr>
      <vt:lpstr>Titel: Leben in der DDR</vt:lpstr>
      <vt:lpstr>Titel: Leben in der DDR</vt:lpstr>
      <vt:lpstr>Titel: Leben in der DDR</vt:lpstr>
      <vt:lpstr>Titel: Leben in der DDR</vt:lpstr>
      <vt:lpstr>Titel: Das Leben in der DDR</vt:lpstr>
      <vt:lpstr>Das Leben in der DDR - Lesen</vt:lpstr>
      <vt:lpstr>Reise nach Berlin</vt:lpstr>
      <vt:lpstr>Fragen und Antworten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Sixth Form Taster Lesson</dc:title>
  <dc:creator>Christopher Watkins</dc:creator>
  <cp:lastModifiedBy>Bianca Stavrou</cp:lastModifiedBy>
  <cp:revision>26</cp:revision>
  <dcterms:created xsi:type="dcterms:W3CDTF">2021-06-15T09:20:34Z</dcterms:created>
  <dcterms:modified xsi:type="dcterms:W3CDTF">2024-05-22T08:35:14Z</dcterms:modified>
</cp:coreProperties>
</file>