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57" r:id="rId3"/>
    <p:sldId id="263" r:id="rId4"/>
    <p:sldId id="270" r:id="rId5"/>
    <p:sldId id="258" r:id="rId6"/>
    <p:sldId id="259" r:id="rId7"/>
    <p:sldId id="261" r:id="rId8"/>
    <p:sldId id="262" r:id="rId9"/>
    <p:sldId id="271" r:id="rId10"/>
    <p:sldId id="260" r:id="rId11"/>
    <p:sldId id="264" r:id="rId12"/>
    <p:sldId id="265" r:id="rId13"/>
    <p:sldId id="266" r:id="rId14"/>
    <p:sldId id="267" r:id="rId15"/>
    <p:sldId id="268" r:id="rId16"/>
    <p:sldId id="269"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k Humphrey" initials="NH" lastIdx="2" clrIdx="0">
    <p:extLst>
      <p:ext uri="{19B8F6BF-5375-455C-9EA6-DF929625EA0E}">
        <p15:presenceInfo xmlns:p15="http://schemas.microsoft.com/office/powerpoint/2012/main" userId="7880eb8cec33033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9FF9C"/>
    <a:srgbClr val="FFED7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5"/>
    <p:restoredTop sz="94690"/>
  </p:normalViewPr>
  <p:slideViewPr>
    <p:cSldViewPr snapToGrid="0" snapToObjects="1">
      <p:cViewPr varScale="1">
        <p:scale>
          <a:sx n="99" d="100"/>
          <a:sy n="99" d="100"/>
        </p:scale>
        <p:origin x="1344" y="1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AC81D6-894F-5E40-8C39-6D0E2AAD5AE7}" type="datetimeFigureOut">
              <a:rPr lang="en-US" smtClean="0"/>
              <a:t>5/30/21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81FF9F-909D-FC4D-9978-EF4BAC8E305F}" type="slidenum">
              <a:rPr lang="en-US" smtClean="0"/>
              <a:t>‹#›</a:t>
            </a:fld>
            <a:endParaRPr lang="en-US"/>
          </a:p>
        </p:txBody>
      </p:sp>
    </p:spTree>
    <p:extLst>
      <p:ext uri="{BB962C8B-B14F-4D97-AF65-F5344CB8AC3E}">
        <p14:creationId xmlns:p14="http://schemas.microsoft.com/office/powerpoint/2010/main" val="2240014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61079250-CA78-2249-B103-7B51257DD2B4}" type="datetimeFigureOut">
              <a:rPr lang="en-US" smtClean="0"/>
              <a:t>5/30/21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AD808F-E581-A94C-ABDF-9F574AAA9B73}" type="slidenum">
              <a:rPr lang="en-US" smtClean="0"/>
              <a:t>‹#›</a:t>
            </a:fld>
            <a:endParaRPr lang="en-US"/>
          </a:p>
        </p:txBody>
      </p:sp>
    </p:spTree>
    <p:extLst>
      <p:ext uri="{BB962C8B-B14F-4D97-AF65-F5344CB8AC3E}">
        <p14:creationId xmlns:p14="http://schemas.microsoft.com/office/powerpoint/2010/main" val="2706124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1079250-CA78-2249-B103-7B51257DD2B4}" type="datetimeFigureOut">
              <a:rPr lang="en-US" smtClean="0"/>
              <a:t>5/30/21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AD808F-E581-A94C-ABDF-9F574AAA9B73}" type="slidenum">
              <a:rPr lang="en-US" smtClean="0"/>
              <a:t>‹#›</a:t>
            </a:fld>
            <a:endParaRPr lang="en-US"/>
          </a:p>
        </p:txBody>
      </p:sp>
    </p:spTree>
    <p:extLst>
      <p:ext uri="{BB962C8B-B14F-4D97-AF65-F5344CB8AC3E}">
        <p14:creationId xmlns:p14="http://schemas.microsoft.com/office/powerpoint/2010/main" val="2020712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1079250-CA78-2249-B103-7B51257DD2B4}" type="datetimeFigureOut">
              <a:rPr lang="en-US" smtClean="0"/>
              <a:t>5/30/21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AD808F-E581-A94C-ABDF-9F574AAA9B73}" type="slidenum">
              <a:rPr lang="en-US" smtClean="0"/>
              <a:t>‹#›</a:t>
            </a:fld>
            <a:endParaRPr lang="en-US"/>
          </a:p>
        </p:txBody>
      </p:sp>
    </p:spTree>
    <p:extLst>
      <p:ext uri="{BB962C8B-B14F-4D97-AF65-F5344CB8AC3E}">
        <p14:creationId xmlns:p14="http://schemas.microsoft.com/office/powerpoint/2010/main" val="2574423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1079250-CA78-2249-B103-7B51257DD2B4}" type="datetimeFigureOut">
              <a:rPr lang="en-US" smtClean="0"/>
              <a:t>5/30/21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AD808F-E581-A94C-ABDF-9F574AAA9B73}" type="slidenum">
              <a:rPr lang="en-US" smtClean="0"/>
              <a:t>‹#›</a:t>
            </a:fld>
            <a:endParaRPr lang="en-US"/>
          </a:p>
        </p:txBody>
      </p:sp>
    </p:spTree>
    <p:extLst>
      <p:ext uri="{BB962C8B-B14F-4D97-AF65-F5344CB8AC3E}">
        <p14:creationId xmlns:p14="http://schemas.microsoft.com/office/powerpoint/2010/main" val="1524646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1079250-CA78-2249-B103-7B51257DD2B4}" type="datetimeFigureOut">
              <a:rPr lang="en-US" smtClean="0"/>
              <a:t>5/30/21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AD808F-E581-A94C-ABDF-9F574AAA9B73}" type="slidenum">
              <a:rPr lang="en-US" smtClean="0"/>
              <a:t>‹#›</a:t>
            </a:fld>
            <a:endParaRPr lang="en-US"/>
          </a:p>
        </p:txBody>
      </p:sp>
    </p:spTree>
    <p:extLst>
      <p:ext uri="{BB962C8B-B14F-4D97-AF65-F5344CB8AC3E}">
        <p14:creationId xmlns:p14="http://schemas.microsoft.com/office/powerpoint/2010/main" val="944039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61079250-CA78-2249-B103-7B51257DD2B4}" type="datetimeFigureOut">
              <a:rPr lang="en-US" smtClean="0"/>
              <a:t>5/30/21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AD808F-E581-A94C-ABDF-9F574AAA9B73}" type="slidenum">
              <a:rPr lang="en-US" smtClean="0"/>
              <a:t>‹#›</a:t>
            </a:fld>
            <a:endParaRPr lang="en-US"/>
          </a:p>
        </p:txBody>
      </p:sp>
    </p:spTree>
    <p:extLst>
      <p:ext uri="{BB962C8B-B14F-4D97-AF65-F5344CB8AC3E}">
        <p14:creationId xmlns:p14="http://schemas.microsoft.com/office/powerpoint/2010/main" val="1934013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61079250-CA78-2249-B103-7B51257DD2B4}" type="datetimeFigureOut">
              <a:rPr lang="en-US" smtClean="0"/>
              <a:t>5/30/21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AD808F-E581-A94C-ABDF-9F574AAA9B73}" type="slidenum">
              <a:rPr lang="en-US" smtClean="0"/>
              <a:t>‹#›</a:t>
            </a:fld>
            <a:endParaRPr lang="en-US"/>
          </a:p>
        </p:txBody>
      </p:sp>
    </p:spTree>
    <p:extLst>
      <p:ext uri="{BB962C8B-B14F-4D97-AF65-F5344CB8AC3E}">
        <p14:creationId xmlns:p14="http://schemas.microsoft.com/office/powerpoint/2010/main" val="114118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61079250-CA78-2249-B103-7B51257DD2B4}" type="datetimeFigureOut">
              <a:rPr lang="en-US" smtClean="0"/>
              <a:t>5/30/21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AD808F-E581-A94C-ABDF-9F574AAA9B73}" type="slidenum">
              <a:rPr lang="en-US" smtClean="0"/>
              <a:t>‹#›</a:t>
            </a:fld>
            <a:endParaRPr lang="en-US"/>
          </a:p>
        </p:txBody>
      </p:sp>
    </p:spTree>
    <p:extLst>
      <p:ext uri="{BB962C8B-B14F-4D97-AF65-F5344CB8AC3E}">
        <p14:creationId xmlns:p14="http://schemas.microsoft.com/office/powerpoint/2010/main" val="3146935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079250-CA78-2249-B103-7B51257DD2B4}" type="datetimeFigureOut">
              <a:rPr lang="en-US" smtClean="0"/>
              <a:t>5/30/21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AD808F-E581-A94C-ABDF-9F574AAA9B73}" type="slidenum">
              <a:rPr lang="en-US" smtClean="0"/>
              <a:t>‹#›</a:t>
            </a:fld>
            <a:endParaRPr lang="en-US"/>
          </a:p>
        </p:txBody>
      </p:sp>
    </p:spTree>
    <p:extLst>
      <p:ext uri="{BB962C8B-B14F-4D97-AF65-F5344CB8AC3E}">
        <p14:creationId xmlns:p14="http://schemas.microsoft.com/office/powerpoint/2010/main" val="1642001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1079250-CA78-2249-B103-7B51257DD2B4}" type="datetimeFigureOut">
              <a:rPr lang="en-US" smtClean="0"/>
              <a:t>5/30/21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AD808F-E581-A94C-ABDF-9F574AAA9B73}" type="slidenum">
              <a:rPr lang="en-US" smtClean="0"/>
              <a:t>‹#›</a:t>
            </a:fld>
            <a:endParaRPr lang="en-US"/>
          </a:p>
        </p:txBody>
      </p:sp>
    </p:spTree>
    <p:extLst>
      <p:ext uri="{BB962C8B-B14F-4D97-AF65-F5344CB8AC3E}">
        <p14:creationId xmlns:p14="http://schemas.microsoft.com/office/powerpoint/2010/main" val="1171714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1079250-CA78-2249-B103-7B51257DD2B4}" type="datetimeFigureOut">
              <a:rPr lang="en-US" smtClean="0"/>
              <a:t>5/30/21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AD808F-E581-A94C-ABDF-9F574AAA9B73}" type="slidenum">
              <a:rPr lang="en-US" smtClean="0"/>
              <a:t>‹#›</a:t>
            </a:fld>
            <a:endParaRPr lang="en-US"/>
          </a:p>
        </p:txBody>
      </p:sp>
    </p:spTree>
    <p:extLst>
      <p:ext uri="{BB962C8B-B14F-4D97-AF65-F5344CB8AC3E}">
        <p14:creationId xmlns:p14="http://schemas.microsoft.com/office/powerpoint/2010/main" val="2505334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079250-CA78-2249-B103-7B51257DD2B4}" type="datetimeFigureOut">
              <a:rPr lang="en-US" smtClean="0"/>
              <a:t>5/30/21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AD808F-E581-A94C-ABDF-9F574AAA9B73}" type="slidenum">
              <a:rPr lang="en-US" smtClean="0"/>
              <a:t>‹#›</a:t>
            </a:fld>
            <a:endParaRPr lang="en-US"/>
          </a:p>
        </p:txBody>
      </p:sp>
    </p:spTree>
    <p:extLst>
      <p:ext uri="{BB962C8B-B14F-4D97-AF65-F5344CB8AC3E}">
        <p14:creationId xmlns:p14="http://schemas.microsoft.com/office/powerpoint/2010/main" val="5159137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ted.com/talks/kashfia_rahman_how_risk_taking_changes_a_teenager_s_brain?referrer=playlist-itunes_podcasts_kids_family&amp;language=en"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mailto:lglanville@lpgs.bromley.sch.uk"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verywellmind.com/psychology-experiment-ideas-2795669" TargetMode="External"/><Relationship Id="rId7" Type="http://schemas.openxmlformats.org/officeDocument/2006/relationships/hyperlink" Target="https://www.surveymonkey.co.uk/welcome/sem/?program=7013A000000mweBQAQ&amp;utm_bu=CR&amp;utm_campaign=71700000059189382&amp;utm_adgroup=58700005405718121&amp;utm_content=43700049188975826&amp;utm_medium=cpc&amp;utm_source=adwords&amp;utm_term=p49188975826&amp;utm_kxconfid=s4bvpi0ju&amp;gclid=EAIaIQobChMIv8rVuIiu6QIVmpntCh2AvgpZEAAYASAAEgIYfPD_BwE" TargetMode="External"/><Relationship Id="rId2" Type="http://schemas.openxmlformats.org/officeDocument/2006/relationships/hyperlink" Target="https://www.youtube.com/user/yogawithadriene" TargetMode="External"/><Relationship Id="rId1" Type="http://schemas.openxmlformats.org/officeDocument/2006/relationships/slideLayout" Target="../slideLayouts/slideLayout2.xml"/><Relationship Id="rId6" Type="http://schemas.openxmlformats.org/officeDocument/2006/relationships/hyperlink" Target="https://www.psytoolkit.org/" TargetMode="External"/><Relationship Id="rId5" Type="http://schemas.openxmlformats.org/officeDocument/2006/relationships/hyperlink" Target="https://www.ted.com/talks/kashfia_rahman_how_risk_taking_changes_a_teenager_s_brain?referrer=playlist-itunes_podcasts_kids_family&amp;language=en" TargetMode="External"/><Relationship Id="rId4" Type="http://schemas.openxmlformats.org/officeDocument/2006/relationships/hyperlink" Target="https://www.psychologytoday.com/gb/blog/in-practice/201811/50-ideas-five-day-self-experiment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loom.com/share/166a291849c04130b4f7e4f2e9f19ff9" TargetMode="Externa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youtube.com/watch?v=9eZYufPP2-o"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8828"/>
            <a:ext cx="7772400" cy="960110"/>
          </a:xfrm>
        </p:spPr>
        <p:txBody>
          <a:bodyPr>
            <a:normAutofit fontScale="90000"/>
          </a:bodyPr>
          <a:lstStyle/>
          <a:p>
            <a:pPr algn="l"/>
            <a:r>
              <a:rPr lang="en-US" dirty="0"/>
              <a:t>A Level Psychology Transition 2021 Task 2 </a:t>
            </a:r>
          </a:p>
        </p:txBody>
      </p:sp>
      <p:sp>
        <p:nvSpPr>
          <p:cNvPr id="3" name="Subtitle 2"/>
          <p:cNvSpPr>
            <a:spLocks noGrp="1"/>
          </p:cNvSpPr>
          <p:nvPr>
            <p:ph type="subTitle" idx="1"/>
          </p:nvPr>
        </p:nvSpPr>
        <p:spPr>
          <a:xfrm>
            <a:off x="345687" y="1271486"/>
            <a:ext cx="9065942" cy="1795099"/>
          </a:xfrm>
        </p:spPr>
        <p:txBody>
          <a:bodyPr>
            <a:normAutofit fontScale="25000" lnSpcReduction="20000"/>
          </a:bodyPr>
          <a:lstStyle/>
          <a:p>
            <a:pPr algn="l"/>
            <a:r>
              <a:rPr lang="en-GB" sz="7200" b="1" dirty="0">
                <a:solidFill>
                  <a:schemeClr val="tx1"/>
                </a:solidFill>
              </a:rPr>
              <a:t>Aims:</a:t>
            </a:r>
          </a:p>
          <a:p>
            <a:pPr marL="457200" indent="-457200" algn="l">
              <a:buFont typeface="Arial" panose="020B0604020202020204" pitchFamily="34" charset="0"/>
              <a:buChar char="•"/>
            </a:pPr>
            <a:r>
              <a:rPr lang="en-GB" sz="7200" b="1" dirty="0">
                <a:solidFill>
                  <a:schemeClr val="tx1"/>
                </a:solidFill>
              </a:rPr>
              <a:t>To become familiar with the different types of psychological experiments and the different experimental designs </a:t>
            </a:r>
          </a:p>
          <a:p>
            <a:pPr marL="457200" indent="-457200" algn="l">
              <a:buFont typeface="Arial" panose="020B0604020202020204" pitchFamily="34" charset="0"/>
              <a:buChar char="•"/>
            </a:pPr>
            <a:r>
              <a:rPr lang="en-GB" sz="7200" b="1" dirty="0">
                <a:solidFill>
                  <a:schemeClr val="tx1"/>
                </a:solidFill>
              </a:rPr>
              <a:t>To practise designing and reporting the key findings of your own experiment (research design competition – prize to be won!) </a:t>
            </a:r>
          </a:p>
          <a:p>
            <a:pPr algn="l"/>
            <a:r>
              <a:rPr lang="en-GB" sz="7200" b="1" dirty="0">
                <a:solidFill>
                  <a:schemeClr val="tx1"/>
                </a:solidFill>
              </a:rPr>
              <a:t>Steps 1 and 2 are compulsory for everyone </a:t>
            </a:r>
            <a:r>
              <a:rPr lang="en-GB" sz="7200" b="1" dirty="0">
                <a:solidFill>
                  <a:schemeClr val="tx1"/>
                </a:solidFill>
                <a:sym typeface="Wingdings" panose="05000000000000000000" pitchFamily="2" charset="2"/>
              </a:rPr>
              <a:t> </a:t>
            </a:r>
          </a:p>
          <a:p>
            <a:pPr algn="l"/>
            <a:r>
              <a:rPr lang="en-GB" sz="7200" b="1" dirty="0">
                <a:solidFill>
                  <a:schemeClr val="tx1"/>
                </a:solidFill>
                <a:sym typeface="Wingdings" panose="05000000000000000000" pitchFamily="2" charset="2"/>
              </a:rPr>
              <a:t>Step 3 is an optional extension </a:t>
            </a:r>
            <a:r>
              <a:rPr lang="en-GB" sz="7200" b="1" dirty="0">
                <a:solidFill>
                  <a:schemeClr val="tx1"/>
                </a:solidFill>
              </a:rPr>
              <a:t> (and the most fun bit!)</a:t>
            </a:r>
          </a:p>
          <a:p>
            <a:pPr algn="l"/>
            <a:endParaRPr lang="en-GB" b="1" dirty="0">
              <a:solidFill>
                <a:schemeClr val="tx1"/>
              </a:solidFill>
            </a:endParaRPr>
          </a:p>
        </p:txBody>
      </p:sp>
      <p:pic>
        <p:nvPicPr>
          <p:cNvPr id="4" name="Picture 3"/>
          <p:cNvPicPr>
            <a:picLocks noChangeAspect="1"/>
          </p:cNvPicPr>
          <p:nvPr/>
        </p:nvPicPr>
        <p:blipFill>
          <a:blip r:embed="rId2"/>
          <a:stretch>
            <a:fillRect/>
          </a:stretch>
        </p:blipFill>
        <p:spPr>
          <a:xfrm>
            <a:off x="5234162" y="3429000"/>
            <a:ext cx="3732777" cy="2587082"/>
          </a:xfrm>
          <a:prstGeom prst="rect">
            <a:avLst/>
          </a:prstGeom>
        </p:spPr>
      </p:pic>
      <p:sp>
        <p:nvSpPr>
          <p:cNvPr id="5" name="TextBox 4"/>
          <p:cNvSpPr txBox="1"/>
          <p:nvPr/>
        </p:nvSpPr>
        <p:spPr>
          <a:xfrm>
            <a:off x="345687" y="3791416"/>
            <a:ext cx="4505093" cy="2364059"/>
          </a:xfrm>
          <a:prstGeom prst="rect">
            <a:avLst/>
          </a:prstGeom>
          <a:noFill/>
        </p:spPr>
        <p:txBody>
          <a:bodyPr wrap="square" rtlCol="0">
            <a:spAutoFit/>
          </a:bodyPr>
          <a:lstStyle/>
          <a:p>
            <a:r>
              <a:rPr lang="en-GB" b="1" dirty="0"/>
              <a:t>Note: this video is suggested viewing for those attempting the extension task, but, I highly urge, ALL of you to watch it! </a:t>
            </a:r>
            <a:r>
              <a:rPr lang="en-GB" dirty="0">
                <a:hlinkClick r:id="rId3"/>
              </a:rPr>
              <a:t>From school psychology research to science fair winner to Harvard! (watch this inspirational video!) </a:t>
            </a:r>
            <a:endParaRPr lang="en-GB" dirty="0"/>
          </a:p>
          <a:p>
            <a:endParaRPr lang="en-US" b="1" dirty="0"/>
          </a:p>
          <a:p>
            <a:endParaRPr lang="en-GB" dirty="0"/>
          </a:p>
        </p:txBody>
      </p:sp>
    </p:spTree>
    <p:extLst>
      <p:ext uri="{BB962C8B-B14F-4D97-AF65-F5344CB8AC3E}">
        <p14:creationId xmlns:p14="http://schemas.microsoft.com/office/powerpoint/2010/main" val="31247518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7E6DD-5FDF-EB4C-BEEF-326C4DDECA82}"/>
              </a:ext>
            </a:extLst>
          </p:cNvPr>
          <p:cNvSpPr>
            <a:spLocks noGrp="1"/>
          </p:cNvSpPr>
          <p:nvPr>
            <p:ph type="title"/>
          </p:nvPr>
        </p:nvSpPr>
        <p:spPr>
          <a:xfrm>
            <a:off x="218941" y="274638"/>
            <a:ext cx="8680360" cy="1143000"/>
          </a:xfrm>
        </p:spPr>
        <p:txBody>
          <a:bodyPr>
            <a:normAutofit fontScale="90000"/>
          </a:bodyPr>
          <a:lstStyle/>
          <a:p>
            <a:pPr algn="l"/>
            <a:r>
              <a:rPr lang="en-US" dirty="0"/>
              <a:t>Types of Experimental Design 1: Independent groups </a:t>
            </a:r>
          </a:p>
        </p:txBody>
      </p:sp>
      <p:sp>
        <p:nvSpPr>
          <p:cNvPr id="3" name="Content Placeholder 2">
            <a:extLst>
              <a:ext uri="{FF2B5EF4-FFF2-40B4-BE49-F238E27FC236}">
                <a16:creationId xmlns:a16="http://schemas.microsoft.com/office/drawing/2014/main" id="{96CC8AE1-B62A-2B4C-A2CB-CE0F45AFC99A}"/>
              </a:ext>
            </a:extLst>
          </p:cNvPr>
          <p:cNvSpPr>
            <a:spLocks noGrp="1"/>
          </p:cNvSpPr>
          <p:nvPr>
            <p:ph idx="1"/>
          </p:nvPr>
        </p:nvSpPr>
        <p:spPr>
          <a:xfrm>
            <a:off x="0" y="1600200"/>
            <a:ext cx="9144000" cy="5257800"/>
          </a:xfrm>
        </p:spPr>
        <p:txBody>
          <a:bodyPr>
            <a:normAutofit fontScale="77500" lnSpcReduction="20000"/>
          </a:bodyPr>
          <a:lstStyle/>
          <a:p>
            <a:r>
              <a:rPr lang="en-US" dirty="0"/>
              <a:t>Half of your participants take place in one condition and the other half take place in your other condition </a:t>
            </a:r>
          </a:p>
          <a:p>
            <a:pPr marL="0" indent="0">
              <a:buNone/>
            </a:pPr>
            <a:r>
              <a:rPr lang="en-US" dirty="0"/>
              <a:t>For example, if I wanted to investigate the effect of caffeine on task focus</a:t>
            </a:r>
          </a:p>
          <a:p>
            <a:pPr lvl="1"/>
            <a:r>
              <a:rPr lang="en-US" dirty="0"/>
              <a:t>Half of participants have caffeinated coffee and do a </a:t>
            </a:r>
            <a:r>
              <a:rPr lang="en-US" dirty="0" err="1"/>
              <a:t>maths</a:t>
            </a:r>
            <a:r>
              <a:rPr lang="en-US" dirty="0"/>
              <a:t> problems </a:t>
            </a:r>
          </a:p>
          <a:p>
            <a:pPr lvl="1"/>
            <a:r>
              <a:rPr lang="en-US" dirty="0"/>
              <a:t>Half of participants have decaffeinated coffee and do a </a:t>
            </a:r>
            <a:r>
              <a:rPr lang="en-US" dirty="0" err="1"/>
              <a:t>maths</a:t>
            </a:r>
            <a:r>
              <a:rPr lang="en-US" dirty="0"/>
              <a:t> problems</a:t>
            </a:r>
          </a:p>
          <a:p>
            <a:pPr>
              <a:buFont typeface="Wingdings" pitchFamily="2" charset="2"/>
              <a:buChar char="J"/>
            </a:pPr>
            <a:r>
              <a:rPr lang="en-US" dirty="0">
                <a:sym typeface="Wingdings" pitchFamily="2" charset="2"/>
              </a:rPr>
              <a:t>A good thing about this design is participants are less likely to guess what your study is about if they only take part in 1 condition </a:t>
            </a:r>
          </a:p>
          <a:p>
            <a:pPr marL="0" indent="0">
              <a:buNone/>
            </a:pPr>
            <a:r>
              <a:rPr lang="en-US" dirty="0">
                <a:sym typeface="Wingdings" pitchFamily="2" charset="2"/>
              </a:rPr>
              <a:t> A bad thing about this design is that you have different people in each group, so participant variables (e.g. the intelligence or personality of your participants may be different between your two conditions, so you may not have a fair test (you test lacks validity!)</a:t>
            </a:r>
          </a:p>
          <a:p>
            <a:pPr marL="0" indent="0">
              <a:buNone/>
            </a:pPr>
            <a:r>
              <a:rPr lang="en-US" dirty="0"/>
              <a:t>In my example above, the participant variable of </a:t>
            </a:r>
            <a:r>
              <a:rPr lang="en-US" dirty="0" err="1"/>
              <a:t>maths</a:t>
            </a:r>
            <a:r>
              <a:rPr lang="en-US" dirty="0"/>
              <a:t> ability would be a participant variable that could affect the outcome of my study </a:t>
            </a:r>
          </a:p>
        </p:txBody>
      </p:sp>
    </p:spTree>
    <p:extLst>
      <p:ext uri="{BB962C8B-B14F-4D97-AF65-F5344CB8AC3E}">
        <p14:creationId xmlns:p14="http://schemas.microsoft.com/office/powerpoint/2010/main" val="2264595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Types of Experimental Design 2: Repeated Measures </a:t>
            </a:r>
            <a:endParaRPr lang="en-GB" dirty="0"/>
          </a:p>
        </p:txBody>
      </p:sp>
      <p:sp>
        <p:nvSpPr>
          <p:cNvPr id="3" name="Content Placeholder 2"/>
          <p:cNvSpPr>
            <a:spLocks noGrp="1"/>
          </p:cNvSpPr>
          <p:nvPr>
            <p:ph idx="1"/>
          </p:nvPr>
        </p:nvSpPr>
        <p:spPr>
          <a:xfrm>
            <a:off x="267629" y="1600200"/>
            <a:ext cx="8776010" cy="5079380"/>
          </a:xfrm>
        </p:spPr>
        <p:txBody>
          <a:bodyPr>
            <a:normAutofit fontScale="85000" lnSpcReduction="20000"/>
          </a:bodyPr>
          <a:lstStyle/>
          <a:p>
            <a:r>
              <a:rPr lang="en-GB" dirty="0"/>
              <a:t>Each participant takes part in both conditions of the experiment </a:t>
            </a:r>
          </a:p>
          <a:p>
            <a:pPr>
              <a:buFont typeface="Wingdings" panose="05000000000000000000" pitchFamily="2" charset="2"/>
              <a:buChar char="J"/>
            </a:pPr>
            <a:r>
              <a:rPr lang="en-GB" dirty="0">
                <a:sym typeface="Wingdings" panose="05000000000000000000" pitchFamily="2" charset="2"/>
              </a:rPr>
              <a:t>Participant variables </a:t>
            </a:r>
            <a:r>
              <a:rPr lang="en-GB" dirty="0"/>
              <a:t>are controlled between conditions (e.g. if you are assessing how caffeine affects focus when doing maths problems, maths ability is not going to affect the outcome of your study)</a:t>
            </a:r>
          </a:p>
          <a:p>
            <a:pPr marL="0" indent="0">
              <a:buNone/>
            </a:pPr>
            <a:r>
              <a:rPr lang="en-GB" dirty="0">
                <a:sym typeface="Wingdings" panose="05000000000000000000" pitchFamily="2" charset="2"/>
              </a:rPr>
              <a:t> Order effects – if participants do both conditions they may get bored, tired or benefit form the practice (e.g.</a:t>
            </a:r>
            <a:r>
              <a:rPr lang="en-GB" dirty="0"/>
              <a:t> if you are assessing how caffeine affects attention when doing maths problems, and in your second condition participants all have caffeine, and all do better, it could just because they have had plenty of practice doing maths problems. F they all do worse, it could be because they are now bored f doing maths problems!)</a:t>
            </a:r>
          </a:p>
        </p:txBody>
      </p:sp>
    </p:spTree>
    <p:extLst>
      <p:ext uri="{BB962C8B-B14F-4D97-AF65-F5344CB8AC3E}">
        <p14:creationId xmlns:p14="http://schemas.microsoft.com/office/powerpoint/2010/main" val="3447857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360" y="96219"/>
            <a:ext cx="8932127" cy="1143000"/>
          </a:xfrm>
        </p:spPr>
        <p:txBody>
          <a:bodyPr>
            <a:normAutofit fontScale="90000"/>
          </a:bodyPr>
          <a:lstStyle/>
          <a:p>
            <a:pPr algn="l"/>
            <a:r>
              <a:rPr lang="en-US" dirty="0"/>
              <a:t>Types of Experimental Design 3: Matched Pairs </a:t>
            </a:r>
            <a:endParaRPr lang="en-GB" dirty="0"/>
          </a:p>
        </p:txBody>
      </p:sp>
      <p:sp>
        <p:nvSpPr>
          <p:cNvPr id="3" name="Content Placeholder 2"/>
          <p:cNvSpPr>
            <a:spLocks noGrp="1"/>
          </p:cNvSpPr>
          <p:nvPr>
            <p:ph idx="1"/>
          </p:nvPr>
        </p:nvSpPr>
        <p:spPr>
          <a:xfrm>
            <a:off x="0" y="1326995"/>
            <a:ext cx="9032488" cy="5441795"/>
          </a:xfrm>
        </p:spPr>
        <p:txBody>
          <a:bodyPr>
            <a:normAutofit fontScale="62500" lnSpcReduction="20000"/>
          </a:bodyPr>
          <a:lstStyle/>
          <a:p>
            <a:r>
              <a:rPr lang="en-GB" dirty="0"/>
              <a:t>You assess all of your participants on characteristics that may affect the outcome of your study. </a:t>
            </a:r>
          </a:p>
          <a:p>
            <a:r>
              <a:rPr lang="en-GB" dirty="0"/>
              <a:t>For example if I wish to investigate the effect of caffeine on ability of year 12 to focus on maths problems, I might pair up participants based on their GCSE maths score. </a:t>
            </a:r>
          </a:p>
          <a:p>
            <a:r>
              <a:rPr lang="en-GB" dirty="0"/>
              <a:t>One of the pair will go into the decaffeinated coffee condition and the other member of the pair will go into the caffeinated coffee condition. </a:t>
            </a:r>
          </a:p>
          <a:p>
            <a:r>
              <a:rPr lang="en-GB" dirty="0"/>
              <a:t>This will mean that the participant variable of maths ability will not ‘confound’ in other words,  ‘get in the way of’ my ability to determine if caffeine affects ability to solve maths problems </a:t>
            </a:r>
          </a:p>
          <a:p>
            <a:pPr marL="0" indent="0">
              <a:buNone/>
            </a:pPr>
            <a:endParaRPr lang="en-GB" dirty="0">
              <a:sym typeface="Wingdings" panose="05000000000000000000" pitchFamily="2" charset="2"/>
            </a:endParaRPr>
          </a:p>
          <a:p>
            <a:pPr>
              <a:buFont typeface="Wingdings" panose="05000000000000000000" pitchFamily="2" charset="2"/>
              <a:buChar char="J"/>
            </a:pPr>
            <a:r>
              <a:rPr lang="en-GB" dirty="0">
                <a:sym typeface="Wingdings" panose="05000000000000000000" pitchFamily="2" charset="2"/>
              </a:rPr>
              <a:t>Participants only take part in one condition, therefore order effects will not affect the outcome of the study (internal validity is protected) </a:t>
            </a:r>
          </a:p>
          <a:p>
            <a:pPr>
              <a:buFont typeface="Wingdings" panose="05000000000000000000" pitchFamily="2" charset="2"/>
              <a:buChar char="J"/>
            </a:pPr>
            <a:r>
              <a:rPr lang="en-GB" dirty="0">
                <a:sym typeface="Wingdings" panose="05000000000000000000" pitchFamily="2" charset="2"/>
              </a:rPr>
              <a:t>Some important participant variables are well controlled and therefore will not affect the outcome of the study (internal validity is protected)</a:t>
            </a:r>
          </a:p>
          <a:p>
            <a:pPr>
              <a:buFont typeface="Wingdings" panose="05000000000000000000" pitchFamily="2" charset="2"/>
              <a:buChar char="J"/>
            </a:pPr>
            <a:endParaRPr lang="en-GB" dirty="0"/>
          </a:p>
          <a:p>
            <a:pPr marL="0" indent="0">
              <a:buNone/>
            </a:pPr>
            <a:r>
              <a:rPr lang="en-GB" dirty="0">
                <a:sym typeface="Wingdings" panose="05000000000000000000" pitchFamily="2" charset="2"/>
              </a:rPr>
              <a:t> It is time-consuming to pair participants up (and this can make the research more expensive to do) </a:t>
            </a:r>
            <a:endParaRPr lang="en-GB" dirty="0"/>
          </a:p>
        </p:txBody>
      </p:sp>
    </p:spTree>
    <p:extLst>
      <p:ext uri="{BB962C8B-B14F-4D97-AF65-F5344CB8AC3E}">
        <p14:creationId xmlns:p14="http://schemas.microsoft.com/office/powerpoint/2010/main" val="1111874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7099"/>
          </a:xfrm>
        </p:spPr>
        <p:txBody>
          <a:bodyPr>
            <a:normAutofit fontScale="90000"/>
          </a:bodyPr>
          <a:lstStyle/>
          <a:p>
            <a:r>
              <a:rPr lang="en-GB" dirty="0"/>
              <a:t>Ethics </a:t>
            </a:r>
          </a:p>
        </p:txBody>
      </p:sp>
      <p:sp>
        <p:nvSpPr>
          <p:cNvPr id="3" name="Content Placeholder 2"/>
          <p:cNvSpPr>
            <a:spLocks noGrp="1"/>
          </p:cNvSpPr>
          <p:nvPr>
            <p:ph idx="1"/>
          </p:nvPr>
        </p:nvSpPr>
        <p:spPr>
          <a:xfrm>
            <a:off x="457200" y="970156"/>
            <a:ext cx="8229600" cy="5156007"/>
          </a:xfrm>
        </p:spPr>
        <p:txBody>
          <a:bodyPr>
            <a:normAutofit lnSpcReduction="10000"/>
          </a:bodyPr>
          <a:lstStyle/>
          <a:p>
            <a:r>
              <a:rPr lang="en-GB" sz="2000" dirty="0"/>
              <a:t>The term ‘ethics’ refers to the correct </a:t>
            </a:r>
            <a:r>
              <a:rPr lang="en-GB" sz="2000" b="1" dirty="0"/>
              <a:t>rules of conduct</a:t>
            </a:r>
            <a:r>
              <a:rPr lang="en-GB" sz="2000" dirty="0"/>
              <a:t> necessary when carrying out research. We have a </a:t>
            </a:r>
            <a:r>
              <a:rPr lang="en-GB" sz="2000" b="1" dirty="0"/>
              <a:t>moral responsibility to protect research participants </a:t>
            </a:r>
            <a:r>
              <a:rPr lang="en-GB" sz="2000" dirty="0"/>
              <a:t>from harm and protect their privacy. However important the issue under investigation psychologists need to remember that they have a duty to respect the rights and dignity of research participants.</a:t>
            </a:r>
          </a:p>
          <a:p>
            <a:r>
              <a:rPr lang="en-GB" sz="2000" dirty="0"/>
              <a:t>We must make sure participants are anonymous in our research (no real names!) to protect their </a:t>
            </a:r>
            <a:r>
              <a:rPr lang="en-GB" sz="2000" b="1" dirty="0"/>
              <a:t>privacy </a:t>
            </a:r>
          </a:p>
          <a:p>
            <a:r>
              <a:rPr lang="en-GB" sz="2000" dirty="0"/>
              <a:t>We must make sure we have </a:t>
            </a:r>
            <a:r>
              <a:rPr lang="en-GB" sz="2000" b="1" dirty="0"/>
              <a:t>informed consent </a:t>
            </a:r>
            <a:r>
              <a:rPr lang="en-GB" sz="2000" dirty="0"/>
              <a:t>(participants need to know hat the research is about and give their consent to participating)</a:t>
            </a:r>
          </a:p>
          <a:p>
            <a:r>
              <a:rPr lang="en-GB" sz="2000" dirty="0"/>
              <a:t>Sometimes, it would ruin the experiment if we told participants what the research is about before they partake in it – we can therefore </a:t>
            </a:r>
            <a:r>
              <a:rPr lang="en-GB" sz="2000" b="1" dirty="0"/>
              <a:t>deceive</a:t>
            </a:r>
            <a:r>
              <a:rPr lang="en-GB" sz="2000" dirty="0"/>
              <a:t> them (not tell them everything, or even sometimes tell them a little lie) and then </a:t>
            </a:r>
            <a:r>
              <a:rPr lang="en-GB" sz="2000" b="1" dirty="0"/>
              <a:t>debrief</a:t>
            </a:r>
            <a:r>
              <a:rPr lang="en-GB" sz="2000" dirty="0"/>
              <a:t> them (tell them everything! What your research is about, why they did what they did), and then as for </a:t>
            </a:r>
            <a:r>
              <a:rPr lang="en-GB" sz="2000" b="1" dirty="0"/>
              <a:t>their retrospective informed consent </a:t>
            </a:r>
          </a:p>
          <a:p>
            <a:r>
              <a:rPr lang="en-GB" sz="2000" dirty="0"/>
              <a:t>To</a:t>
            </a:r>
            <a:r>
              <a:rPr lang="en-GB" sz="2000" b="1" dirty="0"/>
              <a:t> protect participants </a:t>
            </a:r>
            <a:r>
              <a:rPr lang="en-GB" sz="2000" dirty="0"/>
              <a:t>you have to remind them during your research that they have the </a:t>
            </a:r>
            <a:r>
              <a:rPr lang="en-GB" sz="2000" b="1" dirty="0"/>
              <a:t>right to withdraw </a:t>
            </a:r>
            <a:r>
              <a:rPr lang="en-GB" sz="2000" dirty="0"/>
              <a:t>(pull out of the stud) at any time </a:t>
            </a:r>
          </a:p>
        </p:txBody>
      </p:sp>
    </p:spTree>
    <p:extLst>
      <p:ext uri="{BB962C8B-B14F-4D97-AF65-F5344CB8AC3E}">
        <p14:creationId xmlns:p14="http://schemas.microsoft.com/office/powerpoint/2010/main" val="3308089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Step 2 </a:t>
            </a:r>
          </a:p>
        </p:txBody>
      </p:sp>
      <p:sp>
        <p:nvSpPr>
          <p:cNvPr id="3" name="Content Placeholder 2"/>
          <p:cNvSpPr>
            <a:spLocks noGrp="1"/>
          </p:cNvSpPr>
          <p:nvPr>
            <p:ph idx="1"/>
          </p:nvPr>
        </p:nvSpPr>
        <p:spPr/>
        <p:txBody>
          <a:bodyPr/>
          <a:lstStyle/>
          <a:p>
            <a:r>
              <a:rPr lang="en-GB" dirty="0"/>
              <a:t>Ask friends or carers/family members to test you on this key info (have you made flashcards? ) then… take the Quiz on Firefly</a:t>
            </a:r>
          </a:p>
          <a:p>
            <a:r>
              <a:rPr lang="en-GB" dirty="0"/>
              <a:t>Turn to the next slide for the fun extension </a:t>
            </a:r>
          </a:p>
        </p:txBody>
      </p:sp>
    </p:spTree>
    <p:extLst>
      <p:ext uri="{BB962C8B-B14F-4D97-AF65-F5344CB8AC3E}">
        <p14:creationId xmlns:p14="http://schemas.microsoft.com/office/powerpoint/2010/main" val="3474403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39401"/>
          </a:xfrm>
        </p:spPr>
        <p:txBody>
          <a:bodyPr>
            <a:normAutofit fontScale="90000"/>
          </a:bodyPr>
          <a:lstStyle/>
          <a:p>
            <a:r>
              <a:rPr lang="en-GB" dirty="0"/>
              <a:t>Step 3 - Extension </a:t>
            </a:r>
          </a:p>
        </p:txBody>
      </p:sp>
      <p:sp>
        <p:nvSpPr>
          <p:cNvPr id="3" name="Content Placeholder 2"/>
          <p:cNvSpPr>
            <a:spLocks noGrp="1"/>
          </p:cNvSpPr>
          <p:nvPr>
            <p:ph idx="1"/>
          </p:nvPr>
        </p:nvSpPr>
        <p:spPr>
          <a:xfrm>
            <a:off x="178420" y="914400"/>
            <a:ext cx="8798312" cy="5787483"/>
          </a:xfrm>
        </p:spPr>
        <p:txBody>
          <a:bodyPr>
            <a:normAutofit fontScale="70000" lnSpcReduction="20000"/>
          </a:bodyPr>
          <a:lstStyle/>
          <a:p>
            <a:r>
              <a:rPr lang="en-GB" dirty="0"/>
              <a:t>Plan you own psychological study (whatever you are interested in! I Have put some suggestions on the next slide) </a:t>
            </a:r>
          </a:p>
          <a:p>
            <a:r>
              <a:rPr lang="en-GB" dirty="0"/>
              <a:t>If you can access participants carry out your study! </a:t>
            </a:r>
          </a:p>
          <a:p>
            <a:r>
              <a:rPr lang="en-GB" dirty="0"/>
              <a:t>On a sheet of paper or on a PowerPoint slide sum up:</a:t>
            </a:r>
          </a:p>
          <a:p>
            <a:pPr lvl="1"/>
            <a:r>
              <a:rPr lang="en-GB" dirty="0"/>
              <a:t>What IV was (give the different conditions) </a:t>
            </a:r>
          </a:p>
          <a:p>
            <a:pPr lvl="1"/>
            <a:r>
              <a:rPr lang="en-GB" dirty="0"/>
              <a:t>What your DV was and how you operationalised it (made it measurable)</a:t>
            </a:r>
          </a:p>
          <a:p>
            <a:pPr lvl="1"/>
            <a:r>
              <a:rPr lang="en-GB" dirty="0"/>
              <a:t>The variables you knew you had to try and control (extraneous variables you controlled)</a:t>
            </a:r>
          </a:p>
          <a:p>
            <a:pPr lvl="1"/>
            <a:r>
              <a:rPr lang="en-GB" dirty="0"/>
              <a:t>Try to use as many of the key words you have learnt in this session</a:t>
            </a:r>
          </a:p>
          <a:p>
            <a:pPr lvl="1"/>
            <a:r>
              <a:rPr lang="en-GB" i="1" dirty="0"/>
              <a:t>If you carried out the study, summarise what you found</a:t>
            </a:r>
          </a:p>
          <a:p>
            <a:pPr marL="457200" lvl="1" indent="0">
              <a:buNone/>
            </a:pPr>
            <a:r>
              <a:rPr lang="en-GB" b="1" dirty="0">
                <a:solidFill>
                  <a:srgbClr val="FF0000"/>
                </a:solidFill>
              </a:rPr>
              <a:t>Make the page as colourful and engaging as possible. Add pictures that signify what you were investigating. </a:t>
            </a:r>
            <a:endParaRPr lang="en-GB" b="1" dirty="0">
              <a:solidFill>
                <a:srgbClr val="0070C0"/>
              </a:solidFill>
            </a:endParaRPr>
          </a:p>
          <a:p>
            <a:pPr marL="457200" lvl="1" indent="0">
              <a:buNone/>
            </a:pPr>
            <a:r>
              <a:rPr lang="en-GB" b="1" dirty="0">
                <a:solidFill>
                  <a:srgbClr val="0070C0"/>
                </a:solidFill>
              </a:rPr>
              <a:t>Send me a picture of your page! There will be a prize for the most professional and interesting study (i.e. the study that is most likely to produce valid results but is also investigating something really interesting!). I will be sharing entries to this competition on Instagram (@</a:t>
            </a:r>
            <a:r>
              <a:rPr lang="en-GB" b="1" dirty="0" err="1">
                <a:solidFill>
                  <a:srgbClr val="0070C0"/>
                </a:solidFill>
              </a:rPr>
              <a:t>lpgs_psych</a:t>
            </a:r>
            <a:r>
              <a:rPr lang="en-GB" b="1" dirty="0">
                <a:solidFill>
                  <a:srgbClr val="0070C0"/>
                </a:solidFill>
              </a:rPr>
              <a:t>)</a:t>
            </a:r>
          </a:p>
          <a:p>
            <a:pPr marL="457200" lvl="1" indent="0">
              <a:buNone/>
            </a:pPr>
            <a:endParaRPr lang="en-GB" b="1" dirty="0">
              <a:solidFill>
                <a:srgbClr val="0070C0"/>
              </a:solidFill>
            </a:endParaRPr>
          </a:p>
          <a:p>
            <a:pPr marL="457200" lvl="1" indent="0">
              <a:buNone/>
            </a:pPr>
            <a:r>
              <a:rPr lang="en-GB" b="1" dirty="0">
                <a:solidFill>
                  <a:srgbClr val="0070C0"/>
                </a:solidFill>
                <a:hlinkClick r:id="rId2"/>
              </a:rPr>
              <a:t>lg@lpgs.bromley.sch.uk</a:t>
            </a:r>
            <a:r>
              <a:rPr lang="en-GB" b="1" dirty="0">
                <a:solidFill>
                  <a:srgbClr val="0070C0"/>
                </a:solidFill>
              </a:rPr>
              <a:t> </a:t>
            </a:r>
          </a:p>
        </p:txBody>
      </p:sp>
      <p:sp>
        <p:nvSpPr>
          <p:cNvPr id="4" name="TextBox 3">
            <a:extLst>
              <a:ext uri="{FF2B5EF4-FFF2-40B4-BE49-F238E27FC236}">
                <a16:creationId xmlns:a16="http://schemas.microsoft.com/office/drawing/2014/main" id="{A9D8AB00-1EF4-484D-B6C9-8786013C4357}"/>
              </a:ext>
            </a:extLst>
          </p:cNvPr>
          <p:cNvSpPr txBox="1"/>
          <p:nvPr/>
        </p:nvSpPr>
        <p:spPr>
          <a:xfrm>
            <a:off x="3683358" y="5705341"/>
            <a:ext cx="4623515" cy="830997"/>
          </a:xfrm>
          <a:prstGeom prst="rect">
            <a:avLst/>
          </a:prstGeom>
          <a:solidFill>
            <a:schemeClr val="accent4">
              <a:lumMod val="20000"/>
              <a:lumOff val="80000"/>
            </a:schemeClr>
          </a:solidFill>
        </p:spPr>
        <p:txBody>
          <a:bodyPr wrap="square" rtlCol="0">
            <a:spAutoFit/>
          </a:bodyPr>
          <a:lstStyle/>
          <a:p>
            <a:r>
              <a:rPr lang="en-GB" sz="2400" dirty="0"/>
              <a:t>Examples of things you could investigate on the next slide. </a:t>
            </a:r>
          </a:p>
        </p:txBody>
      </p:sp>
    </p:spTree>
    <p:extLst>
      <p:ext uri="{BB962C8B-B14F-4D97-AF65-F5344CB8AC3E}">
        <p14:creationId xmlns:p14="http://schemas.microsoft.com/office/powerpoint/2010/main" val="478891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059" y="101795"/>
            <a:ext cx="8608741" cy="745698"/>
          </a:xfrm>
        </p:spPr>
        <p:txBody>
          <a:bodyPr>
            <a:normAutofit fontScale="90000"/>
          </a:bodyPr>
          <a:lstStyle/>
          <a:p>
            <a:r>
              <a:rPr lang="en-GB" dirty="0"/>
              <a:t>Examples of thing you could investigate </a:t>
            </a:r>
          </a:p>
        </p:txBody>
      </p:sp>
      <p:sp>
        <p:nvSpPr>
          <p:cNvPr id="3" name="Content Placeholder 2"/>
          <p:cNvSpPr>
            <a:spLocks noGrp="1"/>
          </p:cNvSpPr>
          <p:nvPr>
            <p:ph idx="1"/>
          </p:nvPr>
        </p:nvSpPr>
        <p:spPr>
          <a:xfrm>
            <a:off x="189571" y="847493"/>
            <a:ext cx="8842917" cy="5687123"/>
          </a:xfrm>
        </p:spPr>
        <p:txBody>
          <a:bodyPr>
            <a:normAutofit fontScale="70000" lnSpcReduction="20000"/>
          </a:bodyPr>
          <a:lstStyle/>
          <a:p>
            <a:r>
              <a:rPr lang="en-GB" dirty="0"/>
              <a:t>Does doing yoga improve your mood? (you could ask participants to do </a:t>
            </a:r>
            <a:r>
              <a:rPr lang="en-GB" dirty="0">
                <a:hlinkClick r:id="rId2"/>
              </a:rPr>
              <a:t>yoga with Adrienne</a:t>
            </a:r>
            <a:r>
              <a:rPr lang="en-GB" dirty="0"/>
              <a:t>)</a:t>
            </a:r>
          </a:p>
          <a:p>
            <a:r>
              <a:rPr lang="en-GB" dirty="0"/>
              <a:t>Does having a daily work plan reduce stress levels </a:t>
            </a:r>
          </a:p>
          <a:p>
            <a:r>
              <a:rPr lang="en-GB" dirty="0"/>
              <a:t>Does eating a healthy breakfast improve your mood throughout the day? </a:t>
            </a:r>
          </a:p>
          <a:p>
            <a:pPr marL="0" indent="0">
              <a:buNone/>
            </a:pPr>
            <a:endParaRPr lang="en-GB" dirty="0"/>
          </a:p>
          <a:p>
            <a:pPr marL="0" indent="0">
              <a:buNone/>
            </a:pPr>
            <a:r>
              <a:rPr lang="en-GB" dirty="0"/>
              <a:t>That is just some suggestions – use your imagination – but remember ETHICS! </a:t>
            </a:r>
          </a:p>
          <a:p>
            <a:pPr marL="0" indent="0">
              <a:buNone/>
            </a:pPr>
            <a:endParaRPr lang="en-GB" dirty="0"/>
          </a:p>
          <a:p>
            <a:pPr marL="0" indent="0">
              <a:buNone/>
            </a:pPr>
            <a:r>
              <a:rPr lang="en-GB" dirty="0">
                <a:hlinkClick r:id="rId3"/>
              </a:rPr>
              <a:t>More inspiration here </a:t>
            </a:r>
            <a:r>
              <a:rPr lang="en-GB" dirty="0"/>
              <a:t> </a:t>
            </a:r>
            <a:r>
              <a:rPr lang="en-GB" dirty="0">
                <a:hlinkClick r:id="rId4"/>
              </a:rPr>
              <a:t>and here </a:t>
            </a:r>
            <a:endParaRPr lang="en-GB" dirty="0"/>
          </a:p>
          <a:p>
            <a:pPr marL="0" indent="0">
              <a:buNone/>
            </a:pPr>
            <a:endParaRPr lang="en-GB" dirty="0"/>
          </a:p>
          <a:p>
            <a:pPr marL="0" indent="0">
              <a:buNone/>
            </a:pPr>
            <a:r>
              <a:rPr lang="en-GB" dirty="0">
                <a:hlinkClick r:id="rId5"/>
              </a:rPr>
              <a:t>From school psychology research to science fair winner to Harvard! (watch this inspirational video!) </a:t>
            </a:r>
            <a:endParaRPr lang="en-GB" dirty="0"/>
          </a:p>
          <a:p>
            <a:pPr marL="0" indent="0">
              <a:buNone/>
            </a:pPr>
            <a:endParaRPr lang="en-GB" dirty="0"/>
          </a:p>
          <a:p>
            <a:pPr marL="0" indent="0">
              <a:buNone/>
            </a:pPr>
            <a:r>
              <a:rPr lang="en-GB" dirty="0">
                <a:hlinkClick r:id="rId6"/>
              </a:rPr>
              <a:t>If you really want a challenge check out psytoolkit</a:t>
            </a:r>
            <a:endParaRPr lang="en-GB" dirty="0"/>
          </a:p>
          <a:p>
            <a:pPr marL="0" indent="0">
              <a:buNone/>
            </a:pPr>
            <a:endParaRPr lang="en-GB" dirty="0"/>
          </a:p>
          <a:p>
            <a:pPr marL="0" indent="0">
              <a:buNone/>
            </a:pPr>
            <a:r>
              <a:rPr lang="en-GB" dirty="0"/>
              <a:t>Helpful hint: survey monkey is great if you want to do an online questionnaire </a:t>
            </a:r>
            <a:r>
              <a:rPr lang="en-GB" dirty="0">
                <a:sym typeface="Wingdings" panose="05000000000000000000" pitchFamily="2" charset="2"/>
              </a:rPr>
              <a:t> </a:t>
            </a:r>
            <a:r>
              <a:rPr lang="en-GB" dirty="0" err="1">
                <a:sym typeface="Wingdings" panose="05000000000000000000" pitchFamily="2" charset="2"/>
                <a:hlinkClick r:id="rId7"/>
              </a:rPr>
              <a:t>SurveyMonkeyLink</a:t>
            </a:r>
            <a:endParaRPr lang="en-GB" dirty="0"/>
          </a:p>
        </p:txBody>
      </p:sp>
    </p:spTree>
    <p:extLst>
      <p:ext uri="{BB962C8B-B14F-4D97-AF65-F5344CB8AC3E}">
        <p14:creationId xmlns:p14="http://schemas.microsoft.com/office/powerpoint/2010/main" val="2434165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29CA2-4386-A14D-9FAD-66D99E2DA121}"/>
              </a:ext>
            </a:extLst>
          </p:cNvPr>
          <p:cNvSpPr>
            <a:spLocks noGrp="1"/>
          </p:cNvSpPr>
          <p:nvPr>
            <p:ph type="title"/>
          </p:nvPr>
        </p:nvSpPr>
        <p:spPr>
          <a:xfrm>
            <a:off x="457200" y="274638"/>
            <a:ext cx="8229600" cy="461342"/>
          </a:xfrm>
        </p:spPr>
        <p:txBody>
          <a:bodyPr>
            <a:normAutofit fontScale="90000"/>
          </a:bodyPr>
          <a:lstStyle/>
          <a:p>
            <a:r>
              <a:rPr lang="en-US" dirty="0"/>
              <a:t>Step 1. </a:t>
            </a:r>
          </a:p>
        </p:txBody>
      </p:sp>
      <p:sp>
        <p:nvSpPr>
          <p:cNvPr id="3" name="Content Placeholder 2">
            <a:extLst>
              <a:ext uri="{FF2B5EF4-FFF2-40B4-BE49-F238E27FC236}">
                <a16:creationId xmlns:a16="http://schemas.microsoft.com/office/drawing/2014/main" id="{1880BDF8-18EE-0F4F-A813-5EEA657C3F53}"/>
              </a:ext>
            </a:extLst>
          </p:cNvPr>
          <p:cNvSpPr>
            <a:spLocks noGrp="1"/>
          </p:cNvSpPr>
          <p:nvPr>
            <p:ph idx="1"/>
          </p:nvPr>
        </p:nvSpPr>
        <p:spPr>
          <a:xfrm>
            <a:off x="267629" y="947854"/>
            <a:ext cx="8709103" cy="5742878"/>
          </a:xfrm>
        </p:spPr>
        <p:txBody>
          <a:bodyPr>
            <a:normAutofit fontScale="70000" lnSpcReduction="20000"/>
          </a:bodyPr>
          <a:lstStyle/>
          <a:p>
            <a:pPr marL="0" indent="0">
              <a:buNone/>
            </a:pPr>
            <a:r>
              <a:rPr lang="en-US" dirty="0"/>
              <a:t>Learn about experimental design in psychology </a:t>
            </a:r>
          </a:p>
          <a:p>
            <a:pPr marL="0" indent="0">
              <a:buNone/>
            </a:pPr>
            <a:endParaRPr lang="en-US" dirty="0"/>
          </a:p>
          <a:p>
            <a:pPr marL="0" indent="0">
              <a:buNone/>
            </a:pPr>
            <a:r>
              <a:rPr lang="en-US" dirty="0"/>
              <a:t>The next few slides will teach you the basics of experimental design in psychology. You need to </a:t>
            </a:r>
            <a:r>
              <a:rPr lang="en-GB" dirty="0"/>
              <a:t>memorise</a:t>
            </a:r>
            <a:r>
              <a:rPr lang="en-US" dirty="0"/>
              <a:t> this key info for step 2 (the quiz). You could make some flash cards or ask a family member to test you </a:t>
            </a:r>
            <a:r>
              <a:rPr lang="en-US" dirty="0">
                <a:sym typeface="Wingdings" pitchFamily="2" charset="2"/>
              </a:rPr>
              <a:t>.  I recommend doing this because the quiz in step 2 will assess how much of this key information you have digested. </a:t>
            </a:r>
            <a:endParaRPr lang="en-US" dirty="0"/>
          </a:p>
          <a:p>
            <a:pPr marL="0" indent="0">
              <a:buNone/>
            </a:pPr>
            <a:endParaRPr lang="en-US" dirty="0"/>
          </a:p>
          <a:p>
            <a:pPr marL="0" indent="0">
              <a:buNone/>
            </a:pPr>
            <a:r>
              <a:rPr lang="en-US" dirty="0"/>
              <a:t>You will learn:</a:t>
            </a:r>
          </a:p>
          <a:p>
            <a:r>
              <a:rPr lang="en-US" dirty="0"/>
              <a:t>There are 4 different types of experiments in psychology: lab, field, quasi and natural. </a:t>
            </a:r>
          </a:p>
          <a:p>
            <a:r>
              <a:rPr lang="en-US" dirty="0"/>
              <a:t>There are 3 different experimental designs (how you set up your lab, field or natural experiment), these are independent groups, repeated measures and matched pairs. </a:t>
            </a:r>
          </a:p>
          <a:p>
            <a:r>
              <a:rPr lang="en-US" dirty="0"/>
              <a:t>When doing experiments with people, we need to keep in mind some key ethical issues </a:t>
            </a:r>
          </a:p>
          <a:p>
            <a:endParaRPr lang="en-US" dirty="0"/>
          </a:p>
        </p:txBody>
      </p:sp>
    </p:spTree>
    <p:extLst>
      <p:ext uri="{BB962C8B-B14F-4D97-AF65-F5344CB8AC3E}">
        <p14:creationId xmlns:p14="http://schemas.microsoft.com/office/powerpoint/2010/main" val="2519691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7969D-5148-294E-ADED-C9B71DA22994}"/>
              </a:ext>
            </a:extLst>
          </p:cNvPr>
          <p:cNvSpPr>
            <a:spLocks noGrp="1"/>
          </p:cNvSpPr>
          <p:nvPr>
            <p:ph type="title"/>
          </p:nvPr>
        </p:nvSpPr>
        <p:spPr>
          <a:xfrm>
            <a:off x="457200" y="274638"/>
            <a:ext cx="8229600" cy="305225"/>
          </a:xfrm>
        </p:spPr>
        <p:txBody>
          <a:bodyPr>
            <a:normAutofit fontScale="90000"/>
          </a:bodyPr>
          <a:lstStyle/>
          <a:p>
            <a:r>
              <a:rPr lang="en-US" dirty="0"/>
              <a:t>Some key general info:</a:t>
            </a:r>
          </a:p>
        </p:txBody>
      </p:sp>
      <p:sp>
        <p:nvSpPr>
          <p:cNvPr id="3" name="Content Placeholder 2">
            <a:extLst>
              <a:ext uri="{FF2B5EF4-FFF2-40B4-BE49-F238E27FC236}">
                <a16:creationId xmlns:a16="http://schemas.microsoft.com/office/drawing/2014/main" id="{65D57FD2-CF61-0A48-A0D7-319C8846D9F7}"/>
              </a:ext>
            </a:extLst>
          </p:cNvPr>
          <p:cNvSpPr>
            <a:spLocks noGrp="1"/>
          </p:cNvSpPr>
          <p:nvPr>
            <p:ph idx="1"/>
          </p:nvPr>
        </p:nvSpPr>
        <p:spPr>
          <a:xfrm>
            <a:off x="0" y="735979"/>
            <a:ext cx="9144000" cy="5999671"/>
          </a:xfrm>
        </p:spPr>
        <p:txBody>
          <a:bodyPr>
            <a:normAutofit fontScale="70000" lnSpcReduction="20000"/>
          </a:bodyPr>
          <a:lstStyle/>
          <a:p>
            <a:r>
              <a:rPr lang="en-US" dirty="0"/>
              <a:t>A </a:t>
            </a:r>
            <a:r>
              <a:rPr lang="en-US" b="1" dirty="0"/>
              <a:t>variable</a:t>
            </a:r>
            <a:r>
              <a:rPr lang="en-US" dirty="0"/>
              <a:t> is something that changes e.g. type of food you eat for breakfast, the weather, the number of hours sleep you have, whether you listen to music or not etc.</a:t>
            </a:r>
          </a:p>
          <a:p>
            <a:r>
              <a:rPr lang="en-US" dirty="0"/>
              <a:t>In psychology experiments we pick a variable we are going to change and study, this is called the </a:t>
            </a:r>
            <a:r>
              <a:rPr lang="en-US" b="1" dirty="0"/>
              <a:t>independent Variable (IV)</a:t>
            </a:r>
            <a:r>
              <a:rPr lang="en-US" dirty="0"/>
              <a:t>, for example I may choose the IV caffeine. I might decide to have two </a:t>
            </a:r>
            <a:r>
              <a:rPr lang="en-US" b="1" dirty="0"/>
              <a:t>‘conditions</a:t>
            </a:r>
            <a:r>
              <a:rPr lang="en-US" dirty="0"/>
              <a:t>’ in my caffeine experiment:</a:t>
            </a:r>
          </a:p>
          <a:p>
            <a:pPr lvl="1"/>
            <a:r>
              <a:rPr lang="en-US" b="1" dirty="0"/>
              <a:t>Condition 1: caffeinated coffee </a:t>
            </a:r>
          </a:p>
          <a:p>
            <a:pPr lvl="1"/>
            <a:r>
              <a:rPr lang="en-US" b="1" dirty="0"/>
              <a:t>Condition 2: decaffeinated coffee</a:t>
            </a:r>
            <a:endParaRPr lang="en-US" dirty="0"/>
          </a:p>
          <a:p>
            <a:r>
              <a:rPr lang="en-US" dirty="0"/>
              <a:t>I may wish to measure how caffeine affects memory recall (our ability to remember things), so my </a:t>
            </a:r>
            <a:r>
              <a:rPr lang="en-US" b="1" dirty="0"/>
              <a:t>dependent variable (DV) </a:t>
            </a:r>
            <a:r>
              <a:rPr lang="en-US" dirty="0"/>
              <a:t> may be ‘memory test score’. The DV needs to be in a measurable form (e.g. memory test score, I can’t just have ‘memory ability’ as my DV a that is too vague). Making the DV measurable is referred to as </a:t>
            </a:r>
            <a:r>
              <a:rPr lang="en-US" dirty="0" err="1"/>
              <a:t>operationalising</a:t>
            </a:r>
            <a:r>
              <a:rPr lang="en-US" dirty="0"/>
              <a:t> the DV. </a:t>
            </a:r>
          </a:p>
          <a:p>
            <a:r>
              <a:rPr lang="en-US" dirty="0"/>
              <a:t>You will have heard of the phrase ‘fair test’ in GCSE science. In order for the test of how the IV affects the DV to be a fair test, we need to try to keep all other variables the same. In GCSE science you called these control variables. In A level psychology, we call these </a:t>
            </a:r>
            <a:r>
              <a:rPr lang="en-US" b="1" dirty="0"/>
              <a:t>extraneous variables</a:t>
            </a:r>
            <a:r>
              <a:rPr lang="en-US" dirty="0"/>
              <a:t>. In psychology, if our experiment is a fair test we say our experiment has good </a:t>
            </a:r>
            <a:r>
              <a:rPr lang="en-US" b="1" dirty="0"/>
              <a:t>internal validity (we can be confident that the IV was the cause of the change in the DV)</a:t>
            </a:r>
            <a:r>
              <a:rPr lang="en-US" dirty="0"/>
              <a:t>. </a:t>
            </a:r>
          </a:p>
          <a:p>
            <a:endParaRPr lang="en-US" dirty="0"/>
          </a:p>
          <a:p>
            <a:pPr marL="457200" lvl="1" indent="0">
              <a:buNone/>
            </a:pPr>
            <a:endParaRPr lang="en-US" dirty="0"/>
          </a:p>
        </p:txBody>
      </p:sp>
    </p:spTree>
    <p:extLst>
      <p:ext uri="{BB962C8B-B14F-4D97-AF65-F5344CB8AC3E}">
        <p14:creationId xmlns:p14="http://schemas.microsoft.com/office/powerpoint/2010/main" val="3747625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69EB6-13E5-9847-8184-702D012E78CA}"/>
              </a:ext>
            </a:extLst>
          </p:cNvPr>
          <p:cNvSpPr>
            <a:spLocks noGrp="1"/>
          </p:cNvSpPr>
          <p:nvPr>
            <p:ph type="title"/>
          </p:nvPr>
        </p:nvSpPr>
        <p:spPr/>
        <p:txBody>
          <a:bodyPr/>
          <a:lstStyle/>
          <a:p>
            <a:r>
              <a:rPr lang="en-GB" dirty="0"/>
              <a:t>Types of Experiments in Psychology </a:t>
            </a:r>
          </a:p>
        </p:txBody>
      </p:sp>
      <p:sp>
        <p:nvSpPr>
          <p:cNvPr id="3" name="Content Placeholder 2">
            <a:extLst>
              <a:ext uri="{FF2B5EF4-FFF2-40B4-BE49-F238E27FC236}">
                <a16:creationId xmlns:a16="http://schemas.microsoft.com/office/drawing/2014/main" id="{7DDB3BB9-7B99-7F41-A4F1-D718163B9494}"/>
              </a:ext>
            </a:extLst>
          </p:cNvPr>
          <p:cNvSpPr>
            <a:spLocks noGrp="1"/>
          </p:cNvSpPr>
          <p:nvPr>
            <p:ph idx="1"/>
          </p:nvPr>
        </p:nvSpPr>
        <p:spPr>
          <a:xfrm>
            <a:off x="188568" y="1282148"/>
            <a:ext cx="4843670" cy="4525963"/>
          </a:xfrm>
        </p:spPr>
        <p:txBody>
          <a:bodyPr>
            <a:normAutofit fontScale="92500" lnSpcReduction="10000"/>
          </a:bodyPr>
          <a:lstStyle/>
          <a:p>
            <a:pPr marL="0" indent="0">
              <a:buNone/>
            </a:pPr>
            <a:r>
              <a:rPr lang="en-GB" dirty="0"/>
              <a:t>There are 4 different types of experiments in psychology:</a:t>
            </a:r>
          </a:p>
          <a:p>
            <a:pPr marL="0" indent="0">
              <a:buNone/>
            </a:pPr>
            <a:endParaRPr lang="en-GB" dirty="0"/>
          </a:p>
          <a:p>
            <a:pPr lvl="1">
              <a:buFont typeface="Wingdings" pitchFamily="2" charset="2"/>
              <a:buChar char="Ø"/>
            </a:pPr>
            <a:r>
              <a:rPr lang="en-GB" dirty="0"/>
              <a:t>Lab experiments </a:t>
            </a:r>
          </a:p>
          <a:p>
            <a:pPr lvl="1">
              <a:buFont typeface="Wingdings" pitchFamily="2" charset="2"/>
              <a:buChar char="Ø"/>
            </a:pPr>
            <a:r>
              <a:rPr lang="en-GB" dirty="0"/>
              <a:t>Field experiments </a:t>
            </a:r>
          </a:p>
          <a:p>
            <a:pPr lvl="1">
              <a:buFont typeface="Wingdings" pitchFamily="2" charset="2"/>
              <a:buChar char="Ø"/>
            </a:pPr>
            <a:r>
              <a:rPr lang="en-GB" dirty="0"/>
              <a:t>Quasi experiments </a:t>
            </a:r>
          </a:p>
          <a:p>
            <a:pPr lvl="1">
              <a:buFont typeface="Wingdings" pitchFamily="2" charset="2"/>
              <a:buChar char="Ø"/>
            </a:pPr>
            <a:r>
              <a:rPr lang="en-GB" dirty="0"/>
              <a:t>Natural experiments </a:t>
            </a:r>
          </a:p>
          <a:p>
            <a:pPr marL="457200" lvl="1" indent="0">
              <a:buNone/>
            </a:pPr>
            <a:endParaRPr lang="en-GB" dirty="0"/>
          </a:p>
          <a:p>
            <a:pPr marL="457200" lvl="1" indent="0">
              <a:buNone/>
            </a:pPr>
            <a:r>
              <a:rPr lang="en-GB" dirty="0"/>
              <a:t>Introductory video explanation </a:t>
            </a:r>
            <a:r>
              <a:rPr lang="en-GB" dirty="0">
                <a:hlinkClick r:id="rId2"/>
              </a:rPr>
              <a:t>Click here </a:t>
            </a:r>
            <a:endParaRPr lang="en-GB" dirty="0"/>
          </a:p>
          <a:p>
            <a:pPr marL="457200" lvl="1" indent="0">
              <a:buNone/>
            </a:pPr>
            <a:endParaRPr lang="en-GB" dirty="0"/>
          </a:p>
          <a:p>
            <a:pPr marL="457200" lvl="1" indent="0">
              <a:buNone/>
            </a:pPr>
            <a:endParaRPr lang="en-GB" dirty="0"/>
          </a:p>
        </p:txBody>
      </p:sp>
      <p:pic>
        <p:nvPicPr>
          <p:cNvPr id="1026" name="Picture 2" descr="Lab | Jessica.Good">
            <a:extLst>
              <a:ext uri="{FF2B5EF4-FFF2-40B4-BE49-F238E27FC236}">
                <a16:creationId xmlns:a16="http://schemas.microsoft.com/office/drawing/2014/main" id="{7331531B-E4D2-2E40-A909-985C13F589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8235" y="2041663"/>
            <a:ext cx="2907197" cy="18544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ood shopping mall - plenty of shopping - The Oracle Shopping Centre,  Reading Traveller Reviews - Tripadvisor">
            <a:extLst>
              <a:ext uri="{FF2B5EF4-FFF2-40B4-BE49-F238E27FC236}">
                <a16:creationId xmlns:a16="http://schemas.microsoft.com/office/drawing/2014/main" id="{9FD88E34-54AD-EB4A-8AF4-BD14FD6387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5183" y="4232513"/>
            <a:ext cx="2907196" cy="23241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D1E0EBF-808A-C946-973E-F7A9CD084581}"/>
              </a:ext>
            </a:extLst>
          </p:cNvPr>
          <p:cNvSpPr txBox="1"/>
          <p:nvPr/>
        </p:nvSpPr>
        <p:spPr>
          <a:xfrm>
            <a:off x="6048236" y="1572038"/>
            <a:ext cx="2907195" cy="369332"/>
          </a:xfrm>
          <a:prstGeom prst="rect">
            <a:avLst/>
          </a:prstGeom>
          <a:noFill/>
        </p:spPr>
        <p:txBody>
          <a:bodyPr wrap="square" rtlCol="0">
            <a:spAutoFit/>
          </a:bodyPr>
          <a:lstStyle/>
          <a:p>
            <a:r>
              <a:rPr lang="en-GB" dirty="0"/>
              <a:t>Controlled setting </a:t>
            </a:r>
          </a:p>
        </p:txBody>
      </p:sp>
      <p:sp>
        <p:nvSpPr>
          <p:cNvPr id="7" name="TextBox 6">
            <a:extLst>
              <a:ext uri="{FF2B5EF4-FFF2-40B4-BE49-F238E27FC236}">
                <a16:creationId xmlns:a16="http://schemas.microsoft.com/office/drawing/2014/main" id="{7BB83E6A-6B0F-9545-AC3D-90BD350585A1}"/>
              </a:ext>
            </a:extLst>
          </p:cNvPr>
          <p:cNvSpPr txBox="1"/>
          <p:nvPr/>
        </p:nvSpPr>
        <p:spPr>
          <a:xfrm>
            <a:off x="5208105" y="3899711"/>
            <a:ext cx="2907195" cy="369332"/>
          </a:xfrm>
          <a:prstGeom prst="rect">
            <a:avLst/>
          </a:prstGeom>
          <a:noFill/>
        </p:spPr>
        <p:txBody>
          <a:bodyPr wrap="square" rtlCol="0">
            <a:spAutoFit/>
          </a:bodyPr>
          <a:lstStyle/>
          <a:p>
            <a:r>
              <a:rPr lang="en-GB" dirty="0"/>
              <a:t>Natural setting  </a:t>
            </a:r>
          </a:p>
        </p:txBody>
      </p:sp>
    </p:spTree>
    <p:extLst>
      <p:ext uri="{BB962C8B-B14F-4D97-AF65-F5344CB8AC3E}">
        <p14:creationId xmlns:p14="http://schemas.microsoft.com/office/powerpoint/2010/main" val="970993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DD3E1-BB46-CB43-B129-1AA0C6733336}"/>
              </a:ext>
            </a:extLst>
          </p:cNvPr>
          <p:cNvSpPr>
            <a:spLocks noGrp="1"/>
          </p:cNvSpPr>
          <p:nvPr>
            <p:ph type="title"/>
          </p:nvPr>
        </p:nvSpPr>
        <p:spPr>
          <a:xfrm>
            <a:off x="135228" y="274638"/>
            <a:ext cx="8686800" cy="498094"/>
          </a:xfrm>
        </p:spPr>
        <p:txBody>
          <a:bodyPr>
            <a:normAutofit fontScale="90000"/>
          </a:bodyPr>
          <a:lstStyle/>
          <a:p>
            <a:r>
              <a:rPr lang="en-US" dirty="0"/>
              <a:t>Types of Experiment 1: Lab Experiments </a:t>
            </a:r>
          </a:p>
        </p:txBody>
      </p:sp>
      <p:sp>
        <p:nvSpPr>
          <p:cNvPr id="3" name="Content Placeholder 2">
            <a:extLst>
              <a:ext uri="{FF2B5EF4-FFF2-40B4-BE49-F238E27FC236}">
                <a16:creationId xmlns:a16="http://schemas.microsoft.com/office/drawing/2014/main" id="{8947A45F-CF41-4442-A449-D8A6C714D111}"/>
              </a:ext>
            </a:extLst>
          </p:cNvPr>
          <p:cNvSpPr>
            <a:spLocks noGrp="1"/>
          </p:cNvSpPr>
          <p:nvPr>
            <p:ph idx="1"/>
          </p:nvPr>
        </p:nvSpPr>
        <p:spPr>
          <a:xfrm>
            <a:off x="270456" y="1035630"/>
            <a:ext cx="8416344" cy="5547732"/>
          </a:xfrm>
        </p:spPr>
        <p:txBody>
          <a:bodyPr>
            <a:normAutofit fontScale="70000" lnSpcReduction="20000"/>
          </a:bodyPr>
          <a:lstStyle/>
          <a:p>
            <a:r>
              <a:rPr lang="en-US" dirty="0"/>
              <a:t>You have an </a:t>
            </a:r>
            <a:r>
              <a:rPr lang="en-US" b="1" dirty="0"/>
              <a:t>independent variable </a:t>
            </a:r>
            <a:r>
              <a:rPr lang="en-US" dirty="0"/>
              <a:t>that you change </a:t>
            </a:r>
          </a:p>
          <a:p>
            <a:r>
              <a:rPr lang="en-US" dirty="0"/>
              <a:t>You try to </a:t>
            </a:r>
            <a:r>
              <a:rPr lang="en-US" b="1" dirty="0"/>
              <a:t>control all other variables </a:t>
            </a:r>
            <a:r>
              <a:rPr lang="en-US" dirty="0"/>
              <a:t>(in science GCSE you called these control variables). In Psychology we call these variables </a:t>
            </a:r>
            <a:r>
              <a:rPr lang="en-US" b="1" dirty="0"/>
              <a:t>extraneous variables. </a:t>
            </a:r>
            <a:r>
              <a:rPr lang="en-US" dirty="0"/>
              <a:t> </a:t>
            </a:r>
          </a:p>
          <a:p>
            <a:r>
              <a:rPr lang="en-US" dirty="0"/>
              <a:t>You measure the </a:t>
            </a:r>
            <a:r>
              <a:rPr lang="en-US" b="1" dirty="0"/>
              <a:t>dependent variable </a:t>
            </a:r>
            <a:r>
              <a:rPr lang="en-US" dirty="0"/>
              <a:t>(this should be measured objectively (i.e. with minimal opportunity for personal judgment to get in the way!) e.g. to measure happiness you could measure the number of times people smile in an hour) </a:t>
            </a:r>
          </a:p>
          <a:p>
            <a:r>
              <a:rPr lang="en-US" dirty="0"/>
              <a:t>These experiments take place in a </a:t>
            </a:r>
            <a:r>
              <a:rPr lang="en-US" b="1" dirty="0"/>
              <a:t>controlled setting </a:t>
            </a:r>
            <a:r>
              <a:rPr lang="en-US" dirty="0"/>
              <a:t>(a room you can keep the same for every participant)</a:t>
            </a:r>
          </a:p>
          <a:p>
            <a:pPr>
              <a:buFont typeface="Wingdings" panose="05000000000000000000" pitchFamily="2" charset="2"/>
              <a:buChar char="J"/>
            </a:pPr>
            <a:r>
              <a:rPr lang="en-US" dirty="0">
                <a:sym typeface="Wingdings" panose="05000000000000000000" pitchFamily="2" charset="2"/>
              </a:rPr>
              <a:t>Good internal validity as extraneous variables can be well controlled  (internal validity refers to how well your study measures what it was intending to measure). For example, if you want to see the effect of caffeine on test memory test scores, but your decaffeinated coffee  group did their test in a noisier room than the caffeinated coffee group, you haven’t tested what you were aiming to test). </a:t>
            </a:r>
          </a:p>
          <a:p>
            <a:pPr marL="0" indent="0">
              <a:buNone/>
            </a:pPr>
            <a:r>
              <a:rPr lang="en-US" dirty="0">
                <a:sym typeface="Wingdings" panose="05000000000000000000" pitchFamily="2" charset="2"/>
              </a:rPr>
              <a:t> Lab experiments often don’t reflect real life (they have low </a:t>
            </a:r>
            <a:r>
              <a:rPr lang="en-US" b="1" dirty="0">
                <a:sym typeface="Wingdings" panose="05000000000000000000" pitchFamily="2" charset="2"/>
              </a:rPr>
              <a:t>ecological validity, </a:t>
            </a:r>
            <a:r>
              <a:rPr lang="en-US" dirty="0">
                <a:sym typeface="Wingdings" panose="05000000000000000000" pitchFamily="2" charset="2"/>
              </a:rPr>
              <a:t>ecological validity refers to how well your study reflects real life) </a:t>
            </a:r>
            <a:endParaRPr lang="en-US" dirty="0"/>
          </a:p>
          <a:p>
            <a:pPr marL="0" indent="0">
              <a:buNone/>
            </a:pPr>
            <a:endParaRPr lang="en-US" dirty="0"/>
          </a:p>
        </p:txBody>
      </p:sp>
    </p:spTree>
    <p:extLst>
      <p:ext uri="{BB962C8B-B14F-4D97-AF65-F5344CB8AC3E}">
        <p14:creationId xmlns:p14="http://schemas.microsoft.com/office/powerpoint/2010/main" val="1655757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A1932-0237-894F-BDE3-6A9B3C725809}"/>
              </a:ext>
            </a:extLst>
          </p:cNvPr>
          <p:cNvSpPr>
            <a:spLocks noGrp="1"/>
          </p:cNvSpPr>
          <p:nvPr>
            <p:ph type="title"/>
          </p:nvPr>
        </p:nvSpPr>
        <p:spPr>
          <a:xfrm>
            <a:off x="180303" y="274638"/>
            <a:ext cx="8706119" cy="433700"/>
          </a:xfrm>
        </p:spPr>
        <p:txBody>
          <a:bodyPr>
            <a:normAutofit fontScale="90000"/>
          </a:bodyPr>
          <a:lstStyle/>
          <a:p>
            <a:r>
              <a:rPr lang="en-US" dirty="0"/>
              <a:t>Types of Experiment 2: Field Experiments </a:t>
            </a:r>
          </a:p>
        </p:txBody>
      </p:sp>
      <p:sp>
        <p:nvSpPr>
          <p:cNvPr id="3" name="Content Placeholder 2">
            <a:extLst>
              <a:ext uri="{FF2B5EF4-FFF2-40B4-BE49-F238E27FC236}">
                <a16:creationId xmlns:a16="http://schemas.microsoft.com/office/drawing/2014/main" id="{36E3EABE-FEBB-BC42-B6E0-4D5D1D5A4A6E}"/>
              </a:ext>
            </a:extLst>
          </p:cNvPr>
          <p:cNvSpPr>
            <a:spLocks noGrp="1"/>
          </p:cNvSpPr>
          <p:nvPr>
            <p:ph idx="1"/>
          </p:nvPr>
        </p:nvSpPr>
        <p:spPr>
          <a:xfrm>
            <a:off x="0" y="862886"/>
            <a:ext cx="8886422" cy="5847008"/>
          </a:xfrm>
        </p:spPr>
        <p:txBody>
          <a:bodyPr>
            <a:normAutofit fontScale="92500" lnSpcReduction="10000"/>
          </a:bodyPr>
          <a:lstStyle/>
          <a:p>
            <a:r>
              <a:rPr lang="en-US" sz="2600" dirty="0"/>
              <a:t>You have an </a:t>
            </a:r>
            <a:r>
              <a:rPr lang="en-US" sz="2600" b="1" dirty="0"/>
              <a:t>independent variable </a:t>
            </a:r>
            <a:r>
              <a:rPr lang="en-US" sz="2600" dirty="0"/>
              <a:t>that you change </a:t>
            </a:r>
          </a:p>
          <a:p>
            <a:r>
              <a:rPr lang="en-US" sz="2600" dirty="0"/>
              <a:t>You try to </a:t>
            </a:r>
            <a:r>
              <a:rPr lang="en-US" sz="2600" b="1" dirty="0"/>
              <a:t>control all other variables </a:t>
            </a:r>
            <a:r>
              <a:rPr lang="en-US" sz="2600" dirty="0"/>
              <a:t>(in science GCSE you called these control variables). In Psychology we call these variables </a:t>
            </a:r>
            <a:r>
              <a:rPr lang="en-US" sz="2600" b="1" dirty="0"/>
              <a:t>extraneous variables. </a:t>
            </a:r>
            <a:r>
              <a:rPr lang="en-US" sz="2600" dirty="0"/>
              <a:t> But this is tricky to do in a field experiment! </a:t>
            </a:r>
          </a:p>
          <a:p>
            <a:r>
              <a:rPr lang="en-US" sz="2600" dirty="0"/>
              <a:t>You measure the </a:t>
            </a:r>
            <a:r>
              <a:rPr lang="en-US" sz="2600" b="1" dirty="0"/>
              <a:t>dependent variable </a:t>
            </a:r>
            <a:r>
              <a:rPr lang="en-US" sz="2600" dirty="0"/>
              <a:t>(this should be measured objectively (little room for personal judgment) e.g. to measure sadness you could measure how many times people cry in an hour) </a:t>
            </a:r>
          </a:p>
          <a:p>
            <a:r>
              <a:rPr lang="en-US" sz="2600" dirty="0"/>
              <a:t>These experiments take place in a real life setting e.g. a school, house, or a shop or a gym etc. The researcher tries to control the environment to make sure it is the same for each participant but as this research takes place in the natural setting, this makes the extraneous  variables more difficult to control.   </a:t>
            </a:r>
          </a:p>
          <a:p>
            <a:pPr>
              <a:buFont typeface="Wingdings" panose="05000000000000000000" pitchFamily="2" charset="2"/>
              <a:buChar char="L"/>
            </a:pPr>
            <a:r>
              <a:rPr lang="en-US" sz="2600" dirty="0">
                <a:sym typeface="Wingdings" panose="05000000000000000000" pitchFamily="2" charset="2"/>
              </a:rPr>
              <a:t>Extraneous variables can’t be as well controlled as in a lab, therefore internal validity is often lower than in lab experiments </a:t>
            </a:r>
          </a:p>
          <a:p>
            <a:pPr marL="0" indent="0">
              <a:buNone/>
            </a:pPr>
            <a:r>
              <a:rPr lang="en-US" sz="2600" dirty="0">
                <a:sym typeface="Wingdings" panose="05000000000000000000" pitchFamily="2" charset="2"/>
              </a:rPr>
              <a:t> As they take place in the natural setting, they are likely to have better ecological validity </a:t>
            </a:r>
            <a:endParaRPr lang="en-US" sz="2600" dirty="0"/>
          </a:p>
          <a:p>
            <a:pPr marL="0" indent="0">
              <a:buNone/>
            </a:pPr>
            <a:endParaRPr lang="en-US" dirty="0"/>
          </a:p>
          <a:p>
            <a:endParaRPr lang="en-US" dirty="0"/>
          </a:p>
        </p:txBody>
      </p:sp>
    </p:spTree>
    <p:extLst>
      <p:ext uri="{BB962C8B-B14F-4D97-AF65-F5344CB8AC3E}">
        <p14:creationId xmlns:p14="http://schemas.microsoft.com/office/powerpoint/2010/main" val="639396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A1932-0237-894F-BDE3-6A9B3C725809}"/>
              </a:ext>
            </a:extLst>
          </p:cNvPr>
          <p:cNvSpPr>
            <a:spLocks noGrp="1"/>
          </p:cNvSpPr>
          <p:nvPr>
            <p:ph type="title"/>
          </p:nvPr>
        </p:nvSpPr>
        <p:spPr>
          <a:xfrm>
            <a:off x="180304" y="0"/>
            <a:ext cx="8822029" cy="1143000"/>
          </a:xfrm>
        </p:spPr>
        <p:txBody>
          <a:bodyPr>
            <a:normAutofit fontScale="90000"/>
          </a:bodyPr>
          <a:lstStyle/>
          <a:p>
            <a:r>
              <a:rPr lang="en-US" dirty="0"/>
              <a:t>Types of Experiment 3: Quasi Experiment</a:t>
            </a:r>
          </a:p>
        </p:txBody>
      </p:sp>
      <p:sp>
        <p:nvSpPr>
          <p:cNvPr id="3" name="Content Placeholder 2">
            <a:extLst>
              <a:ext uri="{FF2B5EF4-FFF2-40B4-BE49-F238E27FC236}">
                <a16:creationId xmlns:a16="http://schemas.microsoft.com/office/drawing/2014/main" id="{36E3EABE-FEBB-BC42-B6E0-4D5D1D5A4A6E}"/>
              </a:ext>
            </a:extLst>
          </p:cNvPr>
          <p:cNvSpPr>
            <a:spLocks noGrp="1"/>
          </p:cNvSpPr>
          <p:nvPr>
            <p:ph idx="1"/>
          </p:nvPr>
        </p:nvSpPr>
        <p:spPr>
          <a:xfrm>
            <a:off x="0" y="1004553"/>
            <a:ext cx="9143999" cy="5608120"/>
          </a:xfrm>
        </p:spPr>
        <p:txBody>
          <a:bodyPr>
            <a:normAutofit fontScale="70000" lnSpcReduction="20000"/>
          </a:bodyPr>
          <a:lstStyle/>
          <a:p>
            <a:r>
              <a:rPr lang="en-US" dirty="0"/>
              <a:t>You have an </a:t>
            </a:r>
            <a:r>
              <a:rPr lang="en-US" b="1" dirty="0"/>
              <a:t>independent variable </a:t>
            </a:r>
            <a:r>
              <a:rPr lang="en-US" dirty="0"/>
              <a:t>that changes but the researcher doesn’t change it. The </a:t>
            </a:r>
            <a:r>
              <a:rPr lang="en-US" b="1" dirty="0"/>
              <a:t>independent variable is something that changes naturally e.g. age</a:t>
            </a:r>
            <a:r>
              <a:rPr lang="en-US" dirty="0"/>
              <a:t>, gender, personality (e.g. introvert or extravert) something that a researcher can’t change! </a:t>
            </a:r>
          </a:p>
          <a:p>
            <a:r>
              <a:rPr lang="en-US" dirty="0"/>
              <a:t>These experiments take place in a </a:t>
            </a:r>
            <a:r>
              <a:rPr lang="en-US" b="1" dirty="0"/>
              <a:t>controlled setting </a:t>
            </a:r>
            <a:r>
              <a:rPr lang="en-US" dirty="0"/>
              <a:t>(a room you can keep the same for every participant) so all situational variables (extraneous variables to do with the research location) can be controlled (kept the same)</a:t>
            </a:r>
          </a:p>
          <a:p>
            <a:r>
              <a:rPr lang="en-US" dirty="0"/>
              <a:t>You measure the </a:t>
            </a:r>
            <a:r>
              <a:rPr lang="en-US" b="1" dirty="0"/>
              <a:t>dependent variable </a:t>
            </a:r>
            <a:r>
              <a:rPr lang="en-US" dirty="0"/>
              <a:t>(this should be measured objectively e.g. to measure happiness you could measure how many times people smile in an hour) </a:t>
            </a:r>
          </a:p>
          <a:p>
            <a:pPr>
              <a:buFont typeface="Wingdings" panose="05000000000000000000" pitchFamily="2" charset="2"/>
              <a:buChar char="L"/>
            </a:pPr>
            <a:r>
              <a:rPr lang="en-US" dirty="0">
                <a:sym typeface="Wingdings" panose="05000000000000000000" pitchFamily="2" charset="2"/>
              </a:rPr>
              <a:t>In a controlled setting, so these experiments have poor </a:t>
            </a:r>
            <a:r>
              <a:rPr lang="en-US" b="1" dirty="0">
                <a:sym typeface="Wingdings" panose="05000000000000000000" pitchFamily="2" charset="2"/>
              </a:rPr>
              <a:t>ecological validity</a:t>
            </a:r>
            <a:r>
              <a:rPr lang="en-US" dirty="0">
                <a:sym typeface="Wingdings" panose="05000000000000000000" pitchFamily="2" charset="2"/>
              </a:rPr>
              <a:t>  (ecological validity refers to how well your findings reflect real life)</a:t>
            </a:r>
          </a:p>
          <a:p>
            <a:pPr marL="0" indent="0">
              <a:buNone/>
            </a:pPr>
            <a:r>
              <a:rPr lang="en-US" dirty="0">
                <a:sym typeface="Wingdings" panose="05000000000000000000" pitchFamily="2" charset="2"/>
              </a:rPr>
              <a:t> In a controlled setting, so good </a:t>
            </a:r>
            <a:r>
              <a:rPr lang="en-US" b="1" dirty="0">
                <a:sym typeface="Wingdings" panose="05000000000000000000" pitchFamily="2" charset="2"/>
              </a:rPr>
              <a:t>internal validity  </a:t>
            </a:r>
            <a:r>
              <a:rPr lang="en-US" dirty="0">
                <a:sym typeface="Wingdings" panose="05000000000000000000" pitchFamily="2" charset="2"/>
              </a:rPr>
              <a:t>(internal validity refers to how well your study measures what it was intending to measure). For example, if you want to see the effect of gender on test memory test scores, but your female group did their test in a noisier room than the male group, you haven’t tested what you were aiming to test). </a:t>
            </a:r>
            <a:endParaRPr lang="en-US" b="1" dirty="0">
              <a:sym typeface="Wingdings" panose="05000000000000000000" pitchFamily="2" charset="2"/>
            </a:endParaRPr>
          </a:p>
        </p:txBody>
      </p:sp>
    </p:spTree>
    <p:extLst>
      <p:ext uri="{BB962C8B-B14F-4D97-AF65-F5344CB8AC3E}">
        <p14:creationId xmlns:p14="http://schemas.microsoft.com/office/powerpoint/2010/main" val="2195963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A1932-0237-894F-BDE3-6A9B3C725809}"/>
              </a:ext>
            </a:extLst>
          </p:cNvPr>
          <p:cNvSpPr>
            <a:spLocks noGrp="1"/>
          </p:cNvSpPr>
          <p:nvPr>
            <p:ph type="title"/>
          </p:nvPr>
        </p:nvSpPr>
        <p:spPr>
          <a:xfrm>
            <a:off x="1" y="274638"/>
            <a:ext cx="9144000" cy="717821"/>
          </a:xfrm>
        </p:spPr>
        <p:txBody>
          <a:bodyPr>
            <a:normAutofit fontScale="90000"/>
          </a:bodyPr>
          <a:lstStyle/>
          <a:p>
            <a:r>
              <a:rPr lang="en-US" dirty="0"/>
              <a:t>Types of Experiment 4: Natural Experiment </a:t>
            </a:r>
          </a:p>
        </p:txBody>
      </p:sp>
      <p:sp>
        <p:nvSpPr>
          <p:cNvPr id="3" name="Content Placeholder 2">
            <a:extLst>
              <a:ext uri="{FF2B5EF4-FFF2-40B4-BE49-F238E27FC236}">
                <a16:creationId xmlns:a16="http://schemas.microsoft.com/office/drawing/2014/main" id="{36E3EABE-FEBB-BC42-B6E0-4D5D1D5A4A6E}"/>
              </a:ext>
            </a:extLst>
          </p:cNvPr>
          <p:cNvSpPr>
            <a:spLocks noGrp="1"/>
          </p:cNvSpPr>
          <p:nvPr>
            <p:ph idx="1"/>
          </p:nvPr>
        </p:nvSpPr>
        <p:spPr>
          <a:xfrm>
            <a:off x="1" y="1282391"/>
            <a:ext cx="9002332" cy="4856652"/>
          </a:xfrm>
        </p:spPr>
        <p:txBody>
          <a:bodyPr>
            <a:normAutofit fontScale="85000" lnSpcReduction="20000"/>
          </a:bodyPr>
          <a:lstStyle/>
          <a:p>
            <a:r>
              <a:rPr lang="en-US" dirty="0"/>
              <a:t>You have an </a:t>
            </a:r>
            <a:r>
              <a:rPr lang="en-US" b="1" dirty="0"/>
              <a:t>independent variable </a:t>
            </a:r>
            <a:r>
              <a:rPr lang="en-US" dirty="0"/>
              <a:t>that changes but the researcher doesn’t change it. The </a:t>
            </a:r>
            <a:r>
              <a:rPr lang="en-US" b="1" dirty="0"/>
              <a:t>independent variable is something that changes naturally e.g. age</a:t>
            </a:r>
            <a:r>
              <a:rPr lang="en-US" dirty="0"/>
              <a:t>, gender, personality (e.g. introvert or extravert)</a:t>
            </a:r>
          </a:p>
          <a:p>
            <a:r>
              <a:rPr lang="en-US" dirty="0"/>
              <a:t>These experiments take place in a real life setting e.g. a school, house, or a shop or a gym etc. The researcher leaves everything as it naturally is.</a:t>
            </a:r>
          </a:p>
          <a:p>
            <a:r>
              <a:rPr lang="en-US" dirty="0"/>
              <a:t>The researcher doesn’t try to control any variables</a:t>
            </a:r>
          </a:p>
          <a:p>
            <a:r>
              <a:rPr lang="en-US" dirty="0"/>
              <a:t>You measure the </a:t>
            </a:r>
            <a:r>
              <a:rPr lang="en-US" b="1" dirty="0"/>
              <a:t>dependent variable </a:t>
            </a:r>
            <a:r>
              <a:rPr lang="en-US" dirty="0"/>
              <a:t>(this should be measured objectively e.g. to measure happiness you could measure how many times people smile in an hour) </a:t>
            </a:r>
          </a:p>
          <a:p>
            <a:pPr>
              <a:buFont typeface="Wingdings" panose="05000000000000000000" pitchFamily="2" charset="2"/>
              <a:buChar char="L"/>
            </a:pPr>
            <a:r>
              <a:rPr lang="en-US" dirty="0">
                <a:sym typeface="Wingdings" panose="05000000000000000000" pitchFamily="2" charset="2"/>
              </a:rPr>
              <a:t>No control over variables so poor internal validity </a:t>
            </a:r>
          </a:p>
          <a:p>
            <a:pPr marL="0" indent="0">
              <a:buNone/>
            </a:pPr>
            <a:r>
              <a:rPr lang="en-US" dirty="0">
                <a:sym typeface="Wingdings" panose="05000000000000000000" pitchFamily="2" charset="2"/>
              </a:rPr>
              <a:t> Natural, reflects real life well, so good ecological validity </a:t>
            </a:r>
            <a:endParaRPr lang="en-US" dirty="0"/>
          </a:p>
        </p:txBody>
      </p:sp>
    </p:spTree>
    <p:extLst>
      <p:ext uri="{BB962C8B-B14F-4D97-AF65-F5344CB8AC3E}">
        <p14:creationId xmlns:p14="http://schemas.microsoft.com/office/powerpoint/2010/main" val="29168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AC716-A19E-5B4A-B21F-35EED72B1E4C}"/>
              </a:ext>
            </a:extLst>
          </p:cNvPr>
          <p:cNvSpPr>
            <a:spLocks noGrp="1"/>
          </p:cNvSpPr>
          <p:nvPr>
            <p:ph type="title"/>
          </p:nvPr>
        </p:nvSpPr>
        <p:spPr/>
        <p:txBody>
          <a:bodyPr/>
          <a:lstStyle/>
          <a:p>
            <a:r>
              <a:rPr lang="en-GB" b="1" dirty="0"/>
              <a:t>3 Types of Experimental Design </a:t>
            </a:r>
          </a:p>
        </p:txBody>
      </p:sp>
      <p:sp>
        <p:nvSpPr>
          <p:cNvPr id="3" name="Content Placeholder 2">
            <a:extLst>
              <a:ext uri="{FF2B5EF4-FFF2-40B4-BE49-F238E27FC236}">
                <a16:creationId xmlns:a16="http://schemas.microsoft.com/office/drawing/2014/main" id="{58CBFEE6-21E6-2043-87C1-3EEAC65FA51F}"/>
              </a:ext>
            </a:extLst>
          </p:cNvPr>
          <p:cNvSpPr>
            <a:spLocks noGrp="1"/>
          </p:cNvSpPr>
          <p:nvPr>
            <p:ph idx="1"/>
          </p:nvPr>
        </p:nvSpPr>
        <p:spPr>
          <a:xfrm>
            <a:off x="457200" y="1268895"/>
            <a:ext cx="7733763" cy="4525963"/>
          </a:xfrm>
        </p:spPr>
        <p:txBody>
          <a:bodyPr/>
          <a:lstStyle/>
          <a:p>
            <a:pPr>
              <a:buFont typeface="Wingdings" pitchFamily="2" charset="2"/>
              <a:buChar char="Ø"/>
            </a:pPr>
            <a:r>
              <a:rPr lang="en-GB" dirty="0"/>
              <a:t>Independent groups design </a:t>
            </a:r>
          </a:p>
          <a:p>
            <a:pPr>
              <a:buFont typeface="Wingdings" pitchFamily="2" charset="2"/>
              <a:buChar char="Ø"/>
            </a:pPr>
            <a:r>
              <a:rPr lang="en-GB" dirty="0"/>
              <a:t>Repeated measures design </a:t>
            </a:r>
          </a:p>
          <a:p>
            <a:pPr>
              <a:buFont typeface="Wingdings" pitchFamily="2" charset="2"/>
              <a:buChar char="Ø"/>
            </a:pPr>
            <a:r>
              <a:rPr lang="en-GB" dirty="0"/>
              <a:t>Matched-pairs design </a:t>
            </a:r>
          </a:p>
          <a:p>
            <a:pPr marL="0" indent="0">
              <a:buNone/>
            </a:pPr>
            <a:endParaRPr lang="en-GB" dirty="0"/>
          </a:p>
          <a:p>
            <a:pPr marL="0" indent="0">
              <a:buNone/>
            </a:pPr>
            <a:r>
              <a:rPr lang="en-GB" dirty="0">
                <a:hlinkClick r:id="rId2"/>
              </a:rPr>
              <a:t>A nice intro video </a:t>
            </a:r>
            <a:endParaRPr lang="en-GB" dirty="0"/>
          </a:p>
        </p:txBody>
      </p:sp>
      <p:pic>
        <p:nvPicPr>
          <p:cNvPr id="6" name="Picture 5" descr="A picture containing text&#10;&#10;Description automatically generated">
            <a:extLst>
              <a:ext uri="{FF2B5EF4-FFF2-40B4-BE49-F238E27FC236}">
                <a16:creationId xmlns:a16="http://schemas.microsoft.com/office/drawing/2014/main" id="{9B15F61E-AE26-E147-9B50-BE4A92DD1779}"/>
              </a:ext>
            </a:extLst>
          </p:cNvPr>
          <p:cNvPicPr>
            <a:picLocks noChangeAspect="1"/>
          </p:cNvPicPr>
          <p:nvPr/>
        </p:nvPicPr>
        <p:blipFill>
          <a:blip r:embed="rId3"/>
          <a:stretch>
            <a:fillRect/>
          </a:stretch>
        </p:blipFill>
        <p:spPr>
          <a:xfrm>
            <a:off x="4324080" y="3429000"/>
            <a:ext cx="4784035" cy="3291508"/>
          </a:xfrm>
          <a:prstGeom prst="rect">
            <a:avLst/>
          </a:prstGeom>
        </p:spPr>
      </p:pic>
    </p:spTree>
    <p:extLst>
      <p:ext uri="{BB962C8B-B14F-4D97-AF65-F5344CB8AC3E}">
        <p14:creationId xmlns:p14="http://schemas.microsoft.com/office/powerpoint/2010/main" val="1077423039"/>
      </p:ext>
    </p:extLst>
  </p:cSld>
  <p:clrMapOvr>
    <a:masterClrMapping/>
  </p:clrMapOvr>
</p:sld>
</file>

<file path=ppt/theme/theme1.xml><?xml version="1.0" encoding="utf-8"?>
<a:theme xmlns:a="http://schemas.openxmlformats.org/drawingml/2006/main" name="Office Them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940</TotalTime>
  <Words>2409</Words>
  <Application>Microsoft Macintosh PowerPoint</Application>
  <PresentationFormat>On-screen Show (4:3)</PresentationFormat>
  <Paragraphs>126</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Wingdings</vt:lpstr>
      <vt:lpstr>Office Theme</vt:lpstr>
      <vt:lpstr>A Level Psychology Transition 2021 Task 2 </vt:lpstr>
      <vt:lpstr>Step 1. </vt:lpstr>
      <vt:lpstr>Some key general info:</vt:lpstr>
      <vt:lpstr>Types of Experiments in Psychology </vt:lpstr>
      <vt:lpstr>Types of Experiment 1: Lab Experiments </vt:lpstr>
      <vt:lpstr>Types of Experiment 2: Field Experiments </vt:lpstr>
      <vt:lpstr>Types of Experiment 3: Quasi Experiment</vt:lpstr>
      <vt:lpstr>Types of Experiment 4: Natural Experiment </vt:lpstr>
      <vt:lpstr>3 Types of Experimental Design </vt:lpstr>
      <vt:lpstr>Types of Experimental Design 1: Independent groups </vt:lpstr>
      <vt:lpstr>Types of Experimental Design 2: Repeated Measures </vt:lpstr>
      <vt:lpstr>Types of Experimental Design 3: Matched Pairs </vt:lpstr>
      <vt:lpstr>Ethics </vt:lpstr>
      <vt:lpstr>Step 2 </vt:lpstr>
      <vt:lpstr>Step 3 - Extension </vt:lpstr>
      <vt:lpstr>Examples of thing you could investigate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Level Psychology Transition 2020</dc:title>
  <dc:creator>Office 2004 Test Drive User</dc:creator>
  <cp:lastModifiedBy>Nick Humphrey</cp:lastModifiedBy>
  <cp:revision>57</cp:revision>
  <dcterms:created xsi:type="dcterms:W3CDTF">2020-04-03T15:40:46Z</dcterms:created>
  <dcterms:modified xsi:type="dcterms:W3CDTF">2021-05-30T11:34:53Z</dcterms:modified>
</cp:coreProperties>
</file>